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64" r:id="rId2"/>
    <p:sldMasterId id="2147483676" r:id="rId3"/>
    <p:sldMasterId id="2147483689" r:id="rId4"/>
    <p:sldMasterId id="2147483705" r:id="rId5"/>
    <p:sldMasterId id="2147483717" r:id="rId6"/>
  </p:sldMasterIdLst>
  <p:notesMasterIdLst>
    <p:notesMasterId r:id="rId115"/>
  </p:notesMasterIdLst>
  <p:handoutMasterIdLst>
    <p:handoutMasterId r:id="rId116"/>
  </p:handoutMasterIdLst>
  <p:sldIdLst>
    <p:sldId id="419" r:id="rId7"/>
    <p:sldId id="256" r:id="rId8"/>
    <p:sldId id="395" r:id="rId9"/>
    <p:sldId id="429" r:id="rId10"/>
    <p:sldId id="580" r:id="rId11"/>
    <p:sldId id="548" r:id="rId12"/>
    <p:sldId id="567" r:id="rId13"/>
    <p:sldId id="420" r:id="rId14"/>
    <p:sldId id="421" r:id="rId15"/>
    <p:sldId id="495" r:id="rId16"/>
    <p:sldId id="422" r:id="rId17"/>
    <p:sldId id="423" r:id="rId18"/>
    <p:sldId id="424" r:id="rId19"/>
    <p:sldId id="581" r:id="rId20"/>
    <p:sldId id="607" r:id="rId21"/>
    <p:sldId id="568" r:id="rId22"/>
    <p:sldId id="434" r:id="rId23"/>
    <p:sldId id="569" r:id="rId24"/>
    <p:sldId id="575" r:id="rId25"/>
    <p:sldId id="551" r:id="rId26"/>
    <p:sldId id="432" r:id="rId27"/>
    <p:sldId id="635" r:id="rId28"/>
    <p:sldId id="600" r:id="rId29"/>
    <p:sldId id="634" r:id="rId30"/>
    <p:sldId id="608" r:id="rId31"/>
    <p:sldId id="258" r:id="rId32"/>
    <p:sldId id="519" r:id="rId33"/>
    <p:sldId id="549" r:id="rId34"/>
    <p:sldId id="373" r:id="rId35"/>
    <p:sldId id="640" r:id="rId36"/>
    <p:sldId id="500" r:id="rId37"/>
    <p:sldId id="570" r:id="rId38"/>
    <p:sldId id="552" r:id="rId39"/>
    <p:sldId id="546" r:id="rId40"/>
    <p:sldId id="438" r:id="rId41"/>
    <p:sldId id="534" r:id="rId42"/>
    <p:sldId id="633" r:id="rId43"/>
    <p:sldId id="439" r:id="rId44"/>
    <p:sldId id="609" r:id="rId45"/>
    <p:sldId id="553" r:id="rId46"/>
    <p:sldId id="440" r:id="rId47"/>
    <p:sldId id="636" r:id="rId48"/>
    <p:sldId id="610" r:id="rId49"/>
    <p:sldId id="554" r:id="rId50"/>
    <p:sldId id="559" r:id="rId51"/>
    <p:sldId id="565" r:id="rId52"/>
    <p:sldId id="441" r:id="rId53"/>
    <p:sldId id="579" r:id="rId54"/>
    <p:sldId id="611" r:id="rId55"/>
    <p:sldId id="555" r:id="rId56"/>
    <p:sldId id="442" r:id="rId57"/>
    <p:sldId id="612" r:id="rId58"/>
    <p:sldId id="613" r:id="rId59"/>
    <p:sldId id="614" r:id="rId60"/>
    <p:sldId id="615" r:id="rId61"/>
    <p:sldId id="616" r:id="rId62"/>
    <p:sldId id="617" r:id="rId63"/>
    <p:sldId id="618" r:id="rId64"/>
    <p:sldId id="556" r:id="rId65"/>
    <p:sldId id="443" r:id="rId66"/>
    <p:sldId id="620" r:id="rId67"/>
    <p:sldId id="619" r:id="rId68"/>
    <p:sldId id="557" r:id="rId69"/>
    <p:sldId id="444" r:id="rId70"/>
    <p:sldId id="574" r:id="rId71"/>
    <p:sldId id="560" r:id="rId72"/>
    <p:sldId id="561" r:id="rId73"/>
    <p:sldId id="522" r:id="rId74"/>
    <p:sldId id="430" r:id="rId75"/>
    <p:sldId id="497" r:id="rId76"/>
    <p:sldId id="498" r:id="rId77"/>
    <p:sldId id="431" r:id="rId78"/>
    <p:sldId id="492" r:id="rId79"/>
    <p:sldId id="482" r:id="rId80"/>
    <p:sldId id="513" r:id="rId81"/>
    <p:sldId id="493" r:id="rId82"/>
    <p:sldId id="523" r:id="rId83"/>
    <p:sldId id="637" r:id="rId84"/>
    <p:sldId id="638" r:id="rId85"/>
    <p:sldId id="639" r:id="rId86"/>
    <p:sldId id="641" r:id="rId87"/>
    <p:sldId id="642" r:id="rId88"/>
    <p:sldId id="643" r:id="rId89"/>
    <p:sldId id="599" r:id="rId90"/>
    <p:sldId id="606" r:id="rId91"/>
    <p:sldId id="645" r:id="rId92"/>
    <p:sldId id="605" r:id="rId93"/>
    <p:sldId id="621" r:id="rId94"/>
    <p:sldId id="573" r:id="rId95"/>
    <p:sldId id="462" r:id="rId96"/>
    <p:sldId id="598" r:id="rId97"/>
    <p:sldId id="597" r:id="rId98"/>
    <p:sldId id="584" r:id="rId99"/>
    <p:sldId id="622" r:id="rId100"/>
    <p:sldId id="623" r:id="rId101"/>
    <p:sldId id="624" r:id="rId102"/>
    <p:sldId id="625" r:id="rId103"/>
    <p:sldId id="626" r:id="rId104"/>
    <p:sldId id="627" r:id="rId105"/>
    <p:sldId id="628" r:id="rId106"/>
    <p:sldId id="629" r:id="rId107"/>
    <p:sldId id="630" r:id="rId108"/>
    <p:sldId id="631" r:id="rId109"/>
    <p:sldId id="632" r:id="rId110"/>
    <p:sldId id="646" r:id="rId111"/>
    <p:sldId id="647" r:id="rId112"/>
    <p:sldId id="648" r:id="rId113"/>
    <p:sldId id="649" r:id="rId114"/>
  </p:sldIdLst>
  <p:sldSz cx="9144000" cy="6858000" type="screen4x3"/>
  <p:notesSz cx="6997700" cy="9271000"/>
  <p:defaultTextStyle>
    <a:defPPr>
      <a:defRPr lang="en-US"/>
    </a:defPPr>
    <a:lvl1pPr algn="l" rtl="0" eaLnBrk="0" fontAlgn="base" hangingPunct="0">
      <a:spcBef>
        <a:spcPct val="0"/>
      </a:spcBef>
      <a:spcAft>
        <a:spcPct val="0"/>
      </a:spcAft>
      <a:defRPr sz="15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5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5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5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5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5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5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5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5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224" userDrawn="1">
          <p15:clr>
            <a:srgbClr val="A4A3A4"/>
          </p15:clr>
        </p15:guide>
      </p15:sldGuideLst>
    </p:ext>
    <p:ext uri="{2D200454-40CA-4A62-9FC3-DE9A4176ACB9}">
      <p15:notesGuideLst xmlns:p15="http://schemas.microsoft.com/office/powerpoint/2012/main">
        <p15:guide id="1" orient="horz" pos="2920">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CC3300"/>
    <a:srgbClr val="000099"/>
    <a:srgbClr val="3333CC"/>
    <a:srgbClr val="CCFF99"/>
    <a:srgbClr val="FFCCCC"/>
    <a:srgbClr val="666699"/>
    <a:srgbClr val="0099FF"/>
    <a:srgbClr val="9900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1180" autoAdjust="0"/>
  </p:normalViewPr>
  <p:slideViewPr>
    <p:cSldViewPr showGuides="1">
      <p:cViewPr varScale="1">
        <p:scale>
          <a:sx n="99" d="100"/>
          <a:sy n="99" d="100"/>
        </p:scale>
        <p:origin x="1260" y="78"/>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0458"/>
    </p:cViewPr>
  </p:sorterViewPr>
  <p:notesViewPr>
    <p:cSldViewPr showGuides="1">
      <p:cViewPr>
        <p:scale>
          <a:sx n="100" d="100"/>
          <a:sy n="100" d="100"/>
        </p:scale>
        <p:origin x="-792" y="372"/>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presProps" Target="pres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1026"/>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a:defRPr sz="1200">
                <a:latin typeface="Arial" charset="0"/>
                <a:ea typeface="+mn-ea"/>
                <a:cs typeface="+mn-cs"/>
              </a:defRPr>
            </a:lvl1pPr>
          </a:lstStyle>
          <a:p>
            <a:pPr>
              <a:defRPr/>
            </a:pPr>
            <a:endParaRPr lang="en-US"/>
          </a:p>
        </p:txBody>
      </p:sp>
      <p:sp>
        <p:nvSpPr>
          <p:cNvPr id="141315" name="Rectangle 1027"/>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a:latin typeface="Arial" charset="0"/>
                <a:ea typeface="+mn-ea"/>
                <a:cs typeface="+mn-cs"/>
              </a:defRPr>
            </a:lvl1pPr>
          </a:lstStyle>
          <a:p>
            <a:pPr>
              <a:defRPr/>
            </a:pPr>
            <a:endParaRPr lang="en-US"/>
          </a:p>
        </p:txBody>
      </p:sp>
      <p:sp>
        <p:nvSpPr>
          <p:cNvPr id="141316" name="Rectangle 1028"/>
          <p:cNvSpPr>
            <a:spLocks noGrp="1" noChangeArrowheads="1"/>
          </p:cNvSpPr>
          <p:nvPr>
            <p:ph type="ftr" sz="quarter" idx="2"/>
          </p:nvPr>
        </p:nvSpPr>
        <p:spPr bwMode="auto">
          <a:xfrm>
            <a:off x="0" y="88074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a:defRPr sz="1200">
                <a:latin typeface="Arial" charset="0"/>
                <a:ea typeface="+mn-ea"/>
                <a:cs typeface="+mn-cs"/>
              </a:defRPr>
            </a:lvl1pPr>
          </a:lstStyle>
          <a:p>
            <a:pPr>
              <a:defRPr/>
            </a:pPr>
            <a:endParaRPr lang="en-US"/>
          </a:p>
        </p:txBody>
      </p:sp>
      <p:sp>
        <p:nvSpPr>
          <p:cNvPr id="141317" name="Rectangle 1029"/>
          <p:cNvSpPr>
            <a:spLocks noGrp="1" noChangeArrowheads="1"/>
          </p:cNvSpPr>
          <p:nvPr>
            <p:ph type="sldNum" sz="quarter" idx="3"/>
          </p:nvPr>
        </p:nvSpPr>
        <p:spPr bwMode="auto">
          <a:xfrm>
            <a:off x="3965575" y="88074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a:lvl1pPr>
          </a:lstStyle>
          <a:p>
            <a:fld id="{681E12C6-B979-461C-A1FB-EB2D7AB07A90}" type="slidenum">
              <a:rPr lang="en-US" altLang="en-US"/>
              <a:pPr/>
              <a:t>‹#›</a:t>
            </a:fld>
            <a:endParaRPr lang="en-US" altLang="en-US"/>
          </a:p>
        </p:txBody>
      </p:sp>
    </p:spTree>
    <p:extLst>
      <p:ext uri="{BB962C8B-B14F-4D97-AF65-F5344CB8AC3E}">
        <p14:creationId xmlns:p14="http://schemas.microsoft.com/office/powerpoint/2010/main" val="29384666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a:defRPr sz="1200">
                <a:latin typeface="Arial" charset="0"/>
                <a:ea typeface="+mn-ea"/>
                <a:cs typeface="+mn-cs"/>
              </a:defRPr>
            </a:lvl1pPr>
          </a:lstStyle>
          <a:p>
            <a:pPr>
              <a:defRPr/>
            </a:pPr>
            <a:endParaRPr lang="en-US"/>
          </a:p>
        </p:txBody>
      </p:sp>
      <p:sp>
        <p:nvSpPr>
          <p:cNvPr id="48131" name="Rectangle 3"/>
          <p:cNvSpPr>
            <a:spLocks noGrp="1" noChangeArrowheads="1"/>
          </p:cNvSpPr>
          <p:nvPr>
            <p:ph type="dt"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a:latin typeface="Arial" charset="0"/>
                <a:ea typeface="+mn-ea"/>
                <a:cs typeface="+mn-cs"/>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3" name="Rectangle 5"/>
          <p:cNvSpPr>
            <a:spLocks noGrp="1" noChangeArrowheads="1"/>
          </p:cNvSpPr>
          <p:nvPr>
            <p:ph type="body" sz="quarter" idx="3"/>
          </p:nvPr>
        </p:nvSpPr>
        <p:spPr bwMode="auto">
          <a:xfrm>
            <a:off x="933450" y="4403725"/>
            <a:ext cx="5130800" cy="41719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8134" name="Rectangle 6"/>
          <p:cNvSpPr>
            <a:spLocks noGrp="1" noChangeArrowheads="1"/>
          </p:cNvSpPr>
          <p:nvPr>
            <p:ph type="ftr" sz="quarter" idx="4"/>
          </p:nvPr>
        </p:nvSpPr>
        <p:spPr bwMode="auto">
          <a:xfrm>
            <a:off x="0" y="88074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a:defRPr sz="1200">
                <a:latin typeface="Arial" charset="0"/>
                <a:ea typeface="+mn-ea"/>
                <a:cs typeface="+mn-cs"/>
              </a:defRPr>
            </a:lvl1pPr>
          </a:lstStyle>
          <a:p>
            <a:pPr>
              <a:defRPr/>
            </a:pPr>
            <a:endParaRPr lang="en-US"/>
          </a:p>
        </p:txBody>
      </p:sp>
      <p:sp>
        <p:nvSpPr>
          <p:cNvPr id="48135" name="Rectangle 7"/>
          <p:cNvSpPr>
            <a:spLocks noGrp="1" noChangeArrowheads="1"/>
          </p:cNvSpPr>
          <p:nvPr>
            <p:ph type="sldNum" sz="quarter" idx="5"/>
          </p:nvPr>
        </p:nvSpPr>
        <p:spPr bwMode="auto">
          <a:xfrm>
            <a:off x="3965575" y="88074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a:lvl1pPr>
          </a:lstStyle>
          <a:p>
            <a:fld id="{A2EE12CA-09DD-45F3-9742-7F12630AEE6F}" type="slidenum">
              <a:rPr lang="en-US" altLang="en-US"/>
              <a:pPr/>
              <a:t>‹#›</a:t>
            </a:fld>
            <a:endParaRPr lang="en-US" altLang="en-US"/>
          </a:p>
        </p:txBody>
      </p:sp>
    </p:spTree>
    <p:extLst>
      <p:ext uri="{BB962C8B-B14F-4D97-AF65-F5344CB8AC3E}">
        <p14:creationId xmlns:p14="http://schemas.microsoft.com/office/powerpoint/2010/main" val="286439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E8876F29-69AF-4363-95E0-B4E2F9F91FA9}" type="slidenum">
              <a:rPr lang="en-US" altLang="en-US" sz="1200"/>
              <a:pPr/>
              <a:t>1</a:t>
            </a:fld>
            <a:endParaRPr lang="en-US" alt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Leave up/open as volunteers arrive</a:t>
            </a:r>
          </a:p>
        </p:txBody>
      </p:sp>
    </p:spTree>
    <p:extLst>
      <p:ext uri="{BB962C8B-B14F-4D97-AF65-F5344CB8AC3E}">
        <p14:creationId xmlns:p14="http://schemas.microsoft.com/office/powerpoint/2010/main" val="800119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This is the belief system of Thresholds.</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Follow explanation.  </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Symbols and rituals are key to remembering the Thresholds steps.  Take time to talk about the explanation of the Thresholds symbol.</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Diagram in the Rectangle box is inaccurate – combined several steps.</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DBEC146C-5565-47B5-94B9-0DA7644876C8}" type="slidenum">
              <a:rPr lang="en-US" altLang="en-US" sz="1200"/>
              <a:pPr/>
              <a:t>10</a:t>
            </a:fld>
            <a:endParaRPr lang="en-US" altLang="en-US" sz="1200"/>
          </a:p>
        </p:txBody>
      </p:sp>
    </p:spTree>
    <p:extLst>
      <p:ext uri="{BB962C8B-B14F-4D97-AF65-F5344CB8AC3E}">
        <p14:creationId xmlns:p14="http://schemas.microsoft.com/office/powerpoint/2010/main" val="106161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Thresholds is a diverse group of people wanting to help others.</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We are well-respected by the prison and the court system.  By completing today’s training and passing the clearance, you will become am active volunteer qualified to go into the prison as a Micro teacher.</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Prospective participants’ names are given to the Cycle Coordinator from the prison through the Counselors.  All participants are voluntary.  No one is required to complete Thresholds.</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93322DB1-19BD-4C9C-AA2A-17ABDE49DC90}" type="slidenum">
              <a:rPr lang="en-US" altLang="en-US" sz="1200"/>
              <a:pPr/>
              <a:t>11</a:t>
            </a:fld>
            <a:endParaRPr lang="en-US" altLang="en-US" sz="1200"/>
          </a:p>
        </p:txBody>
      </p:sp>
    </p:spTree>
    <p:extLst>
      <p:ext uri="{BB962C8B-B14F-4D97-AF65-F5344CB8AC3E}">
        <p14:creationId xmlns:p14="http://schemas.microsoft.com/office/powerpoint/2010/main" val="4061669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Explain info on slide.</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We get highly positive feedback from the participants.</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03AA1495-29C4-41DD-91D2-525FFA56E2EB}" type="slidenum">
              <a:rPr lang="en-US" altLang="en-US" sz="1200"/>
              <a:pPr/>
              <a:t>12</a:t>
            </a:fld>
            <a:endParaRPr lang="en-US" altLang="en-US" sz="1200"/>
          </a:p>
        </p:txBody>
      </p:sp>
    </p:spTree>
    <p:extLst>
      <p:ext uri="{BB962C8B-B14F-4D97-AF65-F5344CB8AC3E}">
        <p14:creationId xmlns:p14="http://schemas.microsoft.com/office/powerpoint/2010/main" val="34738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Explain the two parts of Thresholds – Macro and Micro.</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Each Macro session deals with one step of the decision making process.  The last session is graduation.  For the men in the prison, the first session is an introduction.</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The Macro session deals with general examples for practice for the class.  The Micro deals with specific examples for that particular client.</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When you complete the training today and pass the clearance for the prison, you will be qualified to be a Micro teacher.</a:t>
            </a:r>
          </a:p>
          <a:p>
            <a:r>
              <a:rPr lang="en-US" altLang="en-US" smtClean="0">
                <a:latin typeface="Arial" panose="020B0604020202020204" pitchFamily="34" charset="0"/>
                <a:ea typeface="ＭＳ Ｐゴシック" panose="020B0600070205080204" pitchFamily="34" charset="-128"/>
              </a:rPr>
              <a:t>After you complete at least one Micro cycle, you may wish to become involved in teaching a Macro.</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327A7EEB-D5E9-47EA-8C59-1E27B59D770E}" type="slidenum">
              <a:rPr lang="en-US" altLang="en-US" sz="1200"/>
              <a:pPr/>
              <a:t>13</a:t>
            </a:fld>
            <a:endParaRPr lang="en-US" altLang="en-US" sz="1200"/>
          </a:p>
        </p:txBody>
      </p:sp>
    </p:spTree>
    <p:extLst>
      <p:ext uri="{BB962C8B-B14F-4D97-AF65-F5344CB8AC3E}">
        <p14:creationId xmlns:p14="http://schemas.microsoft.com/office/powerpoint/2010/main" val="2482371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This chart shows the groups of participants we teach. </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The Correctional Center (sometimes referred to as pre-release or work-release) may have men or women, depending upon the numbers in the center.</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38F1B056-F930-4DF8-8202-0C17CFE44BD6}" type="slidenum">
              <a:rPr lang="en-US" altLang="en-US" sz="1200"/>
              <a:pPr/>
              <a:t>14</a:t>
            </a:fld>
            <a:endParaRPr lang="en-US" altLang="en-US" sz="1200"/>
          </a:p>
        </p:txBody>
      </p:sp>
    </p:spTree>
    <p:extLst>
      <p:ext uri="{BB962C8B-B14F-4D97-AF65-F5344CB8AC3E}">
        <p14:creationId xmlns:p14="http://schemas.microsoft.com/office/powerpoint/2010/main" val="1143846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There are also other ways to be involved in Thresholds besides going into the prison.  We always need help in other areas, too.  Look at the list and find something that interests you.</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This slide is also in your packet of handouts.  The chart shows you the dates for the cycles throughout the next year.  Mark your calendars.</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Women’s classes in the prison are taught on Tuesday nights.</a:t>
            </a:r>
          </a:p>
          <a:p>
            <a:r>
              <a:rPr lang="en-US" altLang="en-US" smtClean="0">
                <a:latin typeface="Arial" panose="020B0604020202020204" pitchFamily="34" charset="0"/>
                <a:ea typeface="ＭＳ Ｐゴシック" panose="020B0600070205080204" pitchFamily="34" charset="-128"/>
              </a:rPr>
              <a:t>Men’s classes in the prison and any class in the Correctional Center are taught on Wednesday nights.</a:t>
            </a:r>
          </a:p>
          <a:p>
            <a:r>
              <a:rPr lang="en-US" altLang="en-US" smtClean="0">
                <a:latin typeface="Arial" panose="020B0604020202020204" pitchFamily="34" charset="0"/>
                <a:ea typeface="ＭＳ Ｐゴシック" panose="020B0600070205080204" pitchFamily="34" charset="-128"/>
              </a:rPr>
              <a:t>You will also receive emails from the Thresholds secretary asking for volunteers for each cycle as well as dinner meeting information.  Please look for those emails and respond.  We always need more help in various areas.  Thank you for your time.</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marL="1143000" indent="-228600" defTabSz="930275">
              <a:defRPr sz="1500">
                <a:solidFill>
                  <a:schemeClr val="tx1"/>
                </a:solidFill>
                <a:latin typeface="Arial" panose="020B0604020202020204" pitchFamily="34" charset="0"/>
                <a:ea typeface="ＭＳ Ｐゴシック" panose="020B0600070205080204" pitchFamily="34" charset="-128"/>
              </a:defRPr>
            </a:lvl3pPr>
            <a:lvl4pPr marL="1600200" indent="-228600" defTabSz="930275">
              <a:defRPr sz="1500">
                <a:solidFill>
                  <a:schemeClr val="tx1"/>
                </a:solidFill>
                <a:latin typeface="Arial" panose="020B0604020202020204" pitchFamily="34" charset="0"/>
                <a:ea typeface="ＭＳ Ｐゴシック" panose="020B0600070205080204" pitchFamily="34" charset="-128"/>
              </a:defRPr>
            </a:lvl4pPr>
            <a:lvl5pPr marL="2057400" indent="-228600" defTabSz="930275">
              <a:defRPr sz="15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67A6B9DC-7A36-4F6F-A6DF-36F9F9569DA8}" type="slidenum">
              <a:rPr lang="en-US" altLang="en-US" sz="1200" smtClean="0">
                <a:solidFill>
                  <a:srgbClr val="000000"/>
                </a:solidFill>
              </a:rPr>
              <a:pPr/>
              <a:t>15</a:t>
            </a:fld>
            <a:endParaRPr lang="en-US" altLang="en-US" sz="1200" smtClean="0">
              <a:solidFill>
                <a:srgbClr val="000000"/>
              </a:solidFill>
            </a:endParaRPr>
          </a:p>
        </p:txBody>
      </p:sp>
    </p:spTree>
    <p:extLst>
      <p:ext uri="{BB962C8B-B14F-4D97-AF65-F5344CB8AC3E}">
        <p14:creationId xmlns:p14="http://schemas.microsoft.com/office/powerpoint/2010/main" val="3977574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C8EC02F0-C394-407A-A130-4B377E5ADF99}" type="slidenum">
              <a:rPr lang="en-US" altLang="en-US" sz="1200"/>
              <a:pPr/>
              <a:t>16</a:t>
            </a:fld>
            <a:endParaRPr lang="en-US" altLang="en-US" sz="1200"/>
          </a:p>
        </p:txBody>
      </p:sp>
      <p:sp>
        <p:nvSpPr>
          <p:cNvPr id="51203" name="Rectangle 2050"/>
          <p:cNvSpPr>
            <a:spLocks noGrp="1" noRot="1" noChangeAspect="1" noChangeArrowheads="1" noTextEdit="1"/>
          </p:cNvSpPr>
          <p:nvPr>
            <p:ph type="sldImg"/>
          </p:nvPr>
        </p:nvSpPr>
        <p:spPr>
          <a:ln/>
        </p:spPr>
      </p:sp>
      <p:sp>
        <p:nvSpPr>
          <p:cNvPr id="51204"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We’ll spend a few minutes reviewing the 6 steps of the Decision Making model next</a:t>
            </a:r>
          </a:p>
          <a:p>
            <a:r>
              <a:rPr lang="en-US" altLang="en-US" smtClean="0">
                <a:latin typeface="Arial" panose="020B0604020202020204" pitchFamily="34" charset="0"/>
                <a:ea typeface="ＭＳ Ｐゴシック" panose="020B0600070205080204" pitchFamily="34" charset="-128"/>
              </a:rPr>
              <a:t>This is just an overview, to give you an overall sense of the model  – as we’ll go into more detail on each step later</a:t>
            </a:r>
          </a:p>
        </p:txBody>
      </p:sp>
    </p:spTree>
    <p:extLst>
      <p:ext uri="{BB962C8B-B14F-4D97-AF65-F5344CB8AC3E}">
        <p14:creationId xmlns:p14="http://schemas.microsoft.com/office/powerpoint/2010/main" val="1299239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4B83A19C-5187-4529-BDEE-49C13A8DCA62}" type="slidenum">
              <a:rPr lang="en-US" altLang="en-US" sz="1200"/>
              <a:pPr/>
              <a:t>17</a:t>
            </a:fld>
            <a:endParaRPr lang="en-US" altLang="en-US" sz="1200"/>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Handout – 1 page Thresholds “The Six Steps to Decision Making”</a:t>
            </a:r>
          </a:p>
          <a:p>
            <a:r>
              <a:rPr lang="en-US" altLang="en-US" smtClean="0">
                <a:latin typeface="Arial" panose="020B0604020202020204" pitchFamily="34" charset="0"/>
                <a:ea typeface="ＭＳ Ｐゴシック" panose="020B0600070205080204" pitchFamily="34" charset="-128"/>
              </a:rPr>
              <a:t>Refer to VTM section 2.2</a:t>
            </a:r>
          </a:p>
          <a:p>
            <a:r>
              <a:rPr lang="en-US" altLang="en-US" smtClean="0">
                <a:latin typeface="Arial" panose="020B0604020202020204" pitchFamily="34" charset="0"/>
                <a:ea typeface="ＭＳ Ｐゴシック" panose="020B0600070205080204" pitchFamily="34" charset="-128"/>
              </a:rPr>
              <a:t>Client Guide pg 39-40</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Talk through as overview:</a:t>
            </a:r>
          </a:p>
          <a:p>
            <a:r>
              <a:rPr lang="en-US" altLang="en-US" smtClean="0">
                <a:latin typeface="Arial" panose="020B0604020202020204" pitchFamily="34" charset="0"/>
                <a:ea typeface="ＭＳ Ｐゴシック" panose="020B0600070205080204" pitchFamily="34" charset="-128"/>
              </a:rPr>
              <a:t>1st-lets look down the column on the left / these are symbols or icons we use to help remember each step</a:t>
            </a:r>
          </a:p>
          <a:p>
            <a:r>
              <a:rPr lang="en-US" altLang="en-US" smtClean="0">
                <a:latin typeface="Arial" panose="020B0604020202020204" pitchFamily="34" charset="0"/>
                <a:ea typeface="ＭＳ Ｐゴシック" panose="020B0600070205080204" pitchFamily="34" charset="-128"/>
              </a:rPr>
              <a:t>Next – look down the column that begins with “Define the Situation” / these are the 6 steps of the Decision Model/</a:t>
            </a:r>
          </a:p>
          <a:p>
            <a:pPr>
              <a:buFontTx/>
              <a:buChar char="•"/>
            </a:pPr>
            <a:r>
              <a:rPr lang="en-US" altLang="en-US" smtClean="0">
                <a:latin typeface="Arial" panose="020B0604020202020204" pitchFamily="34" charset="0"/>
                <a:ea typeface="ＭＳ Ｐゴシック" panose="020B0600070205080204" pitchFamily="34" charset="-128"/>
              </a:rPr>
              <a:t>A situation may require a decision</a:t>
            </a:r>
          </a:p>
          <a:p>
            <a:pPr>
              <a:buFontTx/>
              <a:buChar char="•"/>
            </a:pPr>
            <a:r>
              <a:rPr lang="en-US" altLang="en-US" smtClean="0">
                <a:latin typeface="Arial" panose="020B0604020202020204" pitchFamily="34" charset="0"/>
                <a:ea typeface="ＭＳ Ｐゴシック" panose="020B0600070205080204" pitchFamily="34" charset="-128"/>
              </a:rPr>
              <a:t>A decision will have a desired outcome/’goal</a:t>
            </a:r>
          </a:p>
          <a:p>
            <a:pPr>
              <a:buFontTx/>
              <a:buChar char="•"/>
            </a:pPr>
            <a:r>
              <a:rPr lang="en-US" altLang="en-US" smtClean="0">
                <a:latin typeface="Arial" panose="020B0604020202020204" pitchFamily="34" charset="0"/>
                <a:ea typeface="ＭＳ Ｐゴシック" panose="020B0600070205080204" pitchFamily="34" charset="-128"/>
              </a:rPr>
              <a:t>Different POSSIBILITIES could lead to the GOAL</a:t>
            </a:r>
          </a:p>
          <a:p>
            <a:pPr>
              <a:buFontTx/>
              <a:buChar char="•"/>
            </a:pPr>
            <a:r>
              <a:rPr lang="en-US" altLang="en-US" smtClean="0">
                <a:latin typeface="Arial" panose="020B0604020202020204" pitchFamily="34" charset="0"/>
                <a:ea typeface="ＭＳ Ｐゴシック" panose="020B0600070205080204" pitchFamily="34" charset="-128"/>
              </a:rPr>
              <a:t>One of the possibilities is BETTER THAN THE OTHERS</a:t>
            </a:r>
          </a:p>
          <a:p>
            <a:pPr>
              <a:buFontTx/>
              <a:buChar char="•"/>
            </a:pPr>
            <a:r>
              <a:rPr lang="en-US" altLang="en-US" smtClean="0">
                <a:latin typeface="Arial" panose="020B0604020202020204" pitchFamily="34" charset="0"/>
                <a:ea typeface="ＭＳ Ｐゴシック" panose="020B0600070205080204" pitchFamily="34" charset="-128"/>
              </a:rPr>
              <a:t>Make the decision means COMMITTING to it</a:t>
            </a:r>
          </a:p>
          <a:p>
            <a:pPr>
              <a:buFontTx/>
              <a:buChar char="•"/>
            </a:pPr>
            <a:r>
              <a:rPr lang="en-US" altLang="en-US" smtClean="0">
                <a:latin typeface="Arial" panose="020B0604020202020204" pitchFamily="34" charset="0"/>
                <a:ea typeface="ＭＳ Ｐゴシック" panose="020B0600070205080204" pitchFamily="34" charset="-128"/>
              </a:rPr>
              <a:t>Implementing is the ACTION PLAN to carry out the choice you’ve made</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Ask audience to Compare Thresholds steps with their personal decision making process / ask for hand to be raised - more </a:t>
            </a:r>
            <a:r>
              <a:rPr lang="en-US" altLang="en-US" u="sng" smtClean="0">
                <a:latin typeface="Arial" panose="020B0604020202020204" pitchFamily="34" charset="0"/>
                <a:ea typeface="ＭＳ Ｐゴシック" panose="020B0600070205080204" pitchFamily="34" charset="-128"/>
              </a:rPr>
              <a:t>similar </a:t>
            </a:r>
            <a:r>
              <a:rPr lang="en-US" altLang="en-US" smtClean="0">
                <a:latin typeface="Arial" panose="020B0604020202020204" pitchFamily="34" charset="0"/>
                <a:ea typeface="ＭＳ Ｐゴシック" panose="020B0600070205080204" pitchFamily="34" charset="-128"/>
              </a:rPr>
              <a:t>or </a:t>
            </a:r>
            <a:r>
              <a:rPr lang="en-US" altLang="en-US" u="sng" smtClean="0">
                <a:latin typeface="Arial" panose="020B0604020202020204" pitchFamily="34" charset="0"/>
                <a:ea typeface="ＭＳ Ｐゴシック" panose="020B0600070205080204" pitchFamily="34" charset="-128"/>
              </a:rPr>
              <a:t>different.</a:t>
            </a:r>
          </a:p>
          <a:p>
            <a:endParaRPr lang="en-US" altLang="en-US" u="sng"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Read across each row &amp;  explain key parts of each step using an example</a:t>
            </a:r>
          </a:p>
          <a:p>
            <a:r>
              <a:rPr lang="en-US" altLang="en-US" smtClean="0">
                <a:latin typeface="Arial" panose="020B0604020202020204" pitchFamily="34" charset="0"/>
                <a:ea typeface="ＭＳ Ｐゴシック" panose="020B0600070205080204" pitchFamily="34" charset="-128"/>
              </a:rPr>
              <a:t> [EG in this class today because:  CHANCE( randomly picked a room and walked in); </a:t>
            </a:r>
          </a:p>
          <a:p>
            <a:r>
              <a:rPr lang="en-US" altLang="en-US" smtClean="0">
                <a:latin typeface="Arial" panose="020B0604020202020204" pitchFamily="34" charset="0"/>
                <a:ea typeface="ＭＳ Ｐゴシック" panose="020B0600070205080204" pitchFamily="34" charset="-128"/>
              </a:rPr>
              <a:t>	 	     ASSUMPTION ( other people are in there/must be interesting);</a:t>
            </a:r>
          </a:p>
          <a:p>
            <a:r>
              <a:rPr lang="en-US" altLang="en-US" smtClean="0">
                <a:latin typeface="Arial" panose="020B0604020202020204" pitchFamily="34" charset="0"/>
                <a:ea typeface="ＭＳ Ｐゴシック" panose="020B0600070205080204" pitchFamily="34" charset="-128"/>
              </a:rPr>
              <a:t>	 	     REACTION ( someone told you to come &amp; you obeyed)</a:t>
            </a:r>
          </a:p>
          <a:p>
            <a:r>
              <a:rPr lang="en-US" altLang="en-US" smtClean="0">
                <a:latin typeface="Arial" panose="020B0604020202020204" pitchFamily="34" charset="0"/>
                <a:ea typeface="ＭＳ Ｐゴシック" panose="020B0600070205080204" pitchFamily="34" charset="-128"/>
              </a:rPr>
              <a:t>		     DECISION (choose to spend day learning about thresholds –vs- shopping/exercising/reading/etc)</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Continue across each row and briefly read/comment/explain each cell</a:t>
            </a:r>
          </a:p>
          <a:p>
            <a:r>
              <a:rPr lang="en-US" altLang="en-US" smtClean="0">
                <a:latin typeface="Arial" panose="020B0604020202020204" pitchFamily="34" charset="0"/>
                <a:ea typeface="ＭＳ Ｐゴシック" panose="020B0600070205080204" pitchFamily="34" charset="-128"/>
              </a:rPr>
              <a:t>SITUATION - Elements; Objective Self Awareness</a:t>
            </a:r>
          </a:p>
          <a:p>
            <a:r>
              <a:rPr lang="en-US" altLang="en-US" smtClean="0">
                <a:latin typeface="Arial" panose="020B0604020202020204" pitchFamily="34" charset="0"/>
                <a:ea typeface="ＭＳ Ｐゴシック" panose="020B0600070205080204" pitchFamily="34" charset="-128"/>
              </a:rPr>
              <a:t>GOAL – Where are you coming from; Where are you going</a:t>
            </a:r>
          </a:p>
          <a:p>
            <a:r>
              <a:rPr lang="en-US" altLang="en-US" smtClean="0">
                <a:latin typeface="Arial" panose="020B0604020202020204" pitchFamily="34" charset="0"/>
                <a:ea typeface="ＭＳ Ｐゴシック" panose="020B0600070205080204" pitchFamily="34" charset="-128"/>
              </a:rPr>
              <a:t>DEVELOP Possibilities – A.B.C.;   J.A.M.  [we use acromyms to help with ‘remembering’]</a:t>
            </a:r>
          </a:p>
          <a:p>
            <a:r>
              <a:rPr lang="en-US" altLang="en-US" smtClean="0">
                <a:latin typeface="Arial" panose="020B0604020202020204" pitchFamily="34" charset="0"/>
                <a:ea typeface="ＭＳ Ｐゴシック" panose="020B0600070205080204" pitchFamily="34" charset="-128"/>
              </a:rPr>
              <a:t>EVALUATE possibilities – consider DESIRABILITY; RISK; and Impact on OTHERS [build a grid/like a spread sheet with details</a:t>
            </a:r>
          </a:p>
          <a:p>
            <a:r>
              <a:rPr lang="en-US" altLang="en-US" smtClean="0">
                <a:latin typeface="Arial" panose="020B0604020202020204" pitchFamily="34" charset="0"/>
                <a:ea typeface="ＭＳ Ｐゴシック" panose="020B0600070205080204" pitchFamily="34" charset="-128"/>
              </a:rPr>
              <a:t>Make the DECISION – is Commiting/ taking responsibility for the choice </a:t>
            </a:r>
          </a:p>
          <a:p>
            <a:r>
              <a:rPr lang="en-US" altLang="en-US" smtClean="0">
                <a:latin typeface="Arial" panose="020B0604020202020204" pitchFamily="34" charset="0"/>
                <a:ea typeface="ＭＳ Ｐゴシック" panose="020B0600070205080204" pitchFamily="34" charset="-128"/>
              </a:rPr>
              <a:t>IMPLEMENTING – is developing a practical list of action to reach GOAL &amp; establishing personal reminders – and afterwards/ analyzing how the choice played out</a:t>
            </a:r>
          </a:p>
          <a:p>
            <a:r>
              <a:rPr lang="en-US" altLang="en-US" smtClean="0">
                <a:latin typeface="Arial" panose="020B0604020202020204" pitchFamily="34" charset="0"/>
                <a:ea typeface="ＭＳ Ｐゴシック" panose="020B0600070205080204" pitchFamily="34" charset="-128"/>
              </a:rPr>
              <a:t>	</a:t>
            </a:r>
          </a:p>
          <a:p>
            <a:endParaRPr lang="en-US" altLang="en-US" u="sng" smtClean="0">
              <a:latin typeface="Arial" panose="020B0604020202020204" pitchFamily="34" charset="0"/>
              <a:ea typeface="ＭＳ Ｐゴシック" panose="020B0600070205080204" pitchFamily="34" charset="-128"/>
            </a:endParaRPr>
          </a:p>
          <a:p>
            <a:endParaRPr lang="en-US" altLang="en-US" u="sng"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36451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6088A8C6-E706-4169-8E35-52BBEB6C69C6}" type="slidenum">
              <a:rPr lang="en-US" altLang="en-US" sz="1200"/>
              <a:pPr/>
              <a:t>18</a:t>
            </a:fld>
            <a:endParaRPr lang="en-US" altLang="en-US" sz="1200"/>
          </a:p>
        </p:txBody>
      </p:sp>
      <p:sp>
        <p:nvSpPr>
          <p:cNvPr id="55299" name="Rectangle 2050"/>
          <p:cNvSpPr>
            <a:spLocks noGrp="1" noRot="1" noChangeAspect="1" noChangeArrowheads="1" noTextEdit="1"/>
          </p:cNvSpPr>
          <p:nvPr>
            <p:ph type="sldImg"/>
          </p:nvPr>
        </p:nvSpPr>
        <p:spPr>
          <a:ln/>
        </p:spPr>
      </p:sp>
      <p:sp>
        <p:nvSpPr>
          <p:cNvPr id="55300"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This next section will be about the prison, how to get there and what to expect.</a:t>
            </a:r>
          </a:p>
        </p:txBody>
      </p:sp>
    </p:spTree>
    <p:extLst>
      <p:ext uri="{BB962C8B-B14F-4D97-AF65-F5344CB8AC3E}">
        <p14:creationId xmlns:p14="http://schemas.microsoft.com/office/powerpoint/2010/main" val="3981749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Thresholds welcomes your participation.  We have a few expectations.  </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Distribute and review the “Code of Conduct”.  Ask participants to sign and collect.  </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98383DC3-33A4-4E20-A43D-6D0128F4A296}" type="slidenum">
              <a:rPr lang="en-US" altLang="en-US" sz="1200"/>
              <a:pPr/>
              <a:t>19</a:t>
            </a:fld>
            <a:endParaRPr lang="en-US" altLang="en-US" sz="1200"/>
          </a:p>
        </p:txBody>
      </p:sp>
    </p:spTree>
    <p:extLst>
      <p:ext uri="{BB962C8B-B14F-4D97-AF65-F5344CB8AC3E}">
        <p14:creationId xmlns:p14="http://schemas.microsoft.com/office/powerpoint/2010/main" val="3397570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DA5CCF19-8D95-4CBD-9923-35DA05117AB1}" type="slidenum">
              <a:rPr lang="en-US" altLang="en-US" sz="1200"/>
              <a:pPr/>
              <a:t>2</a:t>
            </a:fld>
            <a:endParaRPr lang="en-US" alt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Welcome everyone to Thresholds Volunteer Training….Thank everyone for giving up their Saturday to learn the Threshold’s Program and become a volunteer.</a:t>
            </a:r>
          </a:p>
        </p:txBody>
      </p:sp>
    </p:spTree>
    <p:extLst>
      <p:ext uri="{BB962C8B-B14F-4D97-AF65-F5344CB8AC3E}">
        <p14:creationId xmlns:p14="http://schemas.microsoft.com/office/powerpoint/2010/main" val="1886878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Clarification is needed as to what Thresholds is and what it is not.  </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These items are crucial to the program and organization.  If you had a different understanding and are no longer interested.  We understand.</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5341C0E9-A2F8-4AA8-BED4-4C09A44B2FED}" type="slidenum">
              <a:rPr lang="en-US" altLang="en-US" sz="1200"/>
              <a:pPr/>
              <a:t>20</a:t>
            </a:fld>
            <a:endParaRPr lang="en-US" altLang="en-US" sz="1200"/>
          </a:p>
        </p:txBody>
      </p:sp>
    </p:spTree>
    <p:extLst>
      <p:ext uri="{BB962C8B-B14F-4D97-AF65-F5344CB8AC3E}">
        <p14:creationId xmlns:p14="http://schemas.microsoft.com/office/powerpoint/2010/main" val="1021761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7C44A708-E720-425D-B6BF-7D400D29C1D8}" type="slidenum">
              <a:rPr lang="en-US" altLang="en-US" sz="1200"/>
              <a:pPr/>
              <a:t>21</a:t>
            </a:fld>
            <a:endParaRPr lang="en-US" altLang="en-US" sz="1200"/>
          </a:p>
        </p:txBody>
      </p:sp>
      <p:sp>
        <p:nvSpPr>
          <p:cNvPr id="61443" name="Rectangle 1026"/>
          <p:cNvSpPr>
            <a:spLocks noGrp="1" noRot="1" noChangeAspect="1" noChangeArrowheads="1" noTextEdit="1"/>
          </p:cNvSpPr>
          <p:nvPr>
            <p:ph type="sldImg"/>
          </p:nvPr>
        </p:nvSpPr>
        <p:spPr>
          <a:ln/>
        </p:spPr>
      </p:sp>
      <p:sp>
        <p:nvSpPr>
          <p:cNvPr id="6144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Remind participants – the first time you go to the prison will be for the first Macro session.  So, you will be going in as a group and experience it together.</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If you cannot make the first Macro, these steps outline the experience.</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If you go to the pre-release, it is a more informal.  </a:t>
            </a:r>
          </a:p>
        </p:txBody>
      </p:sp>
    </p:spTree>
    <p:extLst>
      <p:ext uri="{BB962C8B-B14F-4D97-AF65-F5344CB8AC3E}">
        <p14:creationId xmlns:p14="http://schemas.microsoft.com/office/powerpoint/2010/main" val="268905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01900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69064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844EE7DE-654A-4546-80C8-39680B1BB26C}" type="slidenum">
              <a:rPr lang="en-US" altLang="en-US" sz="1200"/>
              <a:pPr/>
              <a:t>26</a:t>
            </a:fld>
            <a:endParaRPr lang="en-US" alt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29298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9E04458C-B5C9-4B2F-8738-2B1A5F00E7FC}" type="slidenum">
              <a:rPr lang="en-US" altLang="en-US" sz="1200"/>
              <a:pPr/>
              <a:t>27</a:t>
            </a:fld>
            <a:endParaRPr lang="en-US" altLang="en-US" sz="1200"/>
          </a:p>
        </p:txBody>
      </p:sp>
      <p:sp>
        <p:nvSpPr>
          <p:cNvPr id="71683" name="Rectangle 2050"/>
          <p:cNvSpPr>
            <a:spLocks noGrp="1" noRot="1" noChangeAspect="1" noChangeArrowheads="1" noTextEdit="1"/>
          </p:cNvSpPr>
          <p:nvPr>
            <p:ph type="sldImg"/>
          </p:nvPr>
        </p:nvSpPr>
        <p:spPr>
          <a:ln/>
        </p:spPr>
      </p:sp>
      <p:sp>
        <p:nvSpPr>
          <p:cNvPr id="71684"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Now we will discuss the Macro and Micro session for a better  understanding.</a:t>
            </a:r>
          </a:p>
        </p:txBody>
      </p:sp>
    </p:spTree>
    <p:extLst>
      <p:ext uri="{BB962C8B-B14F-4D97-AF65-F5344CB8AC3E}">
        <p14:creationId xmlns:p14="http://schemas.microsoft.com/office/powerpoint/2010/main" val="749038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Reiterate that each class is a threshold step…6 classes for the steps and 1 graduation class and for the men’s they also have an introductory session.  </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Meetings with your client for  Micro session will take place in the meeting area of the prison, right by “Command Central”.  There is plenty of security.</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The Micro session really makes the program.  It is the aspect of Thresholds that the clients value most.</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20E45A93-C060-491D-8B17-86F1811CDB30}" type="slidenum">
              <a:rPr lang="en-US" altLang="en-US" sz="1200"/>
              <a:pPr/>
              <a:t>28</a:t>
            </a:fld>
            <a:endParaRPr lang="en-US" altLang="en-US" sz="1200"/>
          </a:p>
        </p:txBody>
      </p:sp>
    </p:spTree>
    <p:extLst>
      <p:ext uri="{BB962C8B-B14F-4D97-AF65-F5344CB8AC3E}">
        <p14:creationId xmlns:p14="http://schemas.microsoft.com/office/powerpoint/2010/main" val="393945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687180EB-57AD-4BC1-AAFA-6A88CB363230}" type="slidenum">
              <a:rPr lang="en-US" altLang="en-US" sz="1200"/>
              <a:pPr/>
              <a:t>29</a:t>
            </a:fld>
            <a:endParaRPr lang="en-US" altLang="en-US" sz="1200"/>
          </a:p>
        </p:txBody>
      </p:sp>
      <p:sp>
        <p:nvSpPr>
          <p:cNvPr id="75779" name="Rectangle 1026"/>
          <p:cNvSpPr>
            <a:spLocks noGrp="1" noRot="1" noChangeAspect="1" noChangeArrowheads="1" noTextEdit="1"/>
          </p:cNvSpPr>
          <p:nvPr>
            <p:ph type="sldImg"/>
          </p:nvPr>
        </p:nvSpPr>
        <p:spPr>
          <a:ln/>
        </p:spPr>
      </p:sp>
      <p:sp>
        <p:nvSpPr>
          <p:cNvPr id="7578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A sample Micro session may look like this chart.</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We will be learning about the Micro sessions today.  All materials needed are provided for you.  </a:t>
            </a:r>
          </a:p>
        </p:txBody>
      </p:sp>
    </p:spTree>
    <p:extLst>
      <p:ext uri="{BB962C8B-B14F-4D97-AF65-F5344CB8AC3E}">
        <p14:creationId xmlns:p14="http://schemas.microsoft.com/office/powerpoint/2010/main" val="1600425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9FAAE667-0B39-4054-A370-905B76A6F0CC}" type="slidenum">
              <a:rPr lang="en-US" altLang="en-US" sz="1200">
                <a:solidFill>
                  <a:srgbClr val="000000"/>
                </a:solidFill>
              </a:rPr>
              <a:pPr/>
              <a:t>30</a:t>
            </a:fld>
            <a:endParaRPr lang="en-US" altLang="en-US" sz="1200">
              <a:solidFill>
                <a:srgbClr val="000000"/>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Read and explain slide</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Fyi 1- Corr. Ctr. May be men or women</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Fyi 2 –the person you worked with during the red &amp; discuss break-outs may have been your ‘Buddy’ </a:t>
            </a: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44799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965575" y="8807450"/>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nchor="b"/>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a:fld id="{E9BF22B9-346F-4D53-AF5B-A0C1DA645A5B}" type="slidenum">
              <a:rPr lang="en-US" altLang="en-US" sz="1200"/>
              <a:pPr algn="r"/>
              <a:t>31</a:t>
            </a:fld>
            <a:endParaRPr lang="en-US" altLang="en-US"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Take time to browse through the materials and make sure participants understand the use of each.  You will be flipping back and forth between these materials today.  We will work in small groups to understand how these materials can work for you.  Everything you need for the Micro session is contained in these materials. Take time to look at the Table of Contents in the manual and the client guide to understand the contents.</a:t>
            </a:r>
          </a:p>
        </p:txBody>
      </p:sp>
    </p:spTree>
    <p:extLst>
      <p:ext uri="{BB962C8B-B14F-4D97-AF65-F5344CB8AC3E}">
        <p14:creationId xmlns:p14="http://schemas.microsoft.com/office/powerpoint/2010/main" val="186201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C5ED4AA9-659B-42E5-88E8-58414C274DBE}" type="slidenum">
              <a:rPr lang="en-US" altLang="en-US" sz="1200"/>
              <a:pPr/>
              <a:t>3</a:t>
            </a:fld>
            <a:endParaRPr lang="en-US" altLang="en-US" sz="1200"/>
          </a:p>
        </p:txBody>
      </p:sp>
      <p:sp>
        <p:nvSpPr>
          <p:cNvPr id="24579" name="Rectangle 2050"/>
          <p:cNvSpPr>
            <a:spLocks noGrp="1" noRot="1" noChangeAspect="1" noChangeArrowheads="1" noTextEdit="1"/>
          </p:cNvSpPr>
          <p:nvPr>
            <p:ph type="sldImg"/>
          </p:nvPr>
        </p:nvSpPr>
        <p:spPr>
          <a:ln/>
        </p:spPr>
      </p:sp>
      <p:sp>
        <p:nvSpPr>
          <p:cNvPr id="24580"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We have a full agenda and will be going from 9-4.  We have a break in the morning and one in the afternoon and we also have time for lunch; so if you would silence your phones and put them away and check messages at breaks and lunch that is great.  If you need to take an emergency call or text please go in the hallway so we can continue on.  Let everyone know where the bathrooms are!</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Restroom Locations?</a:t>
            </a:r>
          </a:p>
          <a:p>
            <a:r>
              <a:rPr lang="en-US" altLang="en-US" smtClean="0">
                <a:latin typeface="Arial" panose="020B0604020202020204" pitchFamily="34" charset="0"/>
                <a:ea typeface="ＭＳ Ｐゴシック" panose="020B0600070205080204" pitchFamily="34" charset="-128"/>
              </a:rPr>
              <a:t>Any other housekeeping items?</a:t>
            </a:r>
          </a:p>
        </p:txBody>
      </p:sp>
    </p:spTree>
    <p:extLst>
      <p:ext uri="{BB962C8B-B14F-4D97-AF65-F5344CB8AC3E}">
        <p14:creationId xmlns:p14="http://schemas.microsoft.com/office/powerpoint/2010/main" val="2686419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3DBA688B-947C-4C11-9E64-CB124046708D}" type="slidenum">
              <a:rPr lang="en-US" altLang="en-US" sz="1200"/>
              <a:pPr/>
              <a:t>32</a:t>
            </a:fld>
            <a:endParaRPr lang="en-US" altLang="en-US" sz="1200"/>
          </a:p>
        </p:txBody>
      </p:sp>
      <p:sp>
        <p:nvSpPr>
          <p:cNvPr id="79875" name="Rectangle 2050"/>
          <p:cNvSpPr>
            <a:spLocks noGrp="1" noRot="1" noChangeAspect="1" noChangeArrowheads="1" noTextEdit="1"/>
          </p:cNvSpPr>
          <p:nvPr>
            <p:ph type="sldImg"/>
          </p:nvPr>
        </p:nvSpPr>
        <p:spPr>
          <a:ln/>
        </p:spPr>
      </p:sp>
      <p:sp>
        <p:nvSpPr>
          <p:cNvPr id="79876"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The next section of the agenda deals with the specifics of teaching in a Micro.</a:t>
            </a:r>
          </a:p>
        </p:txBody>
      </p:sp>
    </p:spTree>
    <p:extLst>
      <p:ext uri="{BB962C8B-B14F-4D97-AF65-F5344CB8AC3E}">
        <p14:creationId xmlns:p14="http://schemas.microsoft.com/office/powerpoint/2010/main" val="3754821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The introduction occurs during the first Macro session (if you attend) and continues during your first one-on-one Micro session with your client.</a:t>
            </a: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D5533F76-4638-4A9B-B7B8-696861F3E316}" type="slidenum">
              <a:rPr lang="en-US" altLang="en-US" sz="1200"/>
              <a:pPr/>
              <a:t>33</a:t>
            </a:fld>
            <a:endParaRPr lang="en-US" altLang="en-US" sz="1200"/>
          </a:p>
        </p:txBody>
      </p:sp>
    </p:spTree>
    <p:extLst>
      <p:ext uri="{BB962C8B-B14F-4D97-AF65-F5344CB8AC3E}">
        <p14:creationId xmlns:p14="http://schemas.microsoft.com/office/powerpoint/2010/main" val="1439053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Follow this chart with your small group leader to learn how to have a Micro session.</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This may be a good time to distribute the Readings Summary handout and explain how the materials work.</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Key 1:1 is the client guide!  Most everything you need to conduct a 1:1 is in here.  This is your tool to walk through program with the client.  The VTM is messy!  You will be flipping pages, etc…you will get used to it by the time you leave today.  We want you to understand everything but you may not use everything each class…also, you have to take into account your and your client’s personality…some people want to talk, and don’t like the book, some love the book…read your client and adjust each week!  The ride home is a great time to decompress about how the session went.  Even if you never open the guide you can still walk your client through the 6 step model….Some folks don’t have visitors so you are the only contact to the outside world…they will want to chat, and do that…but bring it back and transition to thresholds.  You should only be there about 1 hour per session…if you can’t get done or done too early reassess what you are doing and talk to your buddy to see how you can make adjustments.  You can see in the lesson plan…start with structured conversation and you always end with the closing ritual…</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A tool to make the step more practical and reflective. Look at the Reading Summary handout that tells you where to go and what to read in the Client Guide and Macro Teacher Manual </a:t>
            </a:r>
          </a:p>
          <a:p>
            <a:endParaRPr lang="en-US" altLang="en-US" smtClean="0">
              <a:latin typeface="Arial" panose="020B0604020202020204" pitchFamily="34" charset="0"/>
              <a:ea typeface="ＭＳ Ｐゴシック" panose="020B0600070205080204" pitchFamily="34" charset="-128"/>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C9CE5381-C8C4-4C5B-BE5B-4EE333B0C106}" type="slidenum">
              <a:rPr lang="en-US" altLang="en-US" sz="1200"/>
              <a:pPr/>
              <a:t>34</a:t>
            </a:fld>
            <a:endParaRPr lang="en-US" altLang="en-US" sz="1200"/>
          </a:p>
        </p:txBody>
      </p:sp>
    </p:spTree>
    <p:extLst>
      <p:ext uri="{BB962C8B-B14F-4D97-AF65-F5344CB8AC3E}">
        <p14:creationId xmlns:p14="http://schemas.microsoft.com/office/powerpoint/2010/main" val="771613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What is a situation?  Review the symbol for the step and what it means.  Millions of situations happen to us each day…ask for examples of little situation, ask for examples of big situations (death, marriage, new job, loss job, divorce,…)…we all have 2 in common…born and we are at the thresholds volunteer training…to dive into the situation look at 4 parts…root cause (go through the situation we have in common..all at vtw)…facts, feelings (discuss how hard sometimes to separate the 2 of these…) then gifts and limits…umbrella over this whole step is osa</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E5CF18EC-1F76-4A12-93C1-DADB9370D6CA}" type="slidenum">
              <a:rPr lang="en-US" altLang="en-US" sz="1200"/>
              <a:pPr/>
              <a:t>35</a:t>
            </a:fld>
            <a:endParaRPr lang="en-US" altLang="en-US" sz="1200"/>
          </a:p>
        </p:txBody>
      </p:sp>
    </p:spTree>
    <p:extLst>
      <p:ext uri="{BB962C8B-B14F-4D97-AF65-F5344CB8AC3E}">
        <p14:creationId xmlns:p14="http://schemas.microsoft.com/office/powerpoint/2010/main" val="2898515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Great picture we use in the macro class—your own biases may only allow you to see 1 person verses 2…How you look at it.</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Perception intro from Macro manual page 17</a:t>
            </a:r>
          </a:p>
          <a:p>
            <a:endParaRPr lang="en-US" altLang="en-US" smtClean="0">
              <a:latin typeface="Arial" panose="020B0604020202020204" pitchFamily="34" charset="0"/>
              <a:ea typeface="ＭＳ Ｐゴシック" panose="020B0600070205080204" pitchFamily="34" charset="-128"/>
            </a:endParaRPr>
          </a:p>
        </p:txBody>
      </p:sp>
      <p:sp>
        <p:nvSpPr>
          <p:cNvPr id="101380" name="Slide Number Placeholder 3"/>
          <p:cNvSpPr txBox="1">
            <a:spLocks noGrp="1"/>
          </p:cNvSpPr>
          <p:nvPr/>
        </p:nvSpPr>
        <p:spPr bwMode="auto">
          <a:xfrm>
            <a:off x="3965575" y="8807450"/>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nchor="b"/>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a:fld id="{FDFA2405-C1A0-450A-BB51-341C4F508CF7}" type="slidenum">
              <a:rPr lang="en-US" altLang="en-US" sz="1200"/>
              <a:pPr algn="r"/>
              <a:t>36</a:t>
            </a:fld>
            <a:endParaRPr lang="en-US" altLang="en-US" sz="1200"/>
          </a:p>
        </p:txBody>
      </p:sp>
    </p:spTree>
    <p:extLst>
      <p:ext uri="{BB962C8B-B14F-4D97-AF65-F5344CB8AC3E}">
        <p14:creationId xmlns:p14="http://schemas.microsoft.com/office/powerpoint/2010/main" val="691896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Review the symbol and where you are…what it means…example when you have a disagreement and you in the heat of the moment think you are an angel and the other person is picking on you…next day, re look at it and realize your own contribution…</a:t>
            </a:r>
          </a:p>
          <a:p>
            <a:r>
              <a:rPr lang="en-US" altLang="en-US" smtClean="0">
                <a:latin typeface="Arial" panose="020B0604020202020204" pitchFamily="34" charset="0"/>
                <a:ea typeface="ＭＳ Ｐゴシック" panose="020B0600070205080204" pitchFamily="34" charset="-128"/>
              </a:rPr>
              <a:t>A tool to make the step more practical and reflective.</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46F0DA53-9F5F-460D-9DF8-B8499AA5D1D3}" type="slidenum">
              <a:rPr lang="en-US" altLang="en-US" sz="1200"/>
              <a:pPr/>
              <a:t>38</a:t>
            </a:fld>
            <a:endParaRPr lang="en-US" altLang="en-US" sz="1200"/>
          </a:p>
        </p:txBody>
      </p:sp>
    </p:spTree>
    <p:extLst>
      <p:ext uri="{BB962C8B-B14F-4D97-AF65-F5344CB8AC3E}">
        <p14:creationId xmlns:p14="http://schemas.microsoft.com/office/powerpoint/2010/main" val="2223500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What is a situation?  Review the symbol for the step and what it means.  Millions of situations happen to us each day…ask for examples of little situation, ask for examples of big situations (death, marriage, new job, loss job, divorce,…)…we all have 2 in common…born and we are at the thresholds volunteer training…to dive into the situation look at 4 parts…root cause (go through the situation we have in common..all at vtw)…facts, feelings (discuss how hard sometimes to separate the 2 of these…) then gifts and limits…umbrella over this whole step is osa</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E5CF18EC-1F76-4A12-93C1-DADB9370D6CA}" type="slidenum">
              <a:rPr lang="en-US" altLang="en-US" sz="1200"/>
              <a:pPr/>
              <a:t>39</a:t>
            </a:fld>
            <a:endParaRPr lang="en-US" altLang="en-US" sz="1200"/>
          </a:p>
        </p:txBody>
      </p:sp>
    </p:spTree>
    <p:extLst>
      <p:ext uri="{BB962C8B-B14F-4D97-AF65-F5344CB8AC3E}">
        <p14:creationId xmlns:p14="http://schemas.microsoft.com/office/powerpoint/2010/main" val="1968998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VTM section 3.2</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A tool to make the step more practical and reflective.</a:t>
            </a: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7E99F171-EBB8-42B8-BD51-229622D6B1DA}" type="slidenum">
              <a:rPr lang="en-US" altLang="en-US" sz="1200"/>
              <a:pPr/>
              <a:t>40</a:t>
            </a:fld>
            <a:endParaRPr lang="en-US" altLang="en-US" sz="1200"/>
          </a:p>
        </p:txBody>
      </p:sp>
    </p:spTree>
    <p:extLst>
      <p:ext uri="{BB962C8B-B14F-4D97-AF65-F5344CB8AC3E}">
        <p14:creationId xmlns:p14="http://schemas.microsoft.com/office/powerpoint/2010/main" val="2768289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HO – Thresholds Decision-Making Worksheet</a:t>
            </a:r>
          </a:p>
          <a:p>
            <a:r>
              <a:rPr lang="en-US" altLang="en-US" smtClean="0">
                <a:latin typeface="Arial" panose="020B0604020202020204" pitchFamily="34" charset="0"/>
                <a:ea typeface="ＭＳ Ｐゴシック" panose="020B0600070205080204" pitchFamily="34" charset="-128"/>
              </a:rPr>
              <a:t>Refer to VTM section 2.2.2</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You’ve thought about the situation and have realized there is a need to do something;</a:t>
            </a:r>
          </a:p>
          <a:p>
            <a:r>
              <a:rPr lang="en-US" altLang="en-US" smtClean="0">
                <a:latin typeface="Arial" panose="020B0604020202020204" pitchFamily="34" charset="0"/>
                <a:ea typeface="ＭＳ Ｐゴシック" panose="020B0600070205080204" pitchFamily="34" charset="-128"/>
              </a:rPr>
              <a:t>  - something that will be beneficial and good for you – but what should it be;</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This is a fork in the road, an opportunity NOT to REACT – but to DECIDE;</a:t>
            </a:r>
          </a:p>
          <a:p>
            <a:r>
              <a:rPr lang="en-US" altLang="en-US" smtClean="0">
                <a:latin typeface="Arial" panose="020B0604020202020204" pitchFamily="34" charset="0"/>
                <a:ea typeface="ＭＳ Ｐゴシック" panose="020B0600070205080204" pitchFamily="34" charset="-128"/>
              </a:rPr>
              <a:t>You need a goal that will stop you from reacting, that is appealing &amp; desirable enough to keep you moving toward it;</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sym typeface="Wingdings 2" panose="05020102010507070707" pitchFamily="18" charset="2"/>
              </a:rPr>
              <a:t></a:t>
            </a:r>
          </a:p>
          <a:p>
            <a:r>
              <a:rPr lang="en-US" altLang="en-US" smtClean="0">
                <a:latin typeface="Arial" panose="020B0604020202020204" pitchFamily="34" charset="0"/>
                <a:ea typeface="ＭＳ Ｐゴシック" panose="020B0600070205080204" pitchFamily="34" charset="-128"/>
              </a:rPr>
              <a:t>The symbol we use for the ‘Set the Goal’ step is a target or bull's-eye [a visual to aim for] </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Consider where you are coming from: </a:t>
            </a:r>
          </a:p>
          <a:p>
            <a:r>
              <a:rPr lang="en-US" altLang="en-US" smtClean="0">
                <a:latin typeface="Arial" panose="020B0604020202020204" pitchFamily="34" charset="0"/>
                <a:ea typeface="ＭＳ Ｐゴシック" panose="020B0600070205080204" pitchFamily="34" charset="-128"/>
              </a:rPr>
              <a:t>Values - what you respect, regard highly, core belief</a:t>
            </a:r>
          </a:p>
          <a:p>
            <a:r>
              <a:rPr lang="en-US" altLang="en-US" smtClean="0">
                <a:latin typeface="Arial" panose="020B0604020202020204" pitchFamily="34" charset="0"/>
                <a:ea typeface="ＭＳ Ｐゴシック" panose="020B0600070205080204" pitchFamily="34" charset="-128"/>
              </a:rPr>
              <a:t>Wants - desirable / nice to have  [eg.: food- ‘dessert’]</a:t>
            </a:r>
          </a:p>
          <a:p>
            <a:r>
              <a:rPr lang="en-US" altLang="en-US" smtClean="0">
                <a:latin typeface="Arial" panose="020B0604020202020204" pitchFamily="34" charset="0"/>
                <a:ea typeface="ＭＳ Ｐゴシック" panose="020B0600070205080204" pitchFamily="34" charset="-128"/>
              </a:rPr>
              <a:t>Needs - limits / musts / absolute requirements [eg.: food-protein]</a:t>
            </a:r>
          </a:p>
          <a:p>
            <a:r>
              <a:rPr lang="en-US" altLang="en-US" smtClean="0">
                <a:latin typeface="Arial" panose="020B0604020202020204" pitchFamily="34" charset="0"/>
                <a:ea typeface="ＭＳ Ｐゴシック" panose="020B0600070205080204" pitchFamily="34" charset="-128"/>
              </a:rPr>
              <a:t>Consequences for your self and especially Others</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Think about where you are going:</a:t>
            </a:r>
          </a:p>
          <a:p>
            <a:r>
              <a:rPr lang="en-US" altLang="en-US" smtClean="0">
                <a:latin typeface="Arial" panose="020B0604020202020204" pitchFamily="34" charset="0"/>
                <a:ea typeface="ＭＳ Ｐゴシック" panose="020B0600070205080204" pitchFamily="34" charset="-128"/>
              </a:rPr>
              <a:t>Specific – not lose weight/ but lose 10 lbs by eating less junk food</a:t>
            </a:r>
          </a:p>
          <a:p>
            <a:r>
              <a:rPr lang="en-US" altLang="en-US" smtClean="0">
                <a:latin typeface="Arial" panose="020B0604020202020204" pitchFamily="34" charset="0"/>
                <a:ea typeface="ＭＳ Ｐゴシック" panose="020B0600070205080204" pitchFamily="34" charset="-128"/>
              </a:rPr>
              <a:t>Achievable – realistic / you can do it</a:t>
            </a:r>
          </a:p>
          <a:p>
            <a:r>
              <a:rPr lang="en-US" altLang="en-US" smtClean="0">
                <a:latin typeface="Arial" panose="020B0604020202020204" pitchFamily="34" charset="0"/>
                <a:ea typeface="ＭＳ Ｐゴシック" panose="020B0600070205080204" pitchFamily="34" charset="-128"/>
              </a:rPr>
              <a:t>Measurable – When date &amp;/or time, lose 10 lbs by eating less junk food during nxt 2 mos.</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And Remember – Goals can have a longer duration</a:t>
            </a:r>
          </a:p>
          <a:p>
            <a:r>
              <a:rPr lang="en-US" altLang="en-US" smtClean="0">
                <a:latin typeface="Arial" panose="020B0604020202020204" pitchFamily="34" charset="0"/>
                <a:ea typeface="ＭＳ Ｐゴシック" panose="020B0600070205080204" pitchFamily="34" charset="-128"/>
              </a:rPr>
              <a:t>They can be short term – in the near future or long term / probably made up of a number of short term goals</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Since it’s almost time to break for lunch – lets have a lunch goal</a:t>
            </a:r>
          </a:p>
          <a:p>
            <a:r>
              <a:rPr lang="en-US" altLang="en-US" smtClean="0">
                <a:latin typeface="Arial" panose="020B0604020202020204" pitchFamily="34" charset="0"/>
                <a:ea typeface="ＭＳ Ｐゴシック" panose="020B0600070205080204" pitchFamily="34" charset="-128"/>
              </a:rPr>
              <a:t>Who wants a gourmet meal that lasts 2 hours?  </a:t>
            </a:r>
          </a:p>
          <a:p>
            <a:r>
              <a:rPr lang="en-US" altLang="en-US" smtClean="0">
                <a:latin typeface="Arial" panose="020B0604020202020204" pitchFamily="34" charset="0"/>
                <a:ea typeface="ＭＳ Ｐゴシック" panose="020B0600070205080204" pitchFamily="34" charset="-128"/>
              </a:rPr>
              <a:t>[not realistic nor needed &amp; the consequence would be we’re behind schedule or you get home late]</a:t>
            </a:r>
          </a:p>
          <a:p>
            <a:r>
              <a:rPr lang="en-US" altLang="en-US" smtClean="0">
                <a:latin typeface="Arial" panose="020B0604020202020204" pitchFamily="34" charset="0"/>
                <a:ea typeface="ＭＳ Ｐゴシック" panose="020B0600070205080204" pitchFamily="34" charset="-128"/>
              </a:rPr>
              <a:t>How about a healthy choice of salad or sandwiches you can eat in 20 min. and still have time to talk to peers for 5-10 min.</a:t>
            </a:r>
          </a:p>
          <a:p>
            <a:r>
              <a:rPr lang="en-US" altLang="en-US" smtClean="0">
                <a:latin typeface="Arial" panose="020B0604020202020204" pitchFamily="34" charset="0"/>
                <a:ea typeface="ＭＳ Ｐゴシック" panose="020B0600070205080204" pitchFamily="34" charset="-128"/>
              </a:rPr>
              <a:t>That’s S.A.M.</a:t>
            </a: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7F9D6A4-1F7F-405B-A292-1373834BD3FC}" type="slidenum">
              <a:rPr lang="en-US" altLang="en-US" sz="1200"/>
              <a:pPr/>
              <a:t>41</a:t>
            </a:fld>
            <a:endParaRPr lang="en-US" altLang="en-US" sz="1200"/>
          </a:p>
        </p:txBody>
      </p:sp>
    </p:spTree>
    <p:extLst>
      <p:ext uri="{BB962C8B-B14F-4D97-AF65-F5344CB8AC3E}">
        <p14:creationId xmlns:p14="http://schemas.microsoft.com/office/powerpoint/2010/main" val="1531782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rPr>
              <a:t>VTM section2.2.2</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Calibri" panose="020F0502020204030204" pitchFamily="34" charset="0"/>
              </a:defRPr>
            </a:lvl1pPr>
            <a:lvl2pPr marL="37931725" indent="-37474525" defTabSz="930275">
              <a:defRPr>
                <a:solidFill>
                  <a:schemeClr val="tx1"/>
                </a:solidFill>
                <a:latin typeface="Calibri" panose="020F0502020204030204" pitchFamily="34" charset="0"/>
              </a:defRPr>
            </a:lvl2pPr>
            <a:lvl3pPr marL="1143000" indent="-228600" defTabSz="930275">
              <a:defRPr>
                <a:solidFill>
                  <a:schemeClr val="tx1"/>
                </a:solidFill>
                <a:latin typeface="Calibri" panose="020F0502020204030204" pitchFamily="34" charset="0"/>
              </a:defRPr>
            </a:lvl3pPr>
            <a:lvl4pPr marL="1600200" indent="-228600" defTabSz="930275">
              <a:defRPr>
                <a:solidFill>
                  <a:schemeClr val="tx1"/>
                </a:solidFill>
                <a:latin typeface="Calibri" panose="020F0502020204030204" pitchFamily="34" charset="0"/>
              </a:defRPr>
            </a:lvl4pPr>
            <a:lvl5pPr marL="2057400" indent="-228600" defTabSz="930275">
              <a:defRPr>
                <a:solidFill>
                  <a:schemeClr val="tx1"/>
                </a:solidFill>
                <a:latin typeface="Calibri" panose="020F0502020204030204" pitchFamily="34" charset="0"/>
              </a:defRPr>
            </a:lvl5pPr>
            <a:lvl6pPr marL="2514600" indent="-228600" defTabSz="930275" eaLnBrk="0" fontAlgn="base" hangingPunct="0">
              <a:spcBef>
                <a:spcPct val="0"/>
              </a:spcBef>
              <a:spcAft>
                <a:spcPct val="0"/>
              </a:spcAft>
              <a:defRPr>
                <a:solidFill>
                  <a:schemeClr val="tx1"/>
                </a:solidFill>
                <a:latin typeface="Calibri" panose="020F0502020204030204" pitchFamily="34" charset="0"/>
              </a:defRPr>
            </a:lvl6pPr>
            <a:lvl7pPr marL="2971800" indent="-228600" defTabSz="930275" eaLnBrk="0" fontAlgn="base" hangingPunct="0">
              <a:spcBef>
                <a:spcPct val="0"/>
              </a:spcBef>
              <a:spcAft>
                <a:spcPct val="0"/>
              </a:spcAft>
              <a:defRPr>
                <a:solidFill>
                  <a:schemeClr val="tx1"/>
                </a:solidFill>
                <a:latin typeface="Calibri" panose="020F0502020204030204" pitchFamily="34" charset="0"/>
              </a:defRPr>
            </a:lvl7pPr>
            <a:lvl8pPr marL="3429000" indent="-228600" defTabSz="930275" eaLnBrk="0" fontAlgn="base" hangingPunct="0">
              <a:spcBef>
                <a:spcPct val="0"/>
              </a:spcBef>
              <a:spcAft>
                <a:spcPct val="0"/>
              </a:spcAft>
              <a:defRPr>
                <a:solidFill>
                  <a:schemeClr val="tx1"/>
                </a:solidFill>
                <a:latin typeface="Calibri" panose="020F0502020204030204" pitchFamily="34" charset="0"/>
              </a:defRPr>
            </a:lvl8pPr>
            <a:lvl9pPr marL="3886200" indent="-228600" defTabSz="9302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90C9531-CD91-4D43-B5AF-B90FAF114D28}" type="slidenum">
              <a:rPr lang="en-US" altLang="en-US" smtClean="0">
                <a:solidFill>
                  <a:srgbClr val="000000"/>
                </a:solidFill>
                <a:latin typeface="Arial" panose="020B0604020202020204" pitchFamily="34" charset="0"/>
                <a:ea typeface="ＭＳ Ｐゴシック" panose="020B0600070205080204" pitchFamily="34" charset="-128"/>
              </a:rPr>
              <a:pPr fontAlgn="base">
                <a:spcBef>
                  <a:spcPct val="0"/>
                </a:spcBef>
                <a:spcAft>
                  <a:spcPct val="0"/>
                </a:spcAft>
              </a:pPr>
              <a:t>42</a:t>
            </a:fld>
            <a:endParaRPr lang="en-US" altLang="en-US" smtClean="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8744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4469499-99CD-47BA-9C9A-0A9AA5960103}" type="slidenum">
              <a:rPr lang="en-US" altLang="en-US" sz="1200"/>
              <a:pPr/>
              <a:t>4</a:t>
            </a:fld>
            <a:endParaRPr lang="en-US" alt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933450" y="4481513"/>
            <a:ext cx="5130800"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Jump right in…Structured conversations are used in Thresholds to start all of our meetings and classes.  This is a way to “warm everyone up” and they are not a time to give a short story for the answer.  A quick sentence is what we are looking for.</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This also provides additional information about the volunteers.</a:t>
            </a:r>
          </a:p>
          <a:p>
            <a:r>
              <a:rPr lang="en-US" altLang="en-US" smtClean="0">
                <a:latin typeface="Arial" panose="020B0604020202020204" pitchFamily="34" charset="0"/>
                <a:ea typeface="ＭＳ Ｐゴシック" panose="020B0600070205080204" pitchFamily="34" charset="-128"/>
              </a:rPr>
              <a:t>List questions on flip chart.</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 </a:t>
            </a:r>
          </a:p>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0944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E5CF18EC-1F76-4A12-93C1-DADB9370D6CA}" type="slidenum">
              <a:rPr lang="en-US" altLang="en-US" sz="1200"/>
              <a:pPr/>
              <a:t>43</a:t>
            </a:fld>
            <a:endParaRPr lang="en-US" altLang="en-US" sz="1200"/>
          </a:p>
        </p:txBody>
      </p:sp>
    </p:spTree>
    <p:extLst>
      <p:ext uri="{BB962C8B-B14F-4D97-AF65-F5344CB8AC3E}">
        <p14:creationId xmlns:p14="http://schemas.microsoft.com/office/powerpoint/2010/main" val="4181029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VTM section 3.2</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A tool to make the step more practical and reflective.</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Look at the handout that tells you where to go and what to read in the Client Guide and Macro Teacher Manual </a:t>
            </a:r>
          </a:p>
          <a:p>
            <a:endParaRPr lang="en-US" altLang="en-US" smtClean="0">
              <a:latin typeface="Arial" panose="020B0604020202020204" pitchFamily="34" charset="0"/>
              <a:ea typeface="ＭＳ Ｐゴシック" panose="020B0600070205080204" pitchFamily="34" charset="-128"/>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F5D3517E-8161-4433-AC7A-3134C62B8978}" type="slidenum">
              <a:rPr lang="en-US" altLang="en-US" sz="1200"/>
              <a:pPr/>
              <a:t>44</a:t>
            </a:fld>
            <a:endParaRPr lang="en-US" altLang="en-US" sz="1200"/>
          </a:p>
        </p:txBody>
      </p:sp>
    </p:spTree>
    <p:extLst>
      <p:ext uri="{BB962C8B-B14F-4D97-AF65-F5344CB8AC3E}">
        <p14:creationId xmlns:p14="http://schemas.microsoft.com/office/powerpoint/2010/main" val="3800744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C75F8E8C-1085-4B52-9810-6C6463AB2478}" type="slidenum">
              <a:rPr lang="en-US" altLang="en-US" sz="1200"/>
              <a:pPr/>
              <a:t>45</a:t>
            </a:fld>
            <a:endParaRPr lang="en-US" alt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661629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12801460-F277-4833-95DD-9ABD0EA72BC8}" type="slidenum">
              <a:rPr lang="en-US" altLang="en-US" sz="1200"/>
              <a:pPr/>
              <a:t>46</a:t>
            </a:fld>
            <a:endParaRPr lang="en-US" altLang="en-US" sz="1200"/>
          </a:p>
        </p:txBody>
      </p:sp>
      <p:sp>
        <p:nvSpPr>
          <p:cNvPr id="111619" name="Rectangle 2050"/>
          <p:cNvSpPr>
            <a:spLocks noGrp="1" noRot="1" noChangeAspect="1" noChangeArrowheads="1" noTextEdit="1"/>
          </p:cNvSpPr>
          <p:nvPr>
            <p:ph type="sldImg"/>
          </p:nvPr>
        </p:nvSpPr>
        <p:spPr>
          <a:ln/>
        </p:spPr>
      </p:sp>
      <p:sp>
        <p:nvSpPr>
          <p:cNvPr id="111620"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We will continue with learning about the steps and how to apply them in a Micro session.</a:t>
            </a:r>
          </a:p>
        </p:txBody>
      </p:sp>
    </p:spTree>
    <p:extLst>
      <p:ext uri="{BB962C8B-B14F-4D97-AF65-F5344CB8AC3E}">
        <p14:creationId xmlns:p14="http://schemas.microsoft.com/office/powerpoint/2010/main" val="3631778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VTM section 2.2.3</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Remind participants that brainstorming means accepting all ideas.  Each one will be analyzed in the next step.  Step 3 is not for judgment.  It is to get ideas out to consider.</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Any time you have a goal, you must think of all the possible ways to accomplish this goal.  This takes a bit of time which helps the clients slow down and think rather than react.  </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Here we have 2 acronyms – ABC and JAM.  These help participants remember the specifics of each step.   These particular ones help clients consider many possibilities rather than just one or two.</a:t>
            </a: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6147AE63-4DC1-40BD-97B8-4CBC96AF13F8}" type="slidenum">
              <a:rPr lang="en-US" altLang="en-US" sz="1200"/>
              <a:pPr/>
              <a:t>47</a:t>
            </a:fld>
            <a:endParaRPr lang="en-US" altLang="en-US" sz="1200"/>
          </a:p>
        </p:txBody>
      </p:sp>
    </p:spTree>
    <p:extLst>
      <p:ext uri="{BB962C8B-B14F-4D97-AF65-F5344CB8AC3E}">
        <p14:creationId xmlns:p14="http://schemas.microsoft.com/office/powerpoint/2010/main" val="3818299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441E4248-2E39-4B5D-A81C-7CE9743B06CD}" type="slidenum">
              <a:rPr lang="en-US" altLang="en-US" sz="1200"/>
              <a:pPr/>
              <a:t>48</a:t>
            </a:fld>
            <a:endParaRPr lang="en-US" altLang="en-US" sz="1200"/>
          </a:p>
        </p:txBody>
      </p:sp>
      <p:sp>
        <p:nvSpPr>
          <p:cNvPr id="115715" name="Slide Image Placeholder 1"/>
          <p:cNvSpPr>
            <a:spLocks noGrp="1" noRot="1" noChangeAspect="1" noTextEdit="1"/>
          </p:cNvSpPr>
          <p:nvPr>
            <p:ph type="sldImg"/>
          </p:nvPr>
        </p:nvSpPr>
        <p:spPr>
          <a:ln/>
        </p:spPr>
      </p:sp>
      <p:sp>
        <p:nvSpPr>
          <p:cNvPr id="11571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4" tIns="46512" rIns="93024" bIns="46512"/>
          <a:lstStyle/>
          <a:p>
            <a:r>
              <a:rPr lang="en-US" altLang="en-US" smtClean="0">
                <a:latin typeface="Arial" panose="020B0604020202020204" pitchFamily="34" charset="0"/>
                <a:ea typeface="ＭＳ Ｐゴシック" panose="020B0600070205080204" pitchFamily="34" charset="-128"/>
              </a:rPr>
              <a:t>This Refer to VTM section 2.2.3</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Possibilities are recorded on a wheel, not a list.  This prevents an early ordering of possibilities so that each one can be carefully considered.  More spokes can be added as needed.</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If an example is needed, use the activity of thinking of all the possibilities of what you can do with a brick.  Take all answers as possible without any judgment.</a:t>
            </a:r>
          </a:p>
          <a:p>
            <a:endParaRPr lang="en-US" altLang="en-US" smtClean="0">
              <a:latin typeface="Arial" panose="020B0604020202020204" pitchFamily="34" charset="0"/>
              <a:ea typeface="ＭＳ Ｐゴシック" panose="020B0600070205080204" pitchFamily="34" charset="-128"/>
            </a:endParaRPr>
          </a:p>
        </p:txBody>
      </p:sp>
      <p:sp>
        <p:nvSpPr>
          <p:cNvPr id="115717" name="Slide Number Placeholder 3"/>
          <p:cNvSpPr txBox="1">
            <a:spLocks noGrp="1"/>
          </p:cNvSpPr>
          <p:nvPr/>
        </p:nvSpPr>
        <p:spPr bwMode="auto">
          <a:xfrm>
            <a:off x="3965575" y="8807450"/>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4" tIns="46512" rIns="93024" bIns="46512" anchor="b"/>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a:fld id="{1D2B2F44-0DC1-47EA-A922-27979B43E87F}" type="slidenum">
              <a:rPr lang="en-US" altLang="en-US" sz="1200"/>
              <a:pPr algn="r"/>
              <a:t>48</a:t>
            </a:fld>
            <a:endParaRPr lang="en-US" altLang="en-US" sz="1200"/>
          </a:p>
        </p:txBody>
      </p:sp>
    </p:spTree>
    <p:extLst>
      <p:ext uri="{BB962C8B-B14F-4D97-AF65-F5344CB8AC3E}">
        <p14:creationId xmlns:p14="http://schemas.microsoft.com/office/powerpoint/2010/main" val="40361708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E5CF18EC-1F76-4A12-93C1-DADB9370D6CA}" type="slidenum">
              <a:rPr lang="en-US" altLang="en-US" sz="1200"/>
              <a:pPr/>
              <a:t>49</a:t>
            </a:fld>
            <a:endParaRPr lang="en-US" altLang="en-US" sz="1200"/>
          </a:p>
        </p:txBody>
      </p:sp>
    </p:spTree>
    <p:extLst>
      <p:ext uri="{BB962C8B-B14F-4D97-AF65-F5344CB8AC3E}">
        <p14:creationId xmlns:p14="http://schemas.microsoft.com/office/powerpoint/2010/main" val="2418185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VTM section 2.2.3</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A tool to make the step more practical and reflective.  Work in your small group to review the materials and complete the selected activities.</a:t>
            </a: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5D3A3A7B-0519-4BAB-A3FC-A6ECBEFF8124}" type="slidenum">
              <a:rPr lang="en-US" altLang="en-US" sz="1200"/>
              <a:pPr/>
              <a:t>50</a:t>
            </a:fld>
            <a:endParaRPr lang="en-US" altLang="en-US" sz="1200"/>
          </a:p>
        </p:txBody>
      </p:sp>
    </p:spTree>
    <p:extLst>
      <p:ext uri="{BB962C8B-B14F-4D97-AF65-F5344CB8AC3E}">
        <p14:creationId xmlns:p14="http://schemas.microsoft.com/office/powerpoint/2010/main" val="533732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Evaluate---symbol is a triangle…how many sides?  Guess how many things we look at when we evaluate…we look at desirability, risk and effect on others…what would be a safe choice…when looking at things that are important to you?  5 and l…when look at the people you value and how the possibility would effect them would you change your choice?</a:t>
            </a: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0F1885CF-7246-4C84-BCC4-4CE0E4BF6ED8}" type="slidenum">
              <a:rPr lang="en-US" altLang="en-US" sz="1200"/>
              <a:pPr/>
              <a:t>51</a:t>
            </a:fld>
            <a:endParaRPr lang="en-US" altLang="en-US" sz="1200"/>
          </a:p>
        </p:txBody>
      </p:sp>
    </p:spTree>
    <p:extLst>
      <p:ext uri="{BB962C8B-B14F-4D97-AF65-F5344CB8AC3E}">
        <p14:creationId xmlns:p14="http://schemas.microsoft.com/office/powerpoint/2010/main" val="31510012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E5CF18EC-1F76-4A12-93C1-DADB9370D6CA}" type="slidenum">
              <a:rPr lang="en-US" altLang="en-US" sz="1200"/>
              <a:pPr/>
              <a:t>52</a:t>
            </a:fld>
            <a:endParaRPr lang="en-US" altLang="en-US" sz="1200"/>
          </a:p>
        </p:txBody>
      </p:sp>
    </p:spTree>
    <p:extLst>
      <p:ext uri="{BB962C8B-B14F-4D97-AF65-F5344CB8AC3E}">
        <p14:creationId xmlns:p14="http://schemas.microsoft.com/office/powerpoint/2010/main" val="3502997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4 facilitators today to train you and we all have diversified business and thresholds backgrounds so if any questions come up we have a good group to be able to answer most questions.   There are other threshold volunteers here in the back of the room and urge everyone to chat with them at breaks and lunch time.</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95E8A020-F7CA-4D83-83B2-6AF33B8EAAE3}" type="slidenum">
              <a:rPr lang="en-US" altLang="en-US" sz="1200"/>
              <a:pPr/>
              <a:t>5</a:t>
            </a:fld>
            <a:endParaRPr lang="en-US" altLang="en-US" sz="1200"/>
          </a:p>
        </p:txBody>
      </p:sp>
    </p:spTree>
    <p:extLst>
      <p:ext uri="{BB962C8B-B14F-4D97-AF65-F5344CB8AC3E}">
        <p14:creationId xmlns:p14="http://schemas.microsoft.com/office/powerpoint/2010/main" val="1302998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VTM section 2.2.4</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A tool to make the step more practical and reflective.</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88968BE7-8D9C-422A-BA80-A5EBDA28A6FC}" type="slidenum">
              <a:rPr lang="en-US" altLang="en-US" sz="1200"/>
              <a:pPr/>
              <a:t>59</a:t>
            </a:fld>
            <a:endParaRPr lang="en-US" altLang="en-US" sz="1200"/>
          </a:p>
        </p:txBody>
      </p:sp>
    </p:spTree>
    <p:extLst>
      <p:ext uri="{BB962C8B-B14F-4D97-AF65-F5344CB8AC3E}">
        <p14:creationId xmlns:p14="http://schemas.microsoft.com/office/powerpoint/2010/main" val="332741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HO – Thresholds Decision Making Worksheet</a:t>
            </a:r>
          </a:p>
          <a:p>
            <a:r>
              <a:rPr lang="en-US" altLang="en-US" smtClean="0">
                <a:latin typeface="Arial" panose="020B0604020202020204" pitchFamily="34" charset="0"/>
                <a:ea typeface="ＭＳ Ｐゴシック" panose="020B0600070205080204" pitchFamily="34" charset="-128"/>
              </a:rPr>
              <a:t>VTM section 2.2.5</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It may seem as if the decision was made at the end of step 4 [Evaluate the Possibilities]</a:t>
            </a:r>
          </a:p>
          <a:p>
            <a:r>
              <a:rPr lang="en-US" altLang="en-US" smtClean="0">
                <a:latin typeface="Arial" panose="020B0604020202020204" pitchFamily="34" charset="0"/>
                <a:ea typeface="ＭＳ Ｐゴシック" panose="020B0600070205080204" pitchFamily="34" charset="-128"/>
              </a:rPr>
              <a:t>An  in a sense it  - preliminarily/probably / approximately</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Step 5 Make the Decision is the point when the analysis and considerations you’ve thought about becomes real;</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You have to take ownership of the possibility you select and commit to it – it’s yours - not your brother’s or sister’s or friend’s or anyone else</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Commitment to a decision occurs when you </a:t>
            </a:r>
            <a:r>
              <a:rPr lang="en-US" altLang="en-US" b="1" u="sng" smtClean="0">
                <a:latin typeface="Arial" panose="020B0604020202020204" pitchFamily="34" charset="0"/>
                <a:ea typeface="ＭＳ Ｐゴシック" panose="020B0600070205080204" pitchFamily="34" charset="-128"/>
              </a:rPr>
              <a:t>a</a:t>
            </a:r>
            <a:r>
              <a:rPr lang="en-US" altLang="en-US" smtClean="0">
                <a:latin typeface="Arial" panose="020B0604020202020204" pitchFamily="34" charset="0"/>
                <a:ea typeface="ＭＳ Ｐゴシック" panose="020B0600070205080204" pitchFamily="34" charset="-128"/>
              </a:rPr>
              <a:t>cknowledge the decision, </a:t>
            </a:r>
            <a:r>
              <a:rPr lang="en-US" altLang="en-US" b="1" u="sng" smtClean="0">
                <a:latin typeface="Arial" panose="020B0604020202020204" pitchFamily="34" charset="0"/>
                <a:ea typeface="ＭＳ Ｐゴシック" panose="020B0600070205080204" pitchFamily="34" charset="-128"/>
              </a:rPr>
              <a:t>a</a:t>
            </a:r>
            <a:r>
              <a:rPr lang="en-US" altLang="en-US" smtClean="0">
                <a:latin typeface="Arial" panose="020B0604020202020204" pitchFamily="34" charset="0"/>
                <a:ea typeface="ＭＳ Ｐゴシック" panose="020B0600070205080204" pitchFamily="34" charset="-128"/>
              </a:rPr>
              <a:t>ccept it as valid, and </a:t>
            </a:r>
            <a:r>
              <a:rPr lang="en-US" altLang="en-US" b="1" u="sng" smtClean="0">
                <a:latin typeface="Arial" panose="020B0604020202020204" pitchFamily="34" charset="0"/>
                <a:ea typeface="ＭＳ Ｐゴシック" panose="020B0600070205080204" pitchFamily="34" charset="-128"/>
              </a:rPr>
              <a:t>a</a:t>
            </a:r>
            <a:r>
              <a:rPr lang="en-US" altLang="en-US" smtClean="0">
                <a:latin typeface="Arial" panose="020B0604020202020204" pitchFamily="34" charset="0"/>
                <a:ea typeface="ＭＳ Ｐゴシック" panose="020B0600070205080204" pitchFamily="34" charset="-128"/>
              </a:rPr>
              <a:t>gree to carry it out</a:t>
            </a: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AB005CC4-E305-422F-A2E5-278FE7056227}" type="slidenum">
              <a:rPr lang="en-US" altLang="en-US" sz="1200"/>
              <a:pPr/>
              <a:t>60</a:t>
            </a:fld>
            <a:endParaRPr lang="en-US" altLang="en-US" sz="1200"/>
          </a:p>
        </p:txBody>
      </p:sp>
    </p:spTree>
    <p:extLst>
      <p:ext uri="{BB962C8B-B14F-4D97-AF65-F5344CB8AC3E}">
        <p14:creationId xmlns:p14="http://schemas.microsoft.com/office/powerpoint/2010/main" val="34118891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VTM section 2.2.5</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A tool to make the step more practical and reflective.</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Look at the handout that tells you where to go and what to read in the Client Guide and Macro Teacher Manual </a:t>
            </a:r>
          </a:p>
          <a:p>
            <a:endParaRPr lang="en-US" altLang="en-US" smtClean="0">
              <a:latin typeface="Arial" panose="020B0604020202020204" pitchFamily="34" charset="0"/>
              <a:ea typeface="ＭＳ Ｐゴシック" panose="020B0600070205080204" pitchFamily="34" charset="-128"/>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CAE787FC-943F-42CF-A9DF-F46890AE99E6}" type="slidenum">
              <a:rPr lang="en-US" altLang="en-US" sz="1200"/>
              <a:pPr/>
              <a:t>63</a:t>
            </a:fld>
            <a:endParaRPr lang="en-US" altLang="en-US" sz="1200"/>
          </a:p>
        </p:txBody>
      </p:sp>
    </p:spTree>
    <p:extLst>
      <p:ext uri="{BB962C8B-B14F-4D97-AF65-F5344CB8AC3E}">
        <p14:creationId xmlns:p14="http://schemas.microsoft.com/office/powerpoint/2010/main" val="20550509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VTM section 2.2.6</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This may be the most important step.  Many people make decisions, but then do nothing about them.  They can’t stick to the decision because they have no specific plan to implement it.  This is where a checklist, pictures, reminders, etc. are crucial to an outcome from deciding, not reacting.  </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Thresholds uses three A’s for this step.</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It is important to remember that not every decision will result in a perfect outcome.  But, if the steps are followed, it is more likely to be a better outcome.  Even when the outcome is not ideal, much learning and understanding can result from following the decision making process.</a:t>
            </a: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2CF0FEB9-977D-4DA5-B0E5-27F7FF28464F}" type="slidenum">
              <a:rPr lang="en-US" altLang="en-US" sz="1200"/>
              <a:pPr/>
              <a:t>64</a:t>
            </a:fld>
            <a:endParaRPr lang="en-US" altLang="en-US" sz="1200"/>
          </a:p>
        </p:txBody>
      </p:sp>
    </p:spTree>
    <p:extLst>
      <p:ext uri="{BB962C8B-B14F-4D97-AF65-F5344CB8AC3E}">
        <p14:creationId xmlns:p14="http://schemas.microsoft.com/office/powerpoint/2010/main" val="22685132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VTM section 2.2.6</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A tool to make the step more practical and reflective. Work in your small group to review the materials and complete the selected activities.</a:t>
            </a:r>
          </a:p>
          <a:p>
            <a:endParaRPr lang="en-US" altLang="en-US" smtClean="0">
              <a:latin typeface="Arial" panose="020B0604020202020204" pitchFamily="34" charset="0"/>
              <a:ea typeface="ＭＳ Ｐゴシック" panose="020B0600070205080204" pitchFamily="34" charset="-128"/>
            </a:endParaRP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DCD30DED-64AC-49FA-803F-8BF8FC8BAA5E}" type="slidenum">
              <a:rPr lang="en-US" altLang="en-US" sz="1200"/>
              <a:pPr/>
              <a:t>65</a:t>
            </a:fld>
            <a:endParaRPr lang="en-US" altLang="en-US" sz="1200"/>
          </a:p>
        </p:txBody>
      </p:sp>
    </p:spTree>
    <p:extLst>
      <p:ext uri="{BB962C8B-B14F-4D97-AF65-F5344CB8AC3E}">
        <p14:creationId xmlns:p14="http://schemas.microsoft.com/office/powerpoint/2010/main" val="8266339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Wonderful situation or event!  See your 1:1 in group environment.  Some folks never graduated from anything.  Positive,…worth attending if your schedule allows.  If you can’t make it TELL them at your last 1:1.  If something happens and you thought you were going to go and you can’t then call the macro teacher to give your client a message!  Gift cards…wonderful to see their faces light up.  Cake and juice is a big deal!  Enjoy it.</a:t>
            </a: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FBA73E8-B719-4332-A240-F6D16F633823}" type="slidenum">
              <a:rPr lang="en-US" altLang="en-US" sz="1200"/>
              <a:pPr/>
              <a:t>66</a:t>
            </a:fld>
            <a:endParaRPr lang="en-US" altLang="en-US" sz="1200"/>
          </a:p>
        </p:txBody>
      </p:sp>
    </p:spTree>
    <p:extLst>
      <p:ext uri="{BB962C8B-B14F-4D97-AF65-F5344CB8AC3E}">
        <p14:creationId xmlns:p14="http://schemas.microsoft.com/office/powerpoint/2010/main" val="32456183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C8570072-7A36-4166-993A-1DDE40BA3D85}" type="slidenum">
              <a:rPr lang="en-US" altLang="en-US" sz="1200"/>
              <a:pPr/>
              <a:t>67</a:t>
            </a:fld>
            <a:endParaRPr lang="en-US" altLang="en-US"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6445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C6192513-2642-4EE4-ADC6-67720EA2D3EE}" type="slidenum">
              <a:rPr lang="en-US" altLang="en-US" sz="1200"/>
              <a:pPr/>
              <a:t>68</a:t>
            </a:fld>
            <a:endParaRPr lang="en-US" altLang="en-US" sz="1200"/>
          </a:p>
        </p:txBody>
      </p:sp>
      <p:sp>
        <p:nvSpPr>
          <p:cNvPr id="136195" name="Rectangle 2050"/>
          <p:cNvSpPr>
            <a:spLocks noGrp="1" noRot="1" noChangeAspect="1" noChangeArrowheads="1" noTextEdit="1"/>
          </p:cNvSpPr>
          <p:nvPr>
            <p:ph type="sldImg"/>
          </p:nvPr>
        </p:nvSpPr>
        <p:spPr>
          <a:ln/>
        </p:spPr>
      </p:sp>
      <p:sp>
        <p:nvSpPr>
          <p:cNvPr id="136196"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Have participants share what burning question they have about the prison – only one question per person.  </a:t>
            </a:r>
          </a:p>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1875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28EAF637-E7CC-48B7-99DA-B3774F2B612E}" type="slidenum">
              <a:rPr lang="en-US" altLang="en-US" sz="1200"/>
              <a:pPr/>
              <a:t>69</a:t>
            </a:fld>
            <a:endParaRPr lang="en-US" altLang="en-US"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Remember:</a:t>
            </a:r>
          </a:p>
          <a:p>
            <a:r>
              <a:rPr lang="en-US" altLang="en-US" smtClean="0">
                <a:latin typeface="Arial" panose="020B0604020202020204" pitchFamily="34" charset="0"/>
                <a:ea typeface="ＭＳ Ｐゴシック" panose="020B0600070205080204" pitchFamily="34" charset="-128"/>
              </a:rPr>
              <a:t>You are going to someone else’s house and we must respect their rules and their environment.  The prison can ask people to no longer participate if they are not following the rules and procedures.</a:t>
            </a:r>
          </a:p>
        </p:txBody>
      </p:sp>
    </p:spTree>
    <p:extLst>
      <p:ext uri="{BB962C8B-B14F-4D97-AF65-F5344CB8AC3E}">
        <p14:creationId xmlns:p14="http://schemas.microsoft.com/office/powerpoint/2010/main" val="14274733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txBox="1">
            <a:spLocks noGrp="1" noChangeArrowheads="1"/>
          </p:cNvSpPr>
          <p:nvPr/>
        </p:nvSpPr>
        <p:spPr bwMode="auto">
          <a:xfrm>
            <a:off x="3965575" y="8807450"/>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nchor="b"/>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a:fld id="{C43C911D-16C0-42D2-B8D5-AD58FCED2993}" type="slidenum">
              <a:rPr lang="en-US" altLang="en-US" sz="1200"/>
              <a:pPr algn="r"/>
              <a:t>70</a:t>
            </a:fld>
            <a:endParaRPr lang="en-US" alt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Google, TeleNav, and/or GPS the directions.  Here are a few commonly traveled routes.</a:t>
            </a:r>
          </a:p>
        </p:txBody>
      </p:sp>
    </p:spTree>
    <p:extLst>
      <p:ext uri="{BB962C8B-B14F-4D97-AF65-F5344CB8AC3E}">
        <p14:creationId xmlns:p14="http://schemas.microsoft.com/office/powerpoint/2010/main" val="317388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EE9310DD-4855-435E-A572-8C28E1AC7BF4}" type="slidenum">
              <a:rPr lang="en-US" altLang="en-US" sz="1200"/>
              <a:pPr/>
              <a:t>6</a:t>
            </a:fld>
            <a:endParaRPr lang="en-US" alt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4 Objectives for the day—for you to understand the program and tools; which includes prison process and rules…so if you are feeling a bit uneasy about that know that it will be addressed, second to answer any questions you have, 3 to have you leaving here confident in your role and finally to network….great way to meet new people.</a:t>
            </a:r>
          </a:p>
        </p:txBody>
      </p:sp>
    </p:spTree>
    <p:extLst>
      <p:ext uri="{BB962C8B-B14F-4D97-AF65-F5344CB8AC3E}">
        <p14:creationId xmlns:p14="http://schemas.microsoft.com/office/powerpoint/2010/main" val="20707159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965575" y="8807450"/>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nchor="b"/>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a:fld id="{C487DC09-5F1F-46A5-8246-B83ECD7CC840}" type="slidenum">
              <a:rPr lang="en-US" altLang="en-US" sz="1200"/>
              <a:pPr algn="r"/>
              <a:t>71</a:t>
            </a:fld>
            <a:endParaRPr lang="en-US" altLang="en-US" sz="120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Google, TeleNav, and/or GPS the directions.  Here are a few commonly traveled routes.</a:t>
            </a:r>
          </a:p>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932351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CBCAF915-2D39-434F-9B9F-192ACF4930C2}" type="slidenum">
              <a:rPr lang="en-US" altLang="en-US" sz="1200"/>
              <a:pPr/>
              <a:t>72</a:t>
            </a:fld>
            <a:endParaRPr lang="en-US" alt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Note: Only take your identification and car keys.  Leave everything else secured in your vehicle.</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When going to the Youth Center:</a:t>
            </a:r>
          </a:p>
          <a:p>
            <a:pPr>
              <a:buFontTx/>
              <a:buChar char="•"/>
            </a:pPr>
            <a:r>
              <a:rPr lang="en-US" altLang="en-US" smtClean="0">
                <a:latin typeface="Arial" panose="020B0604020202020204" pitchFamily="34" charset="0"/>
                <a:ea typeface="ＭＳ Ｐゴシック" panose="020B0600070205080204" pitchFamily="34" charset="-128"/>
              </a:rPr>
              <a:t> Enter the complex</a:t>
            </a:r>
          </a:p>
          <a:p>
            <a:pPr>
              <a:buFontTx/>
              <a:buChar char="•"/>
            </a:pPr>
            <a:r>
              <a:rPr lang="en-US" altLang="en-US" smtClean="0">
                <a:latin typeface="Arial" panose="020B0604020202020204" pitchFamily="34" charset="0"/>
                <a:ea typeface="ＭＳ Ｐゴシック" panose="020B0600070205080204" pitchFamily="34" charset="-128"/>
              </a:rPr>
              <a:t> Make a right hand turn into the entrance for the Youth Center</a:t>
            </a:r>
          </a:p>
          <a:p>
            <a:pPr>
              <a:buFontTx/>
              <a:buChar char="•"/>
            </a:pPr>
            <a:r>
              <a:rPr lang="en-US" altLang="en-US" smtClean="0">
                <a:latin typeface="Arial" panose="020B0604020202020204" pitchFamily="34" charset="0"/>
                <a:ea typeface="ＭＳ Ｐゴシック" panose="020B0600070205080204" pitchFamily="34" charset="-128"/>
              </a:rPr>
              <a:t> Park</a:t>
            </a:r>
          </a:p>
          <a:p>
            <a:pPr>
              <a:buFontTx/>
              <a:buChar char="•"/>
            </a:pPr>
            <a:r>
              <a:rPr lang="en-US" altLang="en-US" smtClean="0">
                <a:latin typeface="Arial" panose="020B0604020202020204" pitchFamily="34" charset="0"/>
                <a:ea typeface="ＭＳ Ｐゴシック" panose="020B0600070205080204" pitchFamily="34" charset="-128"/>
              </a:rPr>
              <a:t> Ring the bell to enter the building</a:t>
            </a:r>
          </a:p>
          <a:p>
            <a:pPr>
              <a:buFontTx/>
              <a:buChar char="•"/>
            </a:pPr>
            <a:r>
              <a:rPr lang="en-US" altLang="en-US" smtClean="0">
                <a:latin typeface="Arial" panose="020B0604020202020204" pitchFamily="34" charset="0"/>
                <a:ea typeface="ＭＳ Ｐゴシック" panose="020B0600070205080204" pitchFamily="34" charset="-128"/>
              </a:rPr>
              <a:t> Someone will ask if they may help you.  Simply respond like you are here for the Thresholds class.</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When going to the Correctional Center</a:t>
            </a:r>
          </a:p>
          <a:p>
            <a:pPr>
              <a:buFontTx/>
              <a:buChar char="•"/>
            </a:pPr>
            <a:r>
              <a:rPr lang="en-US" altLang="en-US" smtClean="0">
                <a:latin typeface="Arial" panose="020B0604020202020204" pitchFamily="34" charset="0"/>
                <a:ea typeface="ＭＳ Ｐゴシック" panose="020B0600070205080204" pitchFamily="34" charset="-128"/>
              </a:rPr>
              <a:t> Enter the complex</a:t>
            </a:r>
          </a:p>
          <a:p>
            <a:pPr>
              <a:buFontTx/>
              <a:buChar char="•"/>
            </a:pPr>
            <a:r>
              <a:rPr lang="en-US" altLang="en-US" smtClean="0">
                <a:latin typeface="Arial" panose="020B0604020202020204" pitchFamily="34" charset="0"/>
                <a:ea typeface="ＭＳ Ｐゴシック" panose="020B0600070205080204" pitchFamily="34" charset="-128"/>
              </a:rPr>
              <a:t> Bear to your left and proceed to the Guard Gate</a:t>
            </a:r>
          </a:p>
          <a:p>
            <a:pPr>
              <a:buFontTx/>
              <a:buChar char="•"/>
            </a:pPr>
            <a:r>
              <a:rPr lang="en-US" altLang="en-US" smtClean="0">
                <a:latin typeface="Arial" panose="020B0604020202020204" pitchFamily="34" charset="0"/>
                <a:ea typeface="ＭＳ Ｐゴシック" panose="020B0600070205080204" pitchFamily="34" charset="-128"/>
              </a:rPr>
              <a:t> Stop at the Gate and inform the Correctional Officer that you are here on Thresholds business – simply greet the CO and say “Thresholds”</a:t>
            </a:r>
          </a:p>
          <a:p>
            <a:pPr>
              <a:buFontTx/>
              <a:buChar char="•"/>
            </a:pPr>
            <a:r>
              <a:rPr lang="en-US" altLang="en-US" smtClean="0">
                <a:latin typeface="Arial" panose="020B0604020202020204" pitchFamily="34" charset="0"/>
                <a:ea typeface="ＭＳ Ｐゴシック" panose="020B0600070205080204" pitchFamily="34" charset="-128"/>
              </a:rPr>
              <a:t> Proceed through the gate and take the first left hand turn towards the Correctional Center</a:t>
            </a:r>
          </a:p>
          <a:p>
            <a:pPr>
              <a:buFontTx/>
              <a:buChar char="•"/>
            </a:pPr>
            <a:r>
              <a:rPr lang="en-US" altLang="en-US" smtClean="0">
                <a:latin typeface="Arial" panose="020B0604020202020204" pitchFamily="34" charset="0"/>
                <a:ea typeface="ＭＳ Ｐゴシック" panose="020B0600070205080204" pitchFamily="34" charset="-128"/>
              </a:rPr>
              <a:t> Make the second (or first) right hand turn into the parking lot</a:t>
            </a:r>
          </a:p>
          <a:p>
            <a:pPr>
              <a:buFontTx/>
              <a:buChar char="•"/>
            </a:pPr>
            <a:r>
              <a:rPr lang="en-US" altLang="en-US" smtClean="0">
                <a:latin typeface="Arial" panose="020B0604020202020204" pitchFamily="34" charset="0"/>
                <a:ea typeface="ＭＳ Ｐゴシック" panose="020B0600070205080204" pitchFamily="34" charset="-128"/>
              </a:rPr>
              <a:t>Park</a:t>
            </a:r>
          </a:p>
          <a:p>
            <a:pPr>
              <a:buFontTx/>
              <a:buChar char="•"/>
            </a:pPr>
            <a:r>
              <a:rPr lang="en-US" altLang="en-US" smtClean="0">
                <a:latin typeface="Arial" panose="020B0604020202020204" pitchFamily="34" charset="0"/>
                <a:ea typeface="ＭＳ Ｐゴシック" panose="020B0600070205080204" pitchFamily="34" charset="-128"/>
              </a:rPr>
              <a:t>Walk up the steps to the building’s entrance</a:t>
            </a:r>
          </a:p>
          <a:p>
            <a:pPr>
              <a:buFontTx/>
              <a:buChar char="•"/>
            </a:pPr>
            <a:r>
              <a:rPr lang="en-US" altLang="en-US" smtClean="0">
                <a:latin typeface="Arial" panose="020B0604020202020204" pitchFamily="34" charset="0"/>
                <a:ea typeface="ＭＳ Ｐゴシック" panose="020B0600070205080204" pitchFamily="34" charset="-128"/>
              </a:rPr>
              <a:t>Inform the CO that you are here for Thresholds and provide the student-inmate’s identification information (full name and cell number)</a:t>
            </a:r>
          </a:p>
          <a:p>
            <a:pPr>
              <a:buFontTx/>
              <a:buChar char="•"/>
            </a:pPr>
            <a:r>
              <a:rPr lang="en-US" altLang="en-US" smtClean="0">
                <a:latin typeface="Arial" panose="020B0604020202020204" pitchFamily="34" charset="0"/>
                <a:ea typeface="ＭＳ Ｐゴシック" panose="020B0600070205080204" pitchFamily="34" charset="-128"/>
              </a:rPr>
              <a:t> Provide the keys to your vehicle and valid photo identification to the CO</a:t>
            </a:r>
          </a:p>
          <a:p>
            <a:pPr>
              <a:buFontTx/>
              <a:buChar char="•"/>
            </a:pPr>
            <a:r>
              <a:rPr lang="en-US" altLang="en-US" smtClean="0">
                <a:latin typeface="Arial" panose="020B0604020202020204" pitchFamily="34" charset="0"/>
                <a:ea typeface="ＭＳ Ｐゴシック" panose="020B0600070205080204" pitchFamily="34" charset="-128"/>
              </a:rPr>
              <a:t> Sign the book</a:t>
            </a:r>
          </a:p>
          <a:p>
            <a:pPr>
              <a:buFontTx/>
              <a:buChar char="•"/>
            </a:pPr>
            <a:r>
              <a:rPr lang="en-US" altLang="en-US" smtClean="0">
                <a:latin typeface="Arial" panose="020B0604020202020204" pitchFamily="34" charset="0"/>
                <a:ea typeface="ＭＳ Ｐゴシック" panose="020B0600070205080204" pitchFamily="34" charset="-128"/>
              </a:rPr>
              <a:t>You should receive a key tab and a visitor’s badge</a:t>
            </a:r>
          </a:p>
          <a:p>
            <a:pPr>
              <a:buFontTx/>
              <a:buChar char="•"/>
            </a:pPr>
            <a:r>
              <a:rPr lang="en-US" altLang="en-US" smtClean="0">
                <a:latin typeface="Arial" panose="020B0604020202020204" pitchFamily="34" charset="0"/>
                <a:ea typeface="ＭＳ Ｐゴシック" panose="020B0600070205080204" pitchFamily="34" charset="-128"/>
              </a:rPr>
              <a:t> Proceed down the door to your left and down the stairs to meet with your student</a:t>
            </a:r>
          </a:p>
          <a:p>
            <a:pPr>
              <a:buFontTx/>
              <a:buChar char="•"/>
            </a:pPr>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When going to the Main Prison</a:t>
            </a:r>
          </a:p>
          <a:p>
            <a:pPr>
              <a:buFontTx/>
              <a:buChar char="•"/>
            </a:pPr>
            <a:r>
              <a:rPr lang="en-US" altLang="en-US" smtClean="0">
                <a:latin typeface="Arial" panose="020B0604020202020204" pitchFamily="34" charset="0"/>
                <a:ea typeface="ＭＳ Ｐゴシック" panose="020B0600070205080204" pitchFamily="34" charset="-128"/>
              </a:rPr>
              <a:t> Enter the complex</a:t>
            </a:r>
          </a:p>
          <a:p>
            <a:pPr>
              <a:buFontTx/>
              <a:buChar char="•"/>
            </a:pPr>
            <a:r>
              <a:rPr lang="en-US" altLang="en-US" smtClean="0">
                <a:latin typeface="Arial" panose="020B0604020202020204" pitchFamily="34" charset="0"/>
                <a:ea typeface="ＭＳ Ｐゴシック" panose="020B0600070205080204" pitchFamily="34" charset="-128"/>
              </a:rPr>
              <a:t> Bear to your left and proceed to the Guard Gate</a:t>
            </a:r>
          </a:p>
          <a:p>
            <a:pPr>
              <a:buFontTx/>
              <a:buChar char="•"/>
            </a:pPr>
            <a:r>
              <a:rPr lang="en-US" altLang="en-US" smtClean="0">
                <a:latin typeface="Arial" panose="020B0604020202020204" pitchFamily="34" charset="0"/>
                <a:ea typeface="ＭＳ Ｐゴシック" panose="020B0600070205080204" pitchFamily="34" charset="-128"/>
              </a:rPr>
              <a:t> Stop at the Gate and inform the Correctional Officer that you are here on Thresholds business – simply greet the CO and say “Thresholds”</a:t>
            </a:r>
          </a:p>
          <a:p>
            <a:pPr>
              <a:buFontTx/>
              <a:buChar char="•"/>
            </a:pPr>
            <a:r>
              <a:rPr lang="en-US" altLang="en-US" smtClean="0">
                <a:latin typeface="Arial" panose="020B0604020202020204" pitchFamily="34" charset="0"/>
                <a:ea typeface="ＭＳ Ｐゴシック" panose="020B0600070205080204" pitchFamily="34" charset="-128"/>
              </a:rPr>
              <a:t> Proceed through the gate and follow the road until you come to a stop sign.</a:t>
            </a:r>
          </a:p>
          <a:p>
            <a:pPr>
              <a:buFontTx/>
              <a:buChar char="•"/>
            </a:pPr>
            <a:r>
              <a:rPr lang="en-US" altLang="en-US" smtClean="0">
                <a:latin typeface="Arial" panose="020B0604020202020204" pitchFamily="34" charset="0"/>
                <a:ea typeface="ＭＳ Ｐゴシック" panose="020B0600070205080204" pitchFamily="34" charset="-128"/>
              </a:rPr>
              <a:t> Proceed through the stop sign and follow the signs designated for Professional Visitors</a:t>
            </a:r>
          </a:p>
          <a:p>
            <a:pPr>
              <a:buFontTx/>
              <a:buChar char="•"/>
            </a:pPr>
            <a:r>
              <a:rPr lang="en-US" altLang="en-US" smtClean="0">
                <a:latin typeface="Arial" panose="020B0604020202020204" pitchFamily="34" charset="0"/>
                <a:ea typeface="ＭＳ Ｐゴシック" panose="020B0600070205080204" pitchFamily="34" charset="-128"/>
              </a:rPr>
              <a:t>Park</a:t>
            </a:r>
          </a:p>
          <a:p>
            <a:pPr>
              <a:buFontTx/>
              <a:buChar char="•"/>
            </a:pPr>
            <a:r>
              <a:rPr lang="en-US" altLang="en-US" smtClean="0">
                <a:latin typeface="Arial" panose="020B0604020202020204" pitchFamily="34" charset="0"/>
                <a:ea typeface="ＭＳ Ｐゴシック" panose="020B0600070205080204" pitchFamily="34" charset="-128"/>
              </a:rPr>
              <a:t>Walk up the steps to the building’s entrance</a:t>
            </a:r>
          </a:p>
          <a:p>
            <a:pPr>
              <a:buFontTx/>
              <a:buChar char="•"/>
            </a:pPr>
            <a:r>
              <a:rPr lang="en-US" altLang="en-US" smtClean="0">
                <a:latin typeface="Arial" panose="020B0604020202020204" pitchFamily="34" charset="0"/>
                <a:ea typeface="ＭＳ Ｐゴシック" panose="020B0600070205080204" pitchFamily="34" charset="-128"/>
              </a:rPr>
              <a:t>Inform the CO that you are here for Thresholds and provide the student-inmate’s identification information (full name and cell number)</a:t>
            </a:r>
          </a:p>
          <a:p>
            <a:pPr>
              <a:buFontTx/>
              <a:buChar char="•"/>
            </a:pPr>
            <a:r>
              <a:rPr lang="en-US" altLang="en-US" smtClean="0">
                <a:latin typeface="Arial" panose="020B0604020202020204" pitchFamily="34" charset="0"/>
                <a:ea typeface="ＭＳ Ｐゴシック" panose="020B0600070205080204" pitchFamily="34" charset="-128"/>
              </a:rPr>
              <a:t> Provide the keys to your vehicle and valid photo identification to the CO</a:t>
            </a:r>
          </a:p>
          <a:p>
            <a:pPr>
              <a:buFontTx/>
              <a:buChar char="•"/>
            </a:pPr>
            <a:r>
              <a:rPr lang="en-US" altLang="en-US" smtClean="0">
                <a:latin typeface="Arial" panose="020B0604020202020204" pitchFamily="34" charset="0"/>
                <a:ea typeface="ＭＳ Ｐゴシック" panose="020B0600070205080204" pitchFamily="34" charset="-128"/>
              </a:rPr>
              <a:t> Sign the book</a:t>
            </a:r>
          </a:p>
          <a:p>
            <a:pPr>
              <a:buFontTx/>
              <a:buChar char="•"/>
            </a:pPr>
            <a:r>
              <a:rPr lang="en-US" altLang="en-US" smtClean="0">
                <a:latin typeface="Arial" panose="020B0604020202020204" pitchFamily="34" charset="0"/>
                <a:ea typeface="ＭＳ Ｐゴシック" panose="020B0600070205080204" pitchFamily="34" charset="-128"/>
              </a:rPr>
              <a:t>You should receive a key tab, a visitor’s badge, and a slip of paper requesting your student</a:t>
            </a:r>
          </a:p>
          <a:p>
            <a:pPr>
              <a:buFontTx/>
              <a:buChar char="•"/>
            </a:pPr>
            <a:r>
              <a:rPr lang="en-US" altLang="en-US" smtClean="0">
                <a:latin typeface="Arial" panose="020B0604020202020204" pitchFamily="34" charset="0"/>
                <a:ea typeface="ＭＳ Ｐゴシック" panose="020B0600070205080204" pitchFamily="34" charset="-128"/>
              </a:rPr>
              <a:t> Walk through the metal detectors</a:t>
            </a:r>
          </a:p>
          <a:p>
            <a:pPr>
              <a:buFontTx/>
              <a:buChar char="•"/>
            </a:pPr>
            <a:r>
              <a:rPr lang="en-US" altLang="en-US" smtClean="0">
                <a:latin typeface="Arial" panose="020B0604020202020204" pitchFamily="34" charset="0"/>
                <a:ea typeface="ＭＳ Ｐゴシック" panose="020B0600070205080204" pitchFamily="34" charset="-128"/>
              </a:rPr>
              <a:t> Walk through the door – once buzzed in.</a:t>
            </a:r>
          </a:p>
          <a:p>
            <a:pPr>
              <a:buFontTx/>
              <a:buChar char="•"/>
            </a:pPr>
            <a:r>
              <a:rPr lang="en-US" altLang="en-US" smtClean="0">
                <a:latin typeface="Arial" panose="020B0604020202020204" pitchFamily="34" charset="0"/>
                <a:ea typeface="ＭＳ Ｐゴシック" panose="020B0600070205080204" pitchFamily="34" charset="-128"/>
              </a:rPr>
              <a:t> Prepare to be wanded if you set off the metal detector</a:t>
            </a:r>
          </a:p>
          <a:p>
            <a:pPr>
              <a:buFontTx/>
              <a:buChar char="•"/>
            </a:pPr>
            <a:r>
              <a:rPr lang="en-US" altLang="en-US" smtClean="0">
                <a:latin typeface="Arial" panose="020B0604020202020204" pitchFamily="34" charset="0"/>
                <a:ea typeface="ＭＳ Ｐゴシック" panose="020B0600070205080204" pitchFamily="34" charset="-128"/>
              </a:rPr>
              <a:t>Proceed down the hallway turning right at the end.</a:t>
            </a:r>
          </a:p>
          <a:p>
            <a:pPr>
              <a:buFontTx/>
              <a:buChar char="•"/>
            </a:pPr>
            <a:r>
              <a:rPr lang="en-US" altLang="en-US" smtClean="0">
                <a:latin typeface="Arial" panose="020B0604020202020204" pitchFamily="34" charset="0"/>
                <a:ea typeface="ＭＳ Ｐゴシック" panose="020B0600070205080204" pitchFamily="34" charset="-128"/>
              </a:rPr>
              <a:t> Wait to enter the first cell door.</a:t>
            </a:r>
          </a:p>
          <a:p>
            <a:pPr>
              <a:buFontTx/>
              <a:buChar char="•"/>
            </a:pPr>
            <a:r>
              <a:rPr lang="en-US" altLang="en-US" smtClean="0">
                <a:latin typeface="Arial" panose="020B0604020202020204" pitchFamily="34" charset="0"/>
                <a:ea typeface="ＭＳ Ｐゴシック" panose="020B0600070205080204" pitchFamily="34" charset="-128"/>
              </a:rPr>
              <a:t> Enter the door</a:t>
            </a:r>
          </a:p>
          <a:p>
            <a:pPr>
              <a:buFontTx/>
              <a:buChar char="•"/>
            </a:pPr>
            <a:r>
              <a:rPr lang="en-US" altLang="en-US" smtClean="0">
                <a:latin typeface="Arial" panose="020B0604020202020204" pitchFamily="34" charset="0"/>
                <a:ea typeface="ＭＳ Ｐゴシック" panose="020B0600070205080204" pitchFamily="34" charset="-128"/>
              </a:rPr>
              <a:t> Wait to enter the second cell door after the first one closes.</a:t>
            </a:r>
          </a:p>
          <a:p>
            <a:pPr>
              <a:buFontTx/>
              <a:buChar char="•"/>
            </a:pPr>
            <a:r>
              <a:rPr lang="en-US" altLang="en-US" smtClean="0">
                <a:latin typeface="Arial" panose="020B0604020202020204" pitchFamily="34" charset="0"/>
                <a:ea typeface="ＭＳ Ｐゴシック" panose="020B0600070205080204" pitchFamily="34" charset="-128"/>
              </a:rPr>
              <a:t> Proceed to the CO out in front of the Control Center</a:t>
            </a:r>
          </a:p>
          <a:p>
            <a:pPr>
              <a:buFontTx/>
              <a:buChar char="•"/>
            </a:pPr>
            <a:r>
              <a:rPr lang="en-US" altLang="en-US" smtClean="0">
                <a:latin typeface="Arial" panose="020B0604020202020204" pitchFamily="34" charset="0"/>
                <a:ea typeface="ＭＳ Ｐゴシック" panose="020B0600070205080204" pitchFamily="34" charset="-128"/>
              </a:rPr>
              <a:t> Provide the paper to CO</a:t>
            </a:r>
          </a:p>
          <a:p>
            <a:pPr>
              <a:buFontTx/>
              <a:buChar char="•"/>
            </a:pPr>
            <a:r>
              <a:rPr lang="en-US" altLang="en-US" smtClean="0">
                <a:latin typeface="Arial" panose="020B0604020202020204" pitchFamily="34" charset="0"/>
                <a:ea typeface="ＭＳ Ｐゴシック" panose="020B0600070205080204" pitchFamily="34" charset="-128"/>
              </a:rPr>
              <a:t> Follow directions – you may be told what station to sit</a:t>
            </a:r>
          </a:p>
          <a:p>
            <a:endParaRPr lang="en-US" altLang="en-US" smtClean="0">
              <a:latin typeface="Arial" panose="020B0604020202020204" pitchFamily="34" charset="0"/>
              <a:ea typeface="ＭＳ Ｐゴシック" panose="020B0600070205080204" pitchFamily="34" charset="-128"/>
            </a:endParaRPr>
          </a:p>
          <a:p>
            <a:pPr>
              <a:buFontTx/>
              <a:buChar char="•"/>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643718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VTM section 5.2</a:t>
            </a:r>
          </a:p>
        </p:txBody>
      </p:sp>
    </p:spTree>
    <p:extLst>
      <p:ext uri="{BB962C8B-B14F-4D97-AF65-F5344CB8AC3E}">
        <p14:creationId xmlns:p14="http://schemas.microsoft.com/office/powerpoint/2010/main" val="16358480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VTM section 5.2</a:t>
            </a: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Participants read 5.2 in VTM or on handout</a:t>
            </a:r>
          </a:p>
          <a:p>
            <a:r>
              <a:rPr lang="en-US" altLang="en-US" smtClean="0">
                <a:latin typeface="Arial" panose="020B0604020202020204" pitchFamily="34" charset="0"/>
                <a:ea typeface="ＭＳ Ｐゴシック" panose="020B0600070205080204" pitchFamily="34" charset="-128"/>
              </a:rPr>
              <a:t>Ask – Which 2 “do nots” are most important to you?</a:t>
            </a:r>
          </a:p>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462542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VTM section 5.2</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Participants read 5.2 in VTM or on handout</a:t>
            </a:r>
          </a:p>
          <a:p>
            <a:r>
              <a:rPr lang="en-US" altLang="en-US" smtClean="0">
                <a:latin typeface="Arial" panose="020B0604020202020204" pitchFamily="34" charset="0"/>
                <a:ea typeface="ＭＳ Ｐゴシック" panose="020B0600070205080204" pitchFamily="34" charset="-128"/>
              </a:rPr>
              <a:t>Ask – Which 2 “dos” are most important to you?</a:t>
            </a:r>
          </a:p>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7508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Rack in the waiting room for jackets.</a:t>
            </a:r>
          </a:p>
          <a:p>
            <a:r>
              <a:rPr lang="en-US" altLang="en-US" smtClean="0">
                <a:latin typeface="Arial" panose="020B0604020202020204" pitchFamily="34" charset="0"/>
                <a:ea typeface="ＭＳ Ｐゴシック" panose="020B0600070205080204" pitchFamily="34" charset="-128"/>
              </a:rPr>
              <a:t>Explain about red light and movement.</a:t>
            </a:r>
          </a:p>
          <a:p>
            <a:r>
              <a:rPr lang="en-US" altLang="en-US" smtClean="0">
                <a:latin typeface="Arial" panose="020B0604020202020204" pitchFamily="34" charset="0"/>
                <a:ea typeface="ＭＳ Ｐゴシック" panose="020B0600070205080204" pitchFamily="34" charset="-128"/>
              </a:rPr>
              <a:t>Explain about shift change (3:00-3:30)</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If you can’t make an appointment, contact the macro teacher to get the message to the client.  The prison will not get messages to your client.  Do not call the prison with the intent of getting information to your client.</a:t>
            </a:r>
          </a:p>
        </p:txBody>
      </p:sp>
    </p:spTree>
    <p:extLst>
      <p:ext uri="{BB962C8B-B14F-4D97-AF65-F5344CB8AC3E}">
        <p14:creationId xmlns:p14="http://schemas.microsoft.com/office/powerpoint/2010/main" val="3736178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FA04A965-7A53-4AEF-B9F1-D6D1A99309C0}" type="slidenum">
              <a:rPr lang="en-US" altLang="en-US" sz="1200"/>
              <a:pPr/>
              <a:t>77</a:t>
            </a:fld>
            <a:endParaRPr lang="en-US" altLang="en-US" sz="1200"/>
          </a:p>
        </p:txBody>
      </p:sp>
      <p:sp>
        <p:nvSpPr>
          <p:cNvPr id="159747" name="Rectangle 2050"/>
          <p:cNvSpPr>
            <a:spLocks noGrp="1" noRot="1" noChangeAspect="1" noChangeArrowheads="1" noTextEdit="1"/>
          </p:cNvSpPr>
          <p:nvPr>
            <p:ph type="sldImg"/>
          </p:nvPr>
        </p:nvSpPr>
        <p:spPr>
          <a:ln/>
        </p:spPr>
      </p:sp>
      <p:sp>
        <p:nvSpPr>
          <p:cNvPr id="159748"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Go through all the sheets in their binder…contacts for the thresholds program, dos and donts, dinner,…</a:t>
            </a:r>
          </a:p>
        </p:txBody>
      </p:sp>
    </p:spTree>
    <p:extLst>
      <p:ext uri="{BB962C8B-B14F-4D97-AF65-F5344CB8AC3E}">
        <p14:creationId xmlns:p14="http://schemas.microsoft.com/office/powerpoint/2010/main" val="15532683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Calibri" panose="020F0502020204030204" pitchFamily="34" charset="0"/>
              </a:defRPr>
            </a:lvl1pPr>
            <a:lvl2pPr marL="37931725" indent="-37474525" defTabSz="930275">
              <a:defRPr>
                <a:solidFill>
                  <a:schemeClr val="tx1"/>
                </a:solidFill>
                <a:latin typeface="Calibri" panose="020F0502020204030204" pitchFamily="34" charset="0"/>
              </a:defRPr>
            </a:lvl2pPr>
            <a:lvl3pPr marL="1143000" indent="-228600" defTabSz="930275">
              <a:defRPr>
                <a:solidFill>
                  <a:schemeClr val="tx1"/>
                </a:solidFill>
                <a:latin typeface="Calibri" panose="020F0502020204030204" pitchFamily="34" charset="0"/>
              </a:defRPr>
            </a:lvl3pPr>
            <a:lvl4pPr marL="1600200" indent="-228600" defTabSz="930275">
              <a:defRPr>
                <a:solidFill>
                  <a:schemeClr val="tx1"/>
                </a:solidFill>
                <a:latin typeface="Calibri" panose="020F0502020204030204" pitchFamily="34" charset="0"/>
              </a:defRPr>
            </a:lvl4pPr>
            <a:lvl5pPr marL="2057400" indent="-228600" defTabSz="930275">
              <a:defRPr>
                <a:solidFill>
                  <a:schemeClr val="tx1"/>
                </a:solidFill>
                <a:latin typeface="Calibri" panose="020F0502020204030204" pitchFamily="34" charset="0"/>
              </a:defRPr>
            </a:lvl5pPr>
            <a:lvl6pPr marL="2514600" indent="-228600" defTabSz="930275" eaLnBrk="0" fontAlgn="base" hangingPunct="0">
              <a:spcBef>
                <a:spcPct val="0"/>
              </a:spcBef>
              <a:spcAft>
                <a:spcPct val="0"/>
              </a:spcAft>
              <a:defRPr>
                <a:solidFill>
                  <a:schemeClr val="tx1"/>
                </a:solidFill>
                <a:latin typeface="Calibri" panose="020F0502020204030204" pitchFamily="34" charset="0"/>
              </a:defRPr>
            </a:lvl6pPr>
            <a:lvl7pPr marL="2971800" indent="-228600" defTabSz="930275" eaLnBrk="0" fontAlgn="base" hangingPunct="0">
              <a:spcBef>
                <a:spcPct val="0"/>
              </a:spcBef>
              <a:spcAft>
                <a:spcPct val="0"/>
              </a:spcAft>
              <a:defRPr>
                <a:solidFill>
                  <a:schemeClr val="tx1"/>
                </a:solidFill>
                <a:latin typeface="Calibri" panose="020F0502020204030204" pitchFamily="34" charset="0"/>
              </a:defRPr>
            </a:lvl7pPr>
            <a:lvl8pPr marL="3429000" indent="-228600" defTabSz="930275" eaLnBrk="0" fontAlgn="base" hangingPunct="0">
              <a:spcBef>
                <a:spcPct val="0"/>
              </a:spcBef>
              <a:spcAft>
                <a:spcPct val="0"/>
              </a:spcAft>
              <a:defRPr>
                <a:solidFill>
                  <a:schemeClr val="tx1"/>
                </a:solidFill>
                <a:latin typeface="Calibri" panose="020F0502020204030204" pitchFamily="34" charset="0"/>
              </a:defRPr>
            </a:lvl8pPr>
            <a:lvl9pPr marL="3886200" indent="-228600" defTabSz="9302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1FCAADD-0373-4086-8C6D-914834D60945}" type="slidenum">
              <a:rPr lang="en-US" altLang="en-US" smtClean="0">
                <a:solidFill>
                  <a:srgbClr val="000000"/>
                </a:solidFill>
                <a:latin typeface="Arial" panose="020B0604020202020204" pitchFamily="34" charset="0"/>
                <a:ea typeface="ＭＳ Ｐゴシック" panose="020B0600070205080204" pitchFamily="34" charset="-128"/>
              </a:rPr>
              <a:pPr fontAlgn="base">
                <a:spcBef>
                  <a:spcPct val="0"/>
                </a:spcBef>
                <a:spcAft>
                  <a:spcPct val="0"/>
                </a:spcAft>
              </a:pPr>
              <a:t>78</a:t>
            </a:fld>
            <a:endParaRPr lang="en-US" altLang="en-US" smtClean="0">
              <a:solidFill>
                <a:srgbClr val="000000"/>
              </a:solidFill>
              <a:latin typeface="Arial" panose="020B0604020202020204" pitchFamily="34" charset="0"/>
              <a:ea typeface="ＭＳ Ｐゴシック" panose="020B0600070205080204" pitchFamily="34" charset="-128"/>
            </a:endParaRPr>
          </a:p>
        </p:txBody>
      </p:sp>
      <p:sp>
        <p:nvSpPr>
          <p:cNvPr id="50179"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rPr>
              <a:t>VTM Section 4.7</a:t>
            </a:r>
          </a:p>
        </p:txBody>
      </p:sp>
    </p:spTree>
    <p:extLst>
      <p:ext uri="{BB962C8B-B14F-4D97-AF65-F5344CB8AC3E}">
        <p14:creationId xmlns:p14="http://schemas.microsoft.com/office/powerpoint/2010/main" val="16138860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Calibri" panose="020F0502020204030204" pitchFamily="34" charset="0"/>
              </a:defRPr>
            </a:lvl1pPr>
            <a:lvl2pPr marL="37931725" indent="-37474525" defTabSz="930275">
              <a:defRPr>
                <a:solidFill>
                  <a:schemeClr val="tx1"/>
                </a:solidFill>
                <a:latin typeface="Calibri" panose="020F0502020204030204" pitchFamily="34" charset="0"/>
              </a:defRPr>
            </a:lvl2pPr>
            <a:lvl3pPr marL="1143000" indent="-228600" defTabSz="930275">
              <a:defRPr>
                <a:solidFill>
                  <a:schemeClr val="tx1"/>
                </a:solidFill>
                <a:latin typeface="Calibri" panose="020F0502020204030204" pitchFamily="34" charset="0"/>
              </a:defRPr>
            </a:lvl3pPr>
            <a:lvl4pPr marL="1600200" indent="-228600" defTabSz="930275">
              <a:defRPr>
                <a:solidFill>
                  <a:schemeClr val="tx1"/>
                </a:solidFill>
                <a:latin typeface="Calibri" panose="020F0502020204030204" pitchFamily="34" charset="0"/>
              </a:defRPr>
            </a:lvl4pPr>
            <a:lvl5pPr marL="2057400" indent="-228600" defTabSz="930275">
              <a:defRPr>
                <a:solidFill>
                  <a:schemeClr val="tx1"/>
                </a:solidFill>
                <a:latin typeface="Calibri" panose="020F0502020204030204" pitchFamily="34" charset="0"/>
              </a:defRPr>
            </a:lvl5pPr>
            <a:lvl6pPr marL="2514600" indent="-228600" defTabSz="930275" eaLnBrk="0" fontAlgn="base" hangingPunct="0">
              <a:spcBef>
                <a:spcPct val="0"/>
              </a:spcBef>
              <a:spcAft>
                <a:spcPct val="0"/>
              </a:spcAft>
              <a:defRPr>
                <a:solidFill>
                  <a:schemeClr val="tx1"/>
                </a:solidFill>
                <a:latin typeface="Calibri" panose="020F0502020204030204" pitchFamily="34" charset="0"/>
              </a:defRPr>
            </a:lvl6pPr>
            <a:lvl7pPr marL="2971800" indent="-228600" defTabSz="930275" eaLnBrk="0" fontAlgn="base" hangingPunct="0">
              <a:spcBef>
                <a:spcPct val="0"/>
              </a:spcBef>
              <a:spcAft>
                <a:spcPct val="0"/>
              </a:spcAft>
              <a:defRPr>
                <a:solidFill>
                  <a:schemeClr val="tx1"/>
                </a:solidFill>
                <a:latin typeface="Calibri" panose="020F0502020204030204" pitchFamily="34" charset="0"/>
              </a:defRPr>
            </a:lvl7pPr>
            <a:lvl8pPr marL="3429000" indent="-228600" defTabSz="930275" eaLnBrk="0" fontAlgn="base" hangingPunct="0">
              <a:spcBef>
                <a:spcPct val="0"/>
              </a:spcBef>
              <a:spcAft>
                <a:spcPct val="0"/>
              </a:spcAft>
              <a:defRPr>
                <a:solidFill>
                  <a:schemeClr val="tx1"/>
                </a:solidFill>
                <a:latin typeface="Calibri" panose="020F0502020204030204" pitchFamily="34" charset="0"/>
              </a:defRPr>
            </a:lvl8pPr>
            <a:lvl9pPr marL="3886200" indent="-228600" defTabSz="9302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D795976-14D2-4021-BCA6-C24EEF509F1F}" type="slidenum">
              <a:rPr lang="en-US" altLang="en-US" smtClean="0">
                <a:solidFill>
                  <a:srgbClr val="000000"/>
                </a:solidFill>
                <a:latin typeface="Arial" panose="020B0604020202020204" pitchFamily="34" charset="0"/>
                <a:ea typeface="ＭＳ Ｐゴシック" panose="020B0600070205080204" pitchFamily="34" charset="-128"/>
              </a:rPr>
              <a:pPr fontAlgn="base">
                <a:spcBef>
                  <a:spcPct val="0"/>
                </a:spcBef>
                <a:spcAft>
                  <a:spcPct val="0"/>
                </a:spcAft>
              </a:pPr>
              <a:t>79</a:t>
            </a:fld>
            <a:endParaRPr lang="en-US" altLang="en-US" smtClean="0">
              <a:solidFill>
                <a:srgbClr val="000000"/>
              </a:solidFill>
              <a:latin typeface="Arial" panose="020B0604020202020204" pitchFamily="34" charset="0"/>
              <a:ea typeface="ＭＳ Ｐゴシック" panose="020B0600070205080204" pitchFamily="34" charset="-128"/>
            </a:endParaRPr>
          </a:p>
        </p:txBody>
      </p:sp>
      <p:sp>
        <p:nvSpPr>
          <p:cNvPr id="52227"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xfrm>
            <a:off x="1322388" y="4403725"/>
            <a:ext cx="4508500" cy="3013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rPr>
              <a:t>What will you do if client does not actively participate?</a:t>
            </a: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61906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Calibri" panose="020F0502020204030204" pitchFamily="34" charset="0"/>
              </a:defRPr>
            </a:lvl1pPr>
            <a:lvl2pPr marL="37931725" indent="-37474525" defTabSz="930275">
              <a:defRPr>
                <a:solidFill>
                  <a:schemeClr val="tx1"/>
                </a:solidFill>
                <a:latin typeface="Calibri" panose="020F0502020204030204" pitchFamily="34" charset="0"/>
              </a:defRPr>
            </a:lvl2pPr>
            <a:lvl3pPr marL="1143000" indent="-228600" defTabSz="930275">
              <a:defRPr>
                <a:solidFill>
                  <a:schemeClr val="tx1"/>
                </a:solidFill>
                <a:latin typeface="Calibri" panose="020F0502020204030204" pitchFamily="34" charset="0"/>
              </a:defRPr>
            </a:lvl3pPr>
            <a:lvl4pPr marL="1600200" indent="-228600" defTabSz="930275">
              <a:defRPr>
                <a:solidFill>
                  <a:schemeClr val="tx1"/>
                </a:solidFill>
                <a:latin typeface="Calibri" panose="020F0502020204030204" pitchFamily="34" charset="0"/>
              </a:defRPr>
            </a:lvl4pPr>
            <a:lvl5pPr marL="2057400" indent="-228600" defTabSz="930275">
              <a:defRPr>
                <a:solidFill>
                  <a:schemeClr val="tx1"/>
                </a:solidFill>
                <a:latin typeface="Calibri" panose="020F0502020204030204" pitchFamily="34" charset="0"/>
              </a:defRPr>
            </a:lvl5pPr>
            <a:lvl6pPr marL="2514600" indent="-228600" defTabSz="930275" eaLnBrk="0" fontAlgn="base" hangingPunct="0">
              <a:spcBef>
                <a:spcPct val="0"/>
              </a:spcBef>
              <a:spcAft>
                <a:spcPct val="0"/>
              </a:spcAft>
              <a:defRPr>
                <a:solidFill>
                  <a:schemeClr val="tx1"/>
                </a:solidFill>
                <a:latin typeface="Calibri" panose="020F0502020204030204" pitchFamily="34" charset="0"/>
              </a:defRPr>
            </a:lvl6pPr>
            <a:lvl7pPr marL="2971800" indent="-228600" defTabSz="930275" eaLnBrk="0" fontAlgn="base" hangingPunct="0">
              <a:spcBef>
                <a:spcPct val="0"/>
              </a:spcBef>
              <a:spcAft>
                <a:spcPct val="0"/>
              </a:spcAft>
              <a:defRPr>
                <a:solidFill>
                  <a:schemeClr val="tx1"/>
                </a:solidFill>
                <a:latin typeface="Calibri" panose="020F0502020204030204" pitchFamily="34" charset="0"/>
              </a:defRPr>
            </a:lvl7pPr>
            <a:lvl8pPr marL="3429000" indent="-228600" defTabSz="930275" eaLnBrk="0" fontAlgn="base" hangingPunct="0">
              <a:spcBef>
                <a:spcPct val="0"/>
              </a:spcBef>
              <a:spcAft>
                <a:spcPct val="0"/>
              </a:spcAft>
              <a:defRPr>
                <a:solidFill>
                  <a:schemeClr val="tx1"/>
                </a:solidFill>
                <a:latin typeface="Calibri" panose="020F0502020204030204" pitchFamily="34" charset="0"/>
              </a:defRPr>
            </a:lvl8pPr>
            <a:lvl9pPr marL="3886200" indent="-228600" defTabSz="9302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A6D3330-C459-41B7-9111-FA5037A285F3}" type="slidenum">
              <a:rPr lang="en-US" altLang="en-US" smtClean="0">
                <a:solidFill>
                  <a:srgbClr val="000000"/>
                </a:solidFill>
                <a:latin typeface="Arial" panose="020B0604020202020204" pitchFamily="34" charset="0"/>
                <a:ea typeface="ＭＳ Ｐゴシック" panose="020B0600070205080204" pitchFamily="34" charset="-128"/>
              </a:rPr>
              <a:pPr fontAlgn="base">
                <a:spcBef>
                  <a:spcPct val="0"/>
                </a:spcBef>
                <a:spcAft>
                  <a:spcPct val="0"/>
                </a:spcAft>
              </a:pPr>
              <a:t>80</a:t>
            </a:fld>
            <a:endParaRPr lang="en-US" altLang="en-US" smtClean="0">
              <a:solidFill>
                <a:srgbClr val="000000"/>
              </a:solidFill>
              <a:latin typeface="Arial" panose="020B0604020202020204" pitchFamily="34" charset="0"/>
              <a:ea typeface="ＭＳ Ｐゴシック" panose="020B0600070205080204" pitchFamily="34" charset="-128"/>
            </a:endParaRPr>
          </a:p>
        </p:txBody>
      </p:sp>
      <p:sp>
        <p:nvSpPr>
          <p:cNvPr id="54275"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17559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1C3FA9A6-F499-4C9B-88F9-04AC6DCBABE0}" type="slidenum">
              <a:rPr lang="en-US" altLang="en-US" sz="1200"/>
              <a:pPr/>
              <a:t>7</a:t>
            </a:fld>
            <a:endParaRPr lang="en-US" altLang="en-US" sz="1200"/>
          </a:p>
        </p:txBody>
      </p:sp>
      <p:sp>
        <p:nvSpPr>
          <p:cNvPr id="32771" name="Rectangle 2050"/>
          <p:cNvSpPr>
            <a:spLocks noGrp="1" noRot="1" noChangeAspect="1" noChangeArrowheads="1" noTextEdit="1"/>
          </p:cNvSpPr>
          <p:nvPr>
            <p:ph type="sldImg"/>
          </p:nvPr>
        </p:nvSpPr>
        <p:spPr>
          <a:ln/>
        </p:spPr>
      </p:sp>
      <p:sp>
        <p:nvSpPr>
          <p:cNvPr id="32772"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This section of the agenda deals with an Overview of Thresholds so you have an understanding of what the organization is, does, and stands for.</a:t>
            </a:r>
          </a:p>
        </p:txBody>
      </p:sp>
    </p:spTree>
    <p:extLst>
      <p:ext uri="{BB962C8B-B14F-4D97-AF65-F5344CB8AC3E}">
        <p14:creationId xmlns:p14="http://schemas.microsoft.com/office/powerpoint/2010/main" val="12515936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Calibri" panose="020F0502020204030204" pitchFamily="34" charset="0"/>
              </a:defRPr>
            </a:lvl1pPr>
            <a:lvl2pPr marL="37931725" indent="-37474525" defTabSz="930275">
              <a:defRPr>
                <a:solidFill>
                  <a:schemeClr val="tx1"/>
                </a:solidFill>
                <a:latin typeface="Calibri" panose="020F0502020204030204" pitchFamily="34" charset="0"/>
              </a:defRPr>
            </a:lvl2pPr>
            <a:lvl3pPr marL="1143000" indent="-228600" defTabSz="930275">
              <a:defRPr>
                <a:solidFill>
                  <a:schemeClr val="tx1"/>
                </a:solidFill>
                <a:latin typeface="Calibri" panose="020F0502020204030204" pitchFamily="34" charset="0"/>
              </a:defRPr>
            </a:lvl3pPr>
            <a:lvl4pPr marL="1600200" indent="-228600" defTabSz="930275">
              <a:defRPr>
                <a:solidFill>
                  <a:schemeClr val="tx1"/>
                </a:solidFill>
                <a:latin typeface="Calibri" panose="020F0502020204030204" pitchFamily="34" charset="0"/>
              </a:defRPr>
            </a:lvl4pPr>
            <a:lvl5pPr marL="2057400" indent="-228600" defTabSz="930275">
              <a:defRPr>
                <a:solidFill>
                  <a:schemeClr val="tx1"/>
                </a:solidFill>
                <a:latin typeface="Calibri" panose="020F0502020204030204" pitchFamily="34" charset="0"/>
              </a:defRPr>
            </a:lvl5pPr>
            <a:lvl6pPr marL="2514600" indent="-228600" defTabSz="930275" eaLnBrk="0" fontAlgn="base" hangingPunct="0">
              <a:spcBef>
                <a:spcPct val="0"/>
              </a:spcBef>
              <a:spcAft>
                <a:spcPct val="0"/>
              </a:spcAft>
              <a:defRPr>
                <a:solidFill>
                  <a:schemeClr val="tx1"/>
                </a:solidFill>
                <a:latin typeface="Calibri" panose="020F0502020204030204" pitchFamily="34" charset="0"/>
              </a:defRPr>
            </a:lvl6pPr>
            <a:lvl7pPr marL="2971800" indent="-228600" defTabSz="930275" eaLnBrk="0" fontAlgn="base" hangingPunct="0">
              <a:spcBef>
                <a:spcPct val="0"/>
              </a:spcBef>
              <a:spcAft>
                <a:spcPct val="0"/>
              </a:spcAft>
              <a:defRPr>
                <a:solidFill>
                  <a:schemeClr val="tx1"/>
                </a:solidFill>
                <a:latin typeface="Calibri" panose="020F0502020204030204" pitchFamily="34" charset="0"/>
              </a:defRPr>
            </a:lvl7pPr>
            <a:lvl8pPr marL="3429000" indent="-228600" defTabSz="930275" eaLnBrk="0" fontAlgn="base" hangingPunct="0">
              <a:spcBef>
                <a:spcPct val="0"/>
              </a:spcBef>
              <a:spcAft>
                <a:spcPct val="0"/>
              </a:spcAft>
              <a:defRPr>
                <a:solidFill>
                  <a:schemeClr val="tx1"/>
                </a:solidFill>
                <a:latin typeface="Calibri" panose="020F0502020204030204" pitchFamily="34" charset="0"/>
              </a:defRPr>
            </a:lvl8pPr>
            <a:lvl9pPr marL="3886200" indent="-228600" defTabSz="9302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E1D6E2-213C-4AF6-BCDC-6AD18A840B7E}" type="slidenum">
              <a:rPr lang="en-US" altLang="en-US" smtClean="0">
                <a:solidFill>
                  <a:srgbClr val="000000"/>
                </a:solidFill>
                <a:latin typeface="Arial" panose="020B0604020202020204" pitchFamily="34" charset="0"/>
                <a:ea typeface="ＭＳ Ｐゴシック" panose="020B0600070205080204" pitchFamily="34" charset="-128"/>
              </a:rPr>
              <a:pPr fontAlgn="base">
                <a:spcBef>
                  <a:spcPct val="0"/>
                </a:spcBef>
                <a:spcAft>
                  <a:spcPct val="0"/>
                </a:spcAft>
              </a:pPr>
              <a:t>81</a:t>
            </a:fld>
            <a:endParaRPr lang="en-US" altLang="en-US" smtClean="0">
              <a:solidFill>
                <a:srgbClr val="000000"/>
              </a:solidFill>
              <a:latin typeface="Arial" panose="020B0604020202020204" pitchFamily="34" charset="0"/>
              <a:ea typeface="ＭＳ Ｐゴシック" panose="020B0600070205080204" pitchFamily="34" charset="-128"/>
            </a:endParaRPr>
          </a:p>
        </p:txBody>
      </p:sp>
      <p:sp>
        <p:nvSpPr>
          <p:cNvPr id="56323"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024" tIns="46512" rIns="93024" bIns="46512"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rPr>
              <a:t>VTM-</a:t>
            </a:r>
          </a:p>
          <a:p>
            <a:pPr eaLnBrk="1" hangingPunct="1">
              <a:spcBef>
                <a:spcPct val="0"/>
              </a:spcBef>
            </a:pPr>
            <a:r>
              <a:rPr lang="en-US" altLang="en-US" smtClean="0">
                <a:latin typeface="Arial" panose="020B0604020202020204" pitchFamily="34" charset="0"/>
                <a:ea typeface="ＭＳ Ｐゴシック" panose="020B0600070205080204" pitchFamily="34" charset="-128"/>
              </a:rPr>
              <a:t>Prep – section 4.4</a:t>
            </a:r>
          </a:p>
          <a:p>
            <a:pPr eaLnBrk="1" hangingPunct="1">
              <a:spcBef>
                <a:spcPct val="0"/>
              </a:spcBef>
            </a:pPr>
            <a:r>
              <a:rPr lang="en-US" altLang="en-US" smtClean="0">
                <a:latin typeface="Arial" panose="020B0604020202020204" pitchFamily="34" charset="0"/>
                <a:ea typeface="ＭＳ Ｐゴシック" panose="020B0600070205080204" pitchFamily="34" charset="-128"/>
              </a:rPr>
              <a:t>Teaching – section 4.2</a:t>
            </a:r>
          </a:p>
          <a:p>
            <a:pPr eaLnBrk="1" hangingPunct="1">
              <a:spcBef>
                <a:spcPct val="0"/>
              </a:spcBef>
            </a:pPr>
            <a:r>
              <a:rPr lang="en-US" altLang="en-US" smtClean="0">
                <a:latin typeface="Arial" panose="020B0604020202020204" pitchFamily="34" charset="0"/>
                <a:ea typeface="ＭＳ Ｐゴシック" panose="020B0600070205080204" pitchFamily="34" charset="-128"/>
              </a:rPr>
              <a:t>Lesson plans section 8</a:t>
            </a:r>
          </a:p>
          <a:p>
            <a:pPr eaLnBrk="1" hangingPunct="1">
              <a:spcBef>
                <a:spcPct val="0"/>
              </a:spcBef>
            </a:pPr>
            <a:r>
              <a:rPr lang="en-US" altLang="en-US" smtClean="0">
                <a:latin typeface="Arial" panose="020B0604020202020204" pitchFamily="34" charset="0"/>
                <a:ea typeface="ＭＳ Ｐゴシック" panose="020B0600070205080204" pitchFamily="34" charset="-128"/>
              </a:rPr>
              <a:t>Client Guide </a:t>
            </a:r>
          </a:p>
        </p:txBody>
      </p:sp>
    </p:spTree>
    <p:extLst>
      <p:ext uri="{BB962C8B-B14F-4D97-AF65-F5344CB8AC3E}">
        <p14:creationId xmlns:p14="http://schemas.microsoft.com/office/powerpoint/2010/main" val="35942144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rPr>
              <a:t>VTM pg 105 – On  Listening Artform poem  Section 9.7</a:t>
            </a: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a:p>
            <a:pPr eaLnBrk="1" hangingPunct="1">
              <a:spcBef>
                <a:spcPct val="0"/>
              </a:spcBef>
            </a:pPr>
            <a:r>
              <a:rPr lang="en-US" altLang="en-US" b="1" i="1" u="sng" smtClean="0">
                <a:latin typeface="Arial" panose="020B0604020202020204" pitchFamily="34" charset="0"/>
                <a:ea typeface="ＭＳ Ｐゴシック" panose="020B0600070205080204" pitchFamily="34" charset="-128"/>
              </a:rPr>
              <a:t>Prepare Yourself to Listen</a:t>
            </a:r>
          </a:p>
          <a:p>
            <a:pPr eaLnBrk="1" hangingPunct="1">
              <a:spcBef>
                <a:spcPct val="0"/>
              </a:spcBef>
            </a:pPr>
            <a:r>
              <a:rPr lang="en-US" altLang="en-US" smtClean="0">
                <a:latin typeface="Arial" panose="020B0604020202020204" pitchFamily="34" charset="0"/>
                <a:ea typeface="ＭＳ Ｐゴシック" panose="020B0600070205080204" pitchFamily="34" charset="-128"/>
              </a:rPr>
              <a:t>Relax. Focus on the speaker. Put other things out of mind such as what time do I need to leave, is it going to rain –put other thoughts out of mind and concentrate on the messages that are being communicated.</a:t>
            </a:r>
          </a:p>
          <a:p>
            <a:pPr eaLnBrk="1" hangingPunct="1">
              <a:spcBef>
                <a:spcPct val="0"/>
              </a:spcBef>
            </a:pPr>
            <a:r>
              <a:rPr lang="en-US" altLang="en-US" b="1" u="sng" smtClean="0">
                <a:latin typeface="Arial" panose="020B0604020202020204" pitchFamily="34" charset="0"/>
                <a:ea typeface="ＭＳ Ｐゴシック" panose="020B0600070205080204" pitchFamily="34" charset="-128"/>
              </a:rPr>
              <a:t>Stop Talking</a:t>
            </a:r>
            <a:endParaRPr lang="en-US" altLang="en-US" smtClean="0">
              <a:latin typeface="Arial" panose="020B0604020202020204" pitchFamily="34" charset="0"/>
              <a:ea typeface="ＭＳ Ｐゴシック" panose="020B0600070205080204" pitchFamily="34" charset="-128"/>
            </a:endParaRPr>
          </a:p>
          <a:p>
            <a:pPr eaLnBrk="1" hangingPunct="1">
              <a:spcBef>
                <a:spcPct val="0"/>
              </a:spcBef>
            </a:pPr>
            <a:r>
              <a:rPr lang="en-US" altLang="en-US" smtClean="0">
                <a:latin typeface="Arial" panose="020B0604020202020204" pitchFamily="34" charset="0"/>
                <a:ea typeface="ＭＳ Ｐゴシック" panose="020B0600070205080204" pitchFamily="34" charset="-128"/>
              </a:rPr>
              <a:t>Do not interrupt, talk over them or finish their sentences for them. </a:t>
            </a:r>
          </a:p>
          <a:p>
            <a:pPr eaLnBrk="1" hangingPunct="1">
              <a:spcBef>
                <a:spcPct val="0"/>
              </a:spcBef>
            </a:pPr>
            <a:r>
              <a:rPr lang="en-US" altLang="en-US" b="1" u="sng" smtClean="0">
                <a:latin typeface="Arial" panose="020B0604020202020204" pitchFamily="34" charset="0"/>
                <a:ea typeface="ＭＳ Ｐゴシック" panose="020B0600070205080204" pitchFamily="34" charset="-128"/>
              </a:rPr>
              <a:t>Remove Distractions</a:t>
            </a:r>
            <a:endParaRPr lang="en-US" altLang="en-US" smtClean="0">
              <a:latin typeface="Arial" panose="020B0604020202020204" pitchFamily="34" charset="0"/>
              <a:ea typeface="ＭＳ Ｐゴシック" panose="020B0600070205080204" pitchFamily="34" charset="-128"/>
            </a:endParaRPr>
          </a:p>
          <a:p>
            <a:pPr eaLnBrk="1" hangingPunct="1">
              <a:spcBef>
                <a:spcPct val="0"/>
              </a:spcBef>
            </a:pPr>
            <a:r>
              <a:rPr lang="en-US" altLang="en-US" smtClean="0">
                <a:latin typeface="Arial" panose="020B0604020202020204" pitchFamily="34" charset="0"/>
                <a:ea typeface="ＭＳ Ｐゴシック" panose="020B0600070205080204" pitchFamily="34" charset="-128"/>
              </a:rPr>
              <a:t>Focus on what is being said</a:t>
            </a:r>
            <a:r>
              <a:rPr lang="en-US" altLang="en-US" b="1" u="sng" smtClean="0">
                <a:latin typeface="Arial" panose="020B0604020202020204" pitchFamily="34" charset="0"/>
                <a:ea typeface="ＭＳ Ｐゴシック" panose="020B0600070205080204" pitchFamily="34" charset="-128"/>
              </a:rPr>
              <a:t>.</a:t>
            </a:r>
            <a:endParaRPr lang="en-US" altLang="en-US" smtClean="0">
              <a:latin typeface="Arial" panose="020B0604020202020204" pitchFamily="34" charset="0"/>
              <a:ea typeface="ＭＳ Ｐゴシック" panose="020B0600070205080204" pitchFamily="34" charset="-128"/>
            </a:endParaRPr>
          </a:p>
          <a:p>
            <a:pPr eaLnBrk="1" hangingPunct="1">
              <a:spcBef>
                <a:spcPct val="0"/>
              </a:spcBef>
            </a:pPr>
            <a:r>
              <a:rPr lang="en-US" altLang="en-US" b="1" u="sng" smtClean="0">
                <a:latin typeface="Arial" panose="020B0604020202020204" pitchFamily="34" charset="0"/>
                <a:ea typeface="ＭＳ Ｐゴシック" panose="020B0600070205080204" pitchFamily="34" charset="-128"/>
              </a:rPr>
              <a:t>Put the Client / Student at Ease</a:t>
            </a:r>
            <a:endParaRPr lang="en-US" altLang="en-US" smtClean="0">
              <a:latin typeface="Arial" panose="020B0604020202020204" pitchFamily="34" charset="0"/>
              <a:ea typeface="ＭＳ Ｐゴシック" panose="020B0600070205080204" pitchFamily="34" charset="-128"/>
            </a:endParaRPr>
          </a:p>
          <a:p>
            <a:pPr eaLnBrk="1" hangingPunct="1">
              <a:spcBef>
                <a:spcPct val="0"/>
              </a:spcBef>
            </a:pPr>
            <a:r>
              <a:rPr lang="en-US" altLang="en-US" smtClean="0">
                <a:latin typeface="Arial" panose="020B0604020202020204" pitchFamily="34" charset="0"/>
                <a:ea typeface="ＭＳ Ｐゴシック" panose="020B0600070205080204" pitchFamily="34" charset="-128"/>
              </a:rPr>
              <a:t>Encourage them to continue. </a:t>
            </a:r>
          </a:p>
          <a:p>
            <a:pPr eaLnBrk="1" hangingPunct="1">
              <a:spcBef>
                <a:spcPct val="0"/>
              </a:spcBef>
            </a:pPr>
            <a:r>
              <a:rPr lang="en-US" altLang="en-US" b="1" u="sng" smtClean="0">
                <a:latin typeface="Arial" panose="020B0604020202020204" pitchFamily="34" charset="0"/>
                <a:ea typeface="ＭＳ Ｐゴシック" panose="020B0600070205080204" pitchFamily="34" charset="-128"/>
              </a:rPr>
              <a:t>Be Patient</a:t>
            </a:r>
            <a:endParaRPr lang="en-US" altLang="en-US" smtClean="0">
              <a:latin typeface="Arial" panose="020B0604020202020204" pitchFamily="34" charset="0"/>
              <a:ea typeface="ＭＳ Ｐゴシック" panose="020B0600070205080204" pitchFamily="34" charset="-128"/>
            </a:endParaRPr>
          </a:p>
          <a:p>
            <a:pPr eaLnBrk="1" hangingPunct="1">
              <a:spcBef>
                <a:spcPct val="0"/>
              </a:spcBef>
            </a:pPr>
            <a:r>
              <a:rPr lang="en-US" altLang="en-US" smtClean="0">
                <a:latin typeface="Arial" panose="020B0604020202020204" pitchFamily="34" charset="0"/>
                <a:ea typeface="ＭＳ Ｐゴシック" panose="020B0600070205080204" pitchFamily="34" charset="-128"/>
              </a:rPr>
              <a:t>Let them continue at their own pace.</a:t>
            </a:r>
          </a:p>
          <a:p>
            <a:pPr eaLnBrk="1" hangingPunct="1">
              <a:spcBef>
                <a:spcPct val="0"/>
              </a:spcBef>
            </a:pPr>
            <a:r>
              <a:rPr lang="en-US" altLang="en-US" b="1" i="1" u="sng" smtClean="0">
                <a:latin typeface="Arial" panose="020B0604020202020204" pitchFamily="34" charset="0"/>
                <a:ea typeface="ＭＳ Ｐゴシック" panose="020B0600070205080204" pitchFamily="34" charset="-128"/>
              </a:rPr>
              <a:t>Listen for Ideas – Not Just Words</a:t>
            </a:r>
          </a:p>
          <a:p>
            <a:pPr eaLnBrk="1" hangingPunct="1">
              <a:spcBef>
                <a:spcPct val="0"/>
              </a:spcBef>
            </a:pPr>
            <a:r>
              <a:rPr lang="en-US" altLang="en-US" smtClean="0">
                <a:latin typeface="Arial" panose="020B0604020202020204" pitchFamily="34" charset="0"/>
                <a:ea typeface="ＭＳ Ｐゴシック" panose="020B0600070205080204" pitchFamily="34" charset="-128"/>
              </a:rPr>
              <a:t>You need to get the whole picture, not just isolated bits and pieces.  Maybe one of the most difficult aspects of listening is the ability to link together pieces of information to reveal the ideas of others.   </a:t>
            </a:r>
            <a:endParaRPr lang="en-US" altLang="en-US" b="1" i="1" smtClean="0">
              <a:latin typeface="Arial" panose="020B0604020202020204" pitchFamily="34" charset="0"/>
              <a:ea typeface="ＭＳ Ｐゴシック" panose="020B0600070205080204" pitchFamily="34" charset="-128"/>
            </a:endParaRPr>
          </a:p>
          <a:p>
            <a:pPr eaLnBrk="1" hangingPunct="1">
              <a:spcBef>
                <a:spcPct val="25000"/>
              </a:spcBef>
            </a:pPr>
            <a:r>
              <a:rPr lang="en-US" altLang="en-US" b="1" i="1" u="sng" smtClean="0">
                <a:latin typeface="Arial" panose="020B0604020202020204" pitchFamily="34" charset="0"/>
                <a:ea typeface="ＭＳ Ｐゴシック" panose="020B0600070205080204" pitchFamily="34" charset="-128"/>
              </a:rPr>
              <a:t>Empathize</a:t>
            </a:r>
          </a:p>
          <a:p>
            <a:pPr eaLnBrk="1" hangingPunct="1">
              <a:spcBef>
                <a:spcPct val="0"/>
              </a:spcBef>
            </a:pPr>
            <a:r>
              <a:rPr lang="en-US" altLang="en-US" smtClean="0">
                <a:latin typeface="Arial" panose="020B0604020202020204" pitchFamily="34" charset="0"/>
                <a:ea typeface="ＭＳ Ｐゴシック" panose="020B0600070205080204" pitchFamily="34" charset="-128"/>
              </a:rPr>
              <a:t>Try to understand the other person’s point of view.  Look at issues from their perspective.  Let go of preconceived ideas.   If the client/student says something that you find odd or disagree with then wait and keep an open mind to their view/opinions. Seek clarification to ensure that your understanding is correct.</a:t>
            </a:r>
            <a:endParaRPr lang="en-US" altLang="en-US" b="1" i="1" smtClean="0">
              <a:latin typeface="Arial" panose="020B0604020202020204" pitchFamily="34" charset="0"/>
              <a:ea typeface="ＭＳ Ｐゴシック" panose="020B0600070205080204" pitchFamily="34" charset="-128"/>
            </a:endParaRPr>
          </a:p>
          <a:p>
            <a:pPr eaLnBrk="1" hangingPunct="1">
              <a:spcBef>
                <a:spcPct val="25000"/>
              </a:spcBef>
            </a:pPr>
            <a:r>
              <a:rPr lang="en-US" altLang="en-US" b="1" i="1" u="sng" smtClean="0">
                <a:latin typeface="Arial" panose="020B0604020202020204" pitchFamily="34" charset="0"/>
                <a:ea typeface="ＭＳ Ｐゴシック" panose="020B0600070205080204" pitchFamily="34" charset="-128"/>
              </a:rPr>
              <a:t>Avoid Personal Prejudice</a:t>
            </a:r>
          </a:p>
          <a:p>
            <a:pPr eaLnBrk="1" hangingPunct="1">
              <a:spcBef>
                <a:spcPct val="0"/>
              </a:spcBef>
            </a:pPr>
            <a:r>
              <a:rPr lang="en-US" altLang="en-US" smtClean="0">
                <a:latin typeface="Arial" panose="020B0604020202020204" pitchFamily="34" charset="0"/>
                <a:ea typeface="ＭＳ Ｐゴシック" panose="020B0600070205080204" pitchFamily="34" charset="-128"/>
              </a:rPr>
              <a:t>Don't let the person’s habits or mannerisms distract you from what they are really saying.  Everybody has a different way of speaking - some people are more nervous or shy than others, some have regional accents or make excessive arm movements.  Focus on what is being said and try to ignore styles of delivery. </a:t>
            </a:r>
            <a:endParaRPr lang="en-US" altLang="en-US" b="1" i="1" smtClean="0">
              <a:latin typeface="Arial" panose="020B0604020202020204" pitchFamily="34" charset="0"/>
              <a:ea typeface="ＭＳ Ｐゴシック" panose="020B0600070205080204" pitchFamily="34" charset="-128"/>
            </a:endParaRPr>
          </a:p>
          <a:p>
            <a:pPr eaLnBrk="1" hangingPunct="1">
              <a:spcBef>
                <a:spcPct val="25000"/>
              </a:spcBef>
            </a:pPr>
            <a:r>
              <a:rPr lang="en-US" altLang="en-US" b="1" i="1" u="sng" smtClean="0">
                <a:latin typeface="Arial" panose="020B0604020202020204" pitchFamily="34" charset="0"/>
                <a:ea typeface="ＭＳ Ｐゴシック" panose="020B0600070205080204" pitchFamily="34" charset="-128"/>
              </a:rPr>
              <a:t>Listen to the Tone</a:t>
            </a:r>
          </a:p>
          <a:p>
            <a:pPr eaLnBrk="1" hangingPunct="1">
              <a:spcBef>
                <a:spcPct val="0"/>
              </a:spcBef>
            </a:pPr>
            <a:r>
              <a:rPr lang="en-US" altLang="en-US" smtClean="0">
                <a:latin typeface="Arial" panose="020B0604020202020204" pitchFamily="34" charset="0"/>
                <a:ea typeface="ＭＳ Ｐゴシック" panose="020B0600070205080204" pitchFamily="34" charset="-128"/>
              </a:rPr>
              <a:t>Volume and tone both add to what someone is saying and help you to understand the emphasis of what is being said.</a:t>
            </a:r>
            <a:endParaRPr lang="en-US" altLang="en-US" b="1" i="1" smtClean="0">
              <a:latin typeface="Arial" panose="020B0604020202020204" pitchFamily="34" charset="0"/>
              <a:ea typeface="ＭＳ Ｐゴシック" panose="020B0600070205080204" pitchFamily="34" charset="-128"/>
            </a:endParaRPr>
          </a:p>
          <a:p>
            <a:pPr eaLnBrk="1" hangingPunct="1">
              <a:spcBef>
                <a:spcPct val="25000"/>
              </a:spcBef>
            </a:pPr>
            <a:r>
              <a:rPr lang="en-US" altLang="en-US" b="1" i="1" u="sng" smtClean="0">
                <a:latin typeface="Arial" panose="020B0604020202020204" pitchFamily="34" charset="0"/>
                <a:ea typeface="ＭＳ Ｐゴシック" panose="020B0600070205080204" pitchFamily="34" charset="-128"/>
              </a:rPr>
              <a:t>Wait and Watch for Non-Verbal Communication</a:t>
            </a:r>
          </a:p>
          <a:p>
            <a:pPr eaLnBrk="1" hangingPunct="1">
              <a:spcBef>
                <a:spcPct val="0"/>
              </a:spcBef>
            </a:pPr>
            <a:r>
              <a:rPr lang="en-US" altLang="en-US" smtClean="0">
                <a:latin typeface="Arial" panose="020B0604020202020204" pitchFamily="34" charset="0"/>
                <a:ea typeface="ＭＳ Ｐゴシック" panose="020B0600070205080204" pitchFamily="34" charset="-128"/>
              </a:rPr>
              <a:t>Gestures, facial expressions, and eye-movements can all be important.  Watch and pick up the additional information being transmitted via non-verbal communication. Listening involves observing body language and noticing inconsistencies between verbal and non-verbal messages. </a:t>
            </a:r>
          </a:p>
          <a:p>
            <a:pPr eaLnBrk="1" hangingPunct="1">
              <a:spcBef>
                <a:spcPct val="0"/>
              </a:spcBef>
            </a:pPr>
            <a:r>
              <a:rPr lang="en-US" altLang="en-US" smtClean="0">
                <a:latin typeface="Arial" panose="020B0604020202020204" pitchFamily="34" charset="0"/>
                <a:ea typeface="ＭＳ Ｐゴシック" panose="020B0600070205080204" pitchFamily="34" charset="-128"/>
              </a:rPr>
              <a:t>[E.G.- if someone says they are happy with their situation but through gritted teeth or with tears filling their eyes, consider that the verbal and non-verbal messages are in conflict, maybe don't mean what they say]</a:t>
            </a:r>
          </a:p>
          <a:p>
            <a:pPr eaLnBrk="1" hangingPunct="1">
              <a:spcBef>
                <a:spcPct val="0"/>
              </a:spcBef>
            </a:pPr>
            <a:endParaRPr lang="en-US" altLang="en-US" b="1" i="1" smtClean="0">
              <a:latin typeface="Arial" panose="020B0604020202020204" pitchFamily="34" charset="0"/>
              <a:ea typeface="ＭＳ Ｐゴシック" panose="020B0600070205080204" pitchFamily="34" charset="-128"/>
            </a:endParaRP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756665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965575" y="8807450"/>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nchor="b"/>
          <a:lstStyle>
            <a:lvl1pPr defTabSz="930275">
              <a:defRPr>
                <a:solidFill>
                  <a:schemeClr val="tx1"/>
                </a:solidFill>
                <a:latin typeface="Calibri" panose="020F0502020204030204" pitchFamily="34" charset="0"/>
              </a:defRPr>
            </a:lvl1pPr>
            <a:lvl2pPr marL="37931725" indent="-37474525" defTabSz="930275">
              <a:defRPr>
                <a:solidFill>
                  <a:schemeClr val="tx1"/>
                </a:solidFill>
                <a:latin typeface="Calibri" panose="020F0502020204030204" pitchFamily="34" charset="0"/>
              </a:defRPr>
            </a:lvl2pPr>
            <a:lvl3pPr marL="1143000" indent="-228600" defTabSz="930275">
              <a:defRPr>
                <a:solidFill>
                  <a:schemeClr val="tx1"/>
                </a:solidFill>
                <a:latin typeface="Calibri" panose="020F0502020204030204" pitchFamily="34" charset="0"/>
              </a:defRPr>
            </a:lvl3pPr>
            <a:lvl4pPr marL="1600200" indent="-228600" defTabSz="930275">
              <a:defRPr>
                <a:solidFill>
                  <a:schemeClr val="tx1"/>
                </a:solidFill>
                <a:latin typeface="Calibri" panose="020F0502020204030204" pitchFamily="34" charset="0"/>
              </a:defRPr>
            </a:lvl4pPr>
            <a:lvl5pPr marL="2057400" indent="-228600" defTabSz="930275">
              <a:defRPr>
                <a:solidFill>
                  <a:schemeClr val="tx1"/>
                </a:solidFill>
                <a:latin typeface="Calibri" panose="020F0502020204030204" pitchFamily="34" charset="0"/>
              </a:defRPr>
            </a:lvl5pPr>
            <a:lvl6pPr marL="2514600" indent="-228600" defTabSz="930275" eaLnBrk="0" fontAlgn="base" hangingPunct="0">
              <a:spcBef>
                <a:spcPct val="0"/>
              </a:spcBef>
              <a:spcAft>
                <a:spcPct val="0"/>
              </a:spcAft>
              <a:defRPr>
                <a:solidFill>
                  <a:schemeClr val="tx1"/>
                </a:solidFill>
                <a:latin typeface="Calibri" panose="020F0502020204030204" pitchFamily="34" charset="0"/>
              </a:defRPr>
            </a:lvl6pPr>
            <a:lvl7pPr marL="2971800" indent="-228600" defTabSz="930275" eaLnBrk="0" fontAlgn="base" hangingPunct="0">
              <a:spcBef>
                <a:spcPct val="0"/>
              </a:spcBef>
              <a:spcAft>
                <a:spcPct val="0"/>
              </a:spcAft>
              <a:defRPr>
                <a:solidFill>
                  <a:schemeClr val="tx1"/>
                </a:solidFill>
                <a:latin typeface="Calibri" panose="020F0502020204030204" pitchFamily="34" charset="0"/>
              </a:defRPr>
            </a:lvl7pPr>
            <a:lvl8pPr marL="3429000" indent="-228600" defTabSz="930275" eaLnBrk="0" fontAlgn="base" hangingPunct="0">
              <a:spcBef>
                <a:spcPct val="0"/>
              </a:spcBef>
              <a:spcAft>
                <a:spcPct val="0"/>
              </a:spcAft>
              <a:defRPr>
                <a:solidFill>
                  <a:schemeClr val="tx1"/>
                </a:solidFill>
                <a:latin typeface="Calibri" panose="020F0502020204030204" pitchFamily="34" charset="0"/>
              </a:defRPr>
            </a:lvl8pPr>
            <a:lvl9pPr marL="3886200" indent="-228600" defTabSz="930275" eaLnBrk="0" fontAlgn="base" hangingPunct="0">
              <a:spcBef>
                <a:spcPct val="0"/>
              </a:spcBef>
              <a:spcAft>
                <a:spcPct val="0"/>
              </a:spcAft>
              <a:defRPr>
                <a:solidFill>
                  <a:schemeClr val="tx1"/>
                </a:solidFill>
                <a:latin typeface="Calibri" panose="020F0502020204030204" pitchFamily="34" charset="0"/>
              </a:defRPr>
            </a:lvl9pPr>
          </a:lstStyle>
          <a:p>
            <a:pPr algn="r"/>
            <a:fld id="{AAD18C97-CB72-4959-905C-35FC116147DC}" type="slidenum">
              <a:rPr lang="en-US" altLang="en-US" sz="1200" smtClean="0">
                <a:solidFill>
                  <a:srgbClr val="000000"/>
                </a:solidFill>
                <a:latin typeface="Arial" panose="020B0604020202020204" pitchFamily="34" charset="0"/>
              </a:rPr>
              <a:pPr algn="r"/>
              <a:t>86</a:t>
            </a:fld>
            <a:endParaRPr lang="en-US" altLang="en-US" sz="1200" smtClean="0">
              <a:solidFill>
                <a:srgbClr val="000000"/>
              </a:solidFill>
              <a:latin typeface="Arial" panose="020B0604020202020204" pitchFamily="34" charset="0"/>
            </a:endParaRPr>
          </a:p>
        </p:txBody>
      </p:sp>
      <p:sp>
        <p:nvSpPr>
          <p:cNvPr id="62467"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400" smtClean="0">
                <a:latin typeface="Arial" panose="020B0604020202020204" pitchFamily="34" charset="0"/>
                <a:ea typeface="ＭＳ Ｐゴシック" panose="020B0600070205080204" pitchFamily="34" charset="-128"/>
              </a:rPr>
              <a:t>VTM  section 6.6.12</a:t>
            </a:r>
          </a:p>
        </p:txBody>
      </p:sp>
    </p:spTree>
    <p:extLst>
      <p:ext uri="{BB962C8B-B14F-4D97-AF65-F5344CB8AC3E}">
        <p14:creationId xmlns:p14="http://schemas.microsoft.com/office/powerpoint/2010/main" val="9754950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15881D96-5406-4F80-A9EA-CA38F7E4C4FE}" type="slidenum">
              <a:rPr lang="en-US" altLang="en-US" sz="1200"/>
              <a:pPr/>
              <a:t>89</a:t>
            </a:fld>
            <a:endParaRPr lang="en-US" altLang="en-US" sz="1200"/>
          </a:p>
        </p:txBody>
      </p:sp>
      <p:sp>
        <p:nvSpPr>
          <p:cNvPr id="161795" name="Rectangle 2050"/>
          <p:cNvSpPr>
            <a:spLocks noGrp="1" noRot="1" noChangeAspect="1" noChangeArrowheads="1" noTextEdit="1"/>
          </p:cNvSpPr>
          <p:nvPr>
            <p:ph type="sldImg"/>
          </p:nvPr>
        </p:nvSpPr>
        <p:spPr>
          <a:ln/>
        </p:spPr>
      </p:sp>
      <p:sp>
        <p:nvSpPr>
          <p:cNvPr id="161796"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We end each weekly Macro at the Prison or Correctional Center with an affirmation to build self worth</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We want to share that and have you participate withus</a:t>
            </a:r>
          </a:p>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91303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965575" y="8807450"/>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nchor="b"/>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a:fld id="{DC1D79E0-5311-484A-9481-ACEE982A3F1A}" type="slidenum">
              <a:rPr lang="en-US" altLang="en-US" sz="1200"/>
              <a:pPr algn="r"/>
              <a:t>90</a:t>
            </a:fld>
            <a:endParaRPr lang="en-US" altLang="en-US" sz="120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Different closing ritual is used at end of each weekly Macro  VTM section 9.6</a:t>
            </a:r>
          </a:p>
          <a:p>
            <a:r>
              <a:rPr lang="en-US" altLang="en-US" smtClean="0">
                <a:latin typeface="Arial" panose="020B0604020202020204" pitchFamily="34" charset="0"/>
                <a:ea typeface="ＭＳ Ｐゴシック" panose="020B0600070205080204" pitchFamily="34" charset="-128"/>
              </a:rPr>
              <a:t>Unique / Important / Irreplaceble is used  1</a:t>
            </a:r>
            <a:r>
              <a:rPr lang="en-US" altLang="en-US" baseline="30000" smtClean="0">
                <a:latin typeface="Arial" panose="020B0604020202020204" pitchFamily="34" charset="0"/>
                <a:ea typeface="ＭＳ Ｐゴシック" panose="020B0600070205080204" pitchFamily="34" charset="-128"/>
              </a:rPr>
              <a:t>st</a:t>
            </a:r>
            <a:r>
              <a:rPr lang="en-US" altLang="en-US" smtClean="0">
                <a:latin typeface="Arial" panose="020B0604020202020204" pitchFamily="34" charset="0"/>
                <a:ea typeface="ＭＳ Ｐゴシック" panose="020B0600070205080204" pitchFamily="34" charset="-128"/>
              </a:rPr>
              <a:t> week &amp; last week multi-week session  </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Pls stand up and we’ll repeat together, the unique/important/irreplaceable affirmation</a:t>
            </a:r>
          </a:p>
        </p:txBody>
      </p:sp>
    </p:spTree>
    <p:extLst>
      <p:ext uri="{BB962C8B-B14F-4D97-AF65-F5344CB8AC3E}">
        <p14:creationId xmlns:p14="http://schemas.microsoft.com/office/powerpoint/2010/main" val="341448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910DE16-6C2D-4934-8AF0-6165D5E9A0CA}" type="slidenum">
              <a:rPr lang="en-US" altLang="en-US" sz="1200"/>
              <a:pPr/>
              <a:t>92</a:t>
            </a:fld>
            <a:endParaRPr lang="en-US" altLang="en-US" sz="120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4 Objectives for the day—for you to understand the program and tools; which includes prison process and rules…so if you are feeling a bit uneasy about that know that it will be addressed, second to answer any questions you have, 3 to have you leaving here confident in your role and finally to network….great way to meet new people.</a:t>
            </a:r>
          </a:p>
        </p:txBody>
      </p:sp>
    </p:spTree>
    <p:extLst>
      <p:ext uri="{BB962C8B-B14F-4D97-AF65-F5344CB8AC3E}">
        <p14:creationId xmlns:p14="http://schemas.microsoft.com/office/powerpoint/2010/main" val="28257921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rPr>
              <a:t>VTM section 3.2</a:t>
            </a:r>
          </a:p>
        </p:txBody>
      </p:sp>
    </p:spTree>
    <p:extLst>
      <p:ext uri="{BB962C8B-B14F-4D97-AF65-F5344CB8AC3E}">
        <p14:creationId xmlns:p14="http://schemas.microsoft.com/office/powerpoint/2010/main" val="15073937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rPr>
              <a:t>VTM section 3.2</a:t>
            </a:r>
          </a:p>
        </p:txBody>
      </p:sp>
    </p:spTree>
    <p:extLst>
      <p:ext uri="{BB962C8B-B14F-4D97-AF65-F5344CB8AC3E}">
        <p14:creationId xmlns:p14="http://schemas.microsoft.com/office/powerpoint/2010/main" val="398747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Thresholds is made up of a group of volunteers who care about others and want to make a difference in their community.  Thresholds volunteers are positive people who encourage our clients to work toward a better life by using the Thresholds Steps in Decision Making.</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5D04468-E3F4-4530-B4BB-16B0888CE41F}" type="slidenum">
              <a:rPr lang="en-US" altLang="en-US" sz="1200"/>
              <a:pPr/>
              <a:t>8</a:t>
            </a:fld>
            <a:endParaRPr lang="en-US" altLang="en-US" sz="1200"/>
          </a:p>
        </p:txBody>
      </p:sp>
    </p:spTree>
    <p:extLst>
      <p:ext uri="{BB962C8B-B14F-4D97-AF65-F5344CB8AC3E}">
        <p14:creationId xmlns:p14="http://schemas.microsoft.com/office/powerpoint/2010/main" val="3178592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Milton “Mickey” Burglaas attended Harvard University after he was released and earned his doctorate and formalized his decision-making process into the highly successful program known as Tresholds.  He founded his own organization called Correctional Solutions, Inc. and helped to establish the first Thresholds in Bucks County, PA in 1972.  Mickey Burlgass also earned an MD degree!</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These six steps are the basis for the Threholds Decision Making Process and what we teach in our course.  You will learn about them today.</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500">
                <a:solidFill>
                  <a:schemeClr val="tx1"/>
                </a:solidFill>
                <a:latin typeface="Arial" panose="020B0604020202020204" pitchFamily="34" charset="0"/>
                <a:ea typeface="ＭＳ Ｐゴシック" panose="020B0600070205080204" pitchFamily="34" charset="-128"/>
              </a:defRPr>
            </a:lvl1pPr>
            <a:lvl2pPr marL="37931725" indent="-37474525" defTabSz="93027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48FC0D4B-5F40-4D90-A808-BF6E09A4ED81}" type="slidenum">
              <a:rPr lang="en-US" altLang="en-US" sz="1200"/>
              <a:pPr/>
              <a:t>9</a:t>
            </a:fld>
            <a:endParaRPr lang="en-US" altLang="en-US" sz="1200"/>
          </a:p>
        </p:txBody>
      </p:sp>
    </p:spTree>
    <p:extLst>
      <p:ext uri="{BB962C8B-B14F-4D97-AF65-F5344CB8AC3E}">
        <p14:creationId xmlns:p14="http://schemas.microsoft.com/office/powerpoint/2010/main" val="659101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0D7DF88-4B70-4B29-9DB4-387EFAB131AA}" type="datetime1">
              <a:rPr lang="en-US" altLang="en-US"/>
              <a:pPr/>
              <a:t>3/12/2019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4AEAE2-8E0F-44B7-A360-C458AC82FCA5}" type="slidenum">
              <a:rPr lang="en-US" altLang="en-US"/>
              <a:pPr/>
              <a:t>‹#›</a:t>
            </a:fld>
            <a:endParaRPr lang="en-US" altLang="en-US"/>
          </a:p>
        </p:txBody>
      </p:sp>
    </p:spTree>
    <p:extLst>
      <p:ext uri="{BB962C8B-B14F-4D97-AF65-F5344CB8AC3E}">
        <p14:creationId xmlns:p14="http://schemas.microsoft.com/office/powerpoint/2010/main" val="415222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819079E9-25F1-4E69-8F9E-F90CDEC48409}" type="datetime1">
              <a:rPr lang="en-US" altLang="en-US"/>
              <a:pPr/>
              <a:t>3/12/2019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378FA1-34BD-4226-BB9A-A187F2E39750}" type="slidenum">
              <a:rPr lang="en-US" altLang="en-US"/>
              <a:pPr/>
              <a:t>‹#›</a:t>
            </a:fld>
            <a:endParaRPr lang="en-US" altLang="en-US"/>
          </a:p>
        </p:txBody>
      </p:sp>
    </p:spTree>
    <p:extLst>
      <p:ext uri="{BB962C8B-B14F-4D97-AF65-F5344CB8AC3E}">
        <p14:creationId xmlns:p14="http://schemas.microsoft.com/office/powerpoint/2010/main" val="2206694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B8655FA-F47E-476A-B252-36392FC14450}" type="datetime1">
              <a:rPr lang="en-US" altLang="en-US"/>
              <a:pPr/>
              <a:t>3/12/2019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F68856A-FACB-4BA4-9D47-7BC50EED9342}" type="slidenum">
              <a:rPr lang="en-US" altLang="en-US"/>
              <a:pPr/>
              <a:t>‹#›</a:t>
            </a:fld>
            <a:endParaRPr lang="en-US" altLang="en-US"/>
          </a:p>
        </p:txBody>
      </p:sp>
    </p:spTree>
    <p:extLst>
      <p:ext uri="{BB962C8B-B14F-4D97-AF65-F5344CB8AC3E}">
        <p14:creationId xmlns:p14="http://schemas.microsoft.com/office/powerpoint/2010/main" val="1715986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655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fld id="{09FF3236-4F1A-4280-804C-E44B35F9C29A}" type="datetime1">
              <a:rPr lang="en-US" altLang="en-US"/>
              <a:pPr/>
              <a:t>3/12/2019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6FA1F0-3E0A-46EF-BD5A-439643EC2687}" type="slidenum">
              <a:rPr lang="en-US" altLang="en-US"/>
              <a:pPr/>
              <a:t>‹#›</a:t>
            </a:fld>
            <a:endParaRPr lang="en-US" altLang="en-US"/>
          </a:p>
        </p:txBody>
      </p:sp>
    </p:spTree>
    <p:extLst>
      <p:ext uri="{BB962C8B-B14F-4D97-AF65-F5344CB8AC3E}">
        <p14:creationId xmlns:p14="http://schemas.microsoft.com/office/powerpoint/2010/main" val="231684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655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460C6388-CAC1-401D-8468-FD798CDF5877}" type="datetime1">
              <a:rPr lang="en-US" altLang="en-US"/>
              <a:pPr/>
              <a:t>3/12/2019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48C336-FB26-4496-A033-8D9DB1F3586C}" type="slidenum">
              <a:rPr lang="en-US" altLang="en-US"/>
              <a:pPr/>
              <a:t>‹#›</a:t>
            </a:fld>
            <a:endParaRPr lang="en-US" altLang="en-US"/>
          </a:p>
        </p:txBody>
      </p:sp>
    </p:spTree>
    <p:extLst>
      <p:ext uri="{BB962C8B-B14F-4D97-AF65-F5344CB8AC3E}">
        <p14:creationId xmlns:p14="http://schemas.microsoft.com/office/powerpoint/2010/main" val="3481342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905000" y="609600"/>
            <a:ext cx="655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438C83F2-53AE-4E7F-A9F2-79AA83FA2CD9}" type="datetime1">
              <a:rPr lang="en-US" altLang="en-US"/>
              <a:pPr/>
              <a:t>3/12/2019</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209B5B9-B2F8-4244-9123-1ED7B6720C8C}" type="slidenum">
              <a:rPr lang="en-US" altLang="en-US"/>
              <a:pPr/>
              <a:t>‹#›</a:t>
            </a:fld>
            <a:endParaRPr lang="en-US" altLang="en-US"/>
          </a:p>
        </p:txBody>
      </p:sp>
    </p:spTree>
    <p:extLst>
      <p:ext uri="{BB962C8B-B14F-4D97-AF65-F5344CB8AC3E}">
        <p14:creationId xmlns:p14="http://schemas.microsoft.com/office/powerpoint/2010/main" val="3556935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655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fld id="{1D3E91BE-CB07-4C13-9A46-7132E91F6D67}" type="datetime1">
              <a:rPr lang="en-US" altLang="en-US"/>
              <a:pPr/>
              <a:t>3/12/2019</a:t>
            </a:fld>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001801FE-6FB6-46E1-ADD3-A32C6B5B188B}" type="slidenum">
              <a:rPr lang="en-US" altLang="en-US"/>
              <a:pPr/>
              <a:t>‹#›</a:t>
            </a:fld>
            <a:endParaRPr lang="en-US" altLang="en-US"/>
          </a:p>
        </p:txBody>
      </p:sp>
    </p:spTree>
    <p:extLst>
      <p:ext uri="{BB962C8B-B14F-4D97-AF65-F5344CB8AC3E}">
        <p14:creationId xmlns:p14="http://schemas.microsoft.com/office/powerpoint/2010/main" val="68009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CB7FD81-F765-4B12-BCA1-A521122A4918}"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5CBCC4C-671B-4642-85D7-70117371F7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65826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CADBF8-DA65-4249-884B-3F8E78CA25C6}"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2AD94B-437E-4EF5-B3BB-9451771A05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7901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E98DD84-D93D-48A4-A8F0-A43A6F223A8F}"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9371523-256D-4A77-8AF0-5C59B80A76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7238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F033A8B-DA2F-4AED-A08F-B70F0B7114DB}" type="datetimeFigureOut">
              <a:rPr lang="en-US">
                <a:solidFill>
                  <a:prstClr val="black">
                    <a:tint val="75000"/>
                  </a:prstClr>
                </a:solidFill>
              </a:rPr>
              <a:pPr>
                <a:defRPr/>
              </a:pPr>
              <a:t>3/12/2019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F9425DE-70DB-4AC1-ADF1-D0C1B1D2D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8698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BD807A3-EE5F-4D83-A577-F95C92E0D7BB}" type="datetime1">
              <a:rPr lang="en-US" altLang="en-US"/>
              <a:pPr/>
              <a:t>3/12/2019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F25061-785F-40FE-BC01-7A597EB7FD0D}" type="slidenum">
              <a:rPr lang="en-US" altLang="en-US"/>
              <a:pPr/>
              <a:t>‹#›</a:t>
            </a:fld>
            <a:endParaRPr lang="en-US" altLang="en-US"/>
          </a:p>
        </p:txBody>
      </p:sp>
    </p:spTree>
    <p:extLst>
      <p:ext uri="{BB962C8B-B14F-4D97-AF65-F5344CB8AC3E}">
        <p14:creationId xmlns:p14="http://schemas.microsoft.com/office/powerpoint/2010/main" val="3345652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F576B8-02CB-4B05-8B67-B0747A0E52C6}" type="datetimeFigureOut">
              <a:rPr lang="en-US">
                <a:solidFill>
                  <a:prstClr val="black">
                    <a:tint val="75000"/>
                  </a:prstClr>
                </a:solidFill>
              </a:rPr>
              <a:pPr>
                <a:defRPr/>
              </a:pPr>
              <a:t>3/12/2019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F3FD2C9-8885-455F-B44C-91DD7E0D3C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9445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14208AC-EC73-4BBD-93C3-101ED8007E08}" type="datetimeFigureOut">
              <a:rPr lang="en-US">
                <a:solidFill>
                  <a:prstClr val="black">
                    <a:tint val="75000"/>
                  </a:prstClr>
                </a:solidFill>
              </a:rPr>
              <a:pPr>
                <a:defRPr/>
              </a:pPr>
              <a:t>3/12/2019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259EE2-8CE1-4376-9468-0289FFDE2B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4453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902CB5-055F-4118-89CA-6815D2B021C5}" type="datetimeFigureOut">
              <a:rPr lang="en-US">
                <a:solidFill>
                  <a:prstClr val="black">
                    <a:tint val="75000"/>
                  </a:prstClr>
                </a:solidFill>
              </a:rPr>
              <a:pPr>
                <a:defRPr/>
              </a:pPr>
              <a:t>3/12/2019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0BFF22E-1015-4166-892A-538C23BD19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59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61397DF-03F1-44A6-97E1-B07C5514B910}" type="datetimeFigureOut">
              <a:rPr lang="en-US">
                <a:solidFill>
                  <a:prstClr val="black">
                    <a:tint val="75000"/>
                  </a:prstClr>
                </a:solidFill>
              </a:rPr>
              <a:pPr>
                <a:defRPr/>
              </a:pPr>
              <a:t>3/12/2019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0A0DCA4-2E2E-40B5-896A-C4B1458B55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0289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BE62D26-1484-4B04-9E98-A8E94CE07B6C}" type="datetimeFigureOut">
              <a:rPr lang="en-US">
                <a:solidFill>
                  <a:prstClr val="black">
                    <a:tint val="75000"/>
                  </a:prstClr>
                </a:solidFill>
              </a:rPr>
              <a:pPr>
                <a:defRPr/>
              </a:pPr>
              <a:t>3/12/2019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43EEBE-303A-43A9-980E-900F641F39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0855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FB7A39-3AF9-4007-AF40-B649136544DD}"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5FF692-7FD5-46B0-B309-99BEDEB597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4657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A76692-B5BA-4035-B4EA-0E932902015F}"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7C8E0C3-19E3-4A30-ADBE-66685B4C89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1469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B3FA6AC-1E42-40C8-9280-3B3238DEA997}"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E79F2C-08A8-4BF7-8F97-1CBA55BF26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5210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8952F3-1369-421E-B38B-1C97D318745F}"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4310EE-EF72-4E4A-A4B8-9B7C4D1FC3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749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0E03511-693A-4473-8B32-5BE5E60127A9}"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BEF374-11FC-48BF-A81C-C61455C981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447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28442B5A-385E-4DE3-9D1F-877C5B04D257}" type="datetime1">
              <a:rPr lang="en-US" altLang="en-US"/>
              <a:pPr/>
              <a:t>3/12/2019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DADF470-D0EB-497F-A045-BEE38156C729}" type="slidenum">
              <a:rPr lang="en-US" altLang="en-US"/>
              <a:pPr/>
              <a:t>‹#›</a:t>
            </a:fld>
            <a:endParaRPr lang="en-US" altLang="en-US"/>
          </a:p>
        </p:txBody>
      </p:sp>
    </p:spTree>
    <p:extLst>
      <p:ext uri="{BB962C8B-B14F-4D97-AF65-F5344CB8AC3E}">
        <p14:creationId xmlns:p14="http://schemas.microsoft.com/office/powerpoint/2010/main" val="498779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BD4238-2475-460F-8620-7D3F2640B83D}" type="datetimeFigureOut">
              <a:rPr lang="en-US">
                <a:solidFill>
                  <a:prstClr val="black">
                    <a:tint val="75000"/>
                  </a:prstClr>
                </a:solidFill>
              </a:rPr>
              <a:pPr>
                <a:defRPr/>
              </a:pPr>
              <a:t>3/12/2019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9457D7A-2A60-4B2D-A9B5-1FF8240FBA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070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9C4C78F-A277-4576-9D86-4F9900F0A055}" type="datetimeFigureOut">
              <a:rPr lang="en-US">
                <a:solidFill>
                  <a:prstClr val="black">
                    <a:tint val="75000"/>
                  </a:prstClr>
                </a:solidFill>
              </a:rPr>
              <a:pPr>
                <a:defRPr/>
              </a:pPr>
              <a:t>3/12/2019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6DF038C-5DE3-43BE-938C-7635445194C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3286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12A1D5A-B4F5-4BAA-A703-4807D154AB10}" type="datetimeFigureOut">
              <a:rPr lang="en-US">
                <a:solidFill>
                  <a:prstClr val="black">
                    <a:tint val="75000"/>
                  </a:prstClr>
                </a:solidFill>
              </a:rPr>
              <a:pPr>
                <a:defRPr/>
              </a:pPr>
              <a:t>3/12/2019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740E616-ECFC-45DD-8E3F-DE6B8E2F47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2964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820B2D-2EB9-4CB3-95F9-B1B75F7F3617}" type="datetimeFigureOut">
              <a:rPr lang="en-US">
                <a:solidFill>
                  <a:prstClr val="black">
                    <a:tint val="75000"/>
                  </a:prstClr>
                </a:solidFill>
              </a:rPr>
              <a:pPr>
                <a:defRPr/>
              </a:pPr>
              <a:t>3/12/2019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54A1B3D-6958-47E6-A94B-6684C633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8119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B58B29B-8F07-48BE-BFC6-A5BB4666CD9D}" type="datetimeFigureOut">
              <a:rPr lang="en-US">
                <a:solidFill>
                  <a:prstClr val="black">
                    <a:tint val="75000"/>
                  </a:prstClr>
                </a:solidFill>
              </a:rPr>
              <a:pPr>
                <a:defRPr/>
              </a:pPr>
              <a:t>3/12/2019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5C797BC-D681-4352-85BB-5ED05E99D2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8314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634B135-A5C1-4030-9475-63B0C715689F}" type="datetimeFigureOut">
              <a:rPr lang="en-US">
                <a:solidFill>
                  <a:prstClr val="black">
                    <a:tint val="75000"/>
                  </a:prstClr>
                </a:solidFill>
              </a:rPr>
              <a:pPr>
                <a:defRPr/>
              </a:pPr>
              <a:t>3/12/2019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74A17E-8483-4F75-97EE-C3B62AC666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0363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A01CE6-07A1-4F12-B1FA-9581CA4CB419}"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A4D220-7440-4554-AEF4-CFBA9EA550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0142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173012-CE3C-46C1-AED4-67D9B4297444}"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1BCA9C-1F30-4284-AB85-C920922002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7296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US" altLang="en-US">
              <a:solidFill>
                <a:prstClr val="black">
                  <a:tint val="75000"/>
                </a:prstClr>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ltLang="en-US">
              <a:solidFill>
                <a:prstClr val="black">
                  <a:tint val="75000"/>
                </a:prstClr>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72623557-90D7-45E7-A3B4-9E2204BB66A2}"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031871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8A1DB763-A28E-4E8C-BA64-111AB129D401}" type="datetime1">
              <a:rPr lang="en-US" altLang="en-US"/>
              <a:pPr>
                <a:defRPr/>
              </a:pPr>
              <a:t>3/12/2019</a:t>
            </a:fld>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AA6FF22B-FD24-4137-A3A7-47DBF657E48E}" type="slidenum">
              <a:rPr lang="en-US" altLang="en-US"/>
              <a:pPr>
                <a:defRPr/>
              </a:pPr>
              <a:t>‹#›</a:t>
            </a:fld>
            <a:endParaRPr lang="en-US" altLang="en-US"/>
          </a:p>
        </p:txBody>
      </p:sp>
    </p:spTree>
    <p:extLst>
      <p:ext uri="{BB962C8B-B14F-4D97-AF65-F5344CB8AC3E}">
        <p14:creationId xmlns:p14="http://schemas.microsoft.com/office/powerpoint/2010/main" val="3933587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74AD21C5-4BB0-4807-9038-4003354FE73A}" type="datetime1">
              <a:rPr lang="en-US" altLang="en-US"/>
              <a:pPr/>
              <a:t>3/12/2019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0DEA73D-DC29-471B-AABF-1AD833B047D6}" type="slidenum">
              <a:rPr lang="en-US" altLang="en-US"/>
              <a:pPr/>
              <a:t>‹#›</a:t>
            </a:fld>
            <a:endParaRPr lang="en-US" altLang="en-US"/>
          </a:p>
        </p:txBody>
      </p:sp>
    </p:spTree>
    <p:extLst>
      <p:ext uri="{BB962C8B-B14F-4D97-AF65-F5344CB8AC3E}">
        <p14:creationId xmlns:p14="http://schemas.microsoft.com/office/powerpoint/2010/main" val="2087631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0A856D0D-16E0-40CF-BF1B-C15725026B60}" type="datetime1">
              <a:rPr lang="en-US" altLang="en-US"/>
              <a:pPr>
                <a:defRPr/>
              </a:pPr>
              <a:t>3/12/2019</a:t>
            </a:fld>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2D351C83-CA9D-4CC2-B260-400F97899F2B}" type="slidenum">
              <a:rPr lang="en-US" altLang="en-US"/>
              <a:pPr>
                <a:defRPr/>
              </a:pPr>
              <a:t>‹#›</a:t>
            </a:fld>
            <a:endParaRPr lang="en-US" altLang="en-US"/>
          </a:p>
        </p:txBody>
      </p:sp>
    </p:spTree>
    <p:extLst>
      <p:ext uri="{BB962C8B-B14F-4D97-AF65-F5344CB8AC3E}">
        <p14:creationId xmlns:p14="http://schemas.microsoft.com/office/powerpoint/2010/main" val="16285150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FCFDFE0E-3AAA-4369-A4DD-1E1D33B339A6}" type="datetime1">
              <a:rPr lang="en-US" altLang="en-US"/>
              <a:pPr>
                <a:defRPr/>
              </a:pPr>
              <a:t>3/12/2019</a:t>
            </a:fld>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1FEC960D-EA8F-4C22-AF4C-0576F9635CC9}" type="slidenum">
              <a:rPr lang="en-US" altLang="en-US"/>
              <a:pPr>
                <a:defRPr/>
              </a:pPr>
              <a:t>‹#›</a:t>
            </a:fld>
            <a:endParaRPr lang="en-US" altLang="en-US"/>
          </a:p>
        </p:txBody>
      </p:sp>
    </p:spTree>
    <p:extLst>
      <p:ext uri="{BB962C8B-B14F-4D97-AF65-F5344CB8AC3E}">
        <p14:creationId xmlns:p14="http://schemas.microsoft.com/office/powerpoint/2010/main" val="1665033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86F0585F-6F52-4CD9-BF93-75AD841CD710}" type="datetime1">
              <a:rPr lang="en-US" altLang="en-US"/>
              <a:pPr>
                <a:defRPr/>
              </a:pPr>
              <a:t>3/12/2019</a:t>
            </a:fld>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9302AA59-2FE5-43C9-B68C-B771686C7504}" type="slidenum">
              <a:rPr lang="en-US" altLang="en-US"/>
              <a:pPr>
                <a:defRPr/>
              </a:pPr>
              <a:t>‹#›</a:t>
            </a:fld>
            <a:endParaRPr lang="en-US" altLang="en-US"/>
          </a:p>
        </p:txBody>
      </p:sp>
    </p:spTree>
    <p:extLst>
      <p:ext uri="{BB962C8B-B14F-4D97-AF65-F5344CB8AC3E}">
        <p14:creationId xmlns:p14="http://schemas.microsoft.com/office/powerpoint/2010/main" val="4019026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FDD62B15-3A16-4161-B2D8-5FD432EB0F01}" type="datetime1">
              <a:rPr lang="en-US" altLang="en-US"/>
              <a:pPr>
                <a:defRPr/>
              </a:pPr>
              <a:t>3/12/2019</a:t>
            </a:fld>
            <a:endParaRPr lang="en-US" alt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93EF0981-EDBE-419B-9C51-4AB80E1D302C}" type="slidenum">
              <a:rPr lang="en-US" altLang="en-US"/>
              <a:pPr>
                <a:defRPr/>
              </a:pPr>
              <a:t>‹#›</a:t>
            </a:fld>
            <a:endParaRPr lang="en-US" altLang="en-US"/>
          </a:p>
        </p:txBody>
      </p:sp>
    </p:spTree>
    <p:extLst>
      <p:ext uri="{BB962C8B-B14F-4D97-AF65-F5344CB8AC3E}">
        <p14:creationId xmlns:p14="http://schemas.microsoft.com/office/powerpoint/2010/main" val="3683958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117E23DE-B497-44A8-AEF4-7A97DEB5281E}" type="datetime1">
              <a:rPr lang="en-US" altLang="en-US"/>
              <a:pPr>
                <a:defRPr/>
              </a:pPr>
              <a:t>3/12/2019</a:t>
            </a:fld>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90DC04CF-DE72-47BB-86CA-10C78A7E8EE3}" type="slidenum">
              <a:rPr lang="en-US" altLang="en-US"/>
              <a:pPr>
                <a:defRPr/>
              </a:pPr>
              <a:t>‹#›</a:t>
            </a:fld>
            <a:endParaRPr lang="en-US" altLang="en-US"/>
          </a:p>
        </p:txBody>
      </p:sp>
    </p:spTree>
    <p:extLst>
      <p:ext uri="{BB962C8B-B14F-4D97-AF65-F5344CB8AC3E}">
        <p14:creationId xmlns:p14="http://schemas.microsoft.com/office/powerpoint/2010/main" val="33392558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9B9E6F6F-1F14-4598-BCC7-62CE6ED2FE8D}" type="datetime1">
              <a:rPr lang="en-US" altLang="en-US"/>
              <a:pPr>
                <a:defRPr/>
              </a:pPr>
              <a:t>3/12/2019</a:t>
            </a:fld>
            <a:endParaRPr lang="en-US" alt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205E0F08-147C-44E5-B9D3-9E4365CC3C0D}" type="slidenum">
              <a:rPr lang="en-US" altLang="en-US"/>
              <a:pPr>
                <a:defRPr/>
              </a:pPr>
              <a:t>‹#›</a:t>
            </a:fld>
            <a:endParaRPr lang="en-US" altLang="en-US"/>
          </a:p>
        </p:txBody>
      </p:sp>
    </p:spTree>
    <p:extLst>
      <p:ext uri="{BB962C8B-B14F-4D97-AF65-F5344CB8AC3E}">
        <p14:creationId xmlns:p14="http://schemas.microsoft.com/office/powerpoint/2010/main" val="21304858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ABA39D07-376E-47CA-9BF4-88CC78E39ABE}" type="datetime1">
              <a:rPr lang="en-US" altLang="en-US"/>
              <a:pPr>
                <a:defRPr/>
              </a:pPr>
              <a:t>3/12/2019</a:t>
            </a:fld>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45B5688C-737A-4E89-9D69-9B188568F615}" type="slidenum">
              <a:rPr lang="en-US" altLang="en-US"/>
              <a:pPr>
                <a:defRPr/>
              </a:pPr>
              <a:t>‹#›</a:t>
            </a:fld>
            <a:endParaRPr lang="en-US" altLang="en-US"/>
          </a:p>
        </p:txBody>
      </p:sp>
    </p:spTree>
    <p:extLst>
      <p:ext uri="{BB962C8B-B14F-4D97-AF65-F5344CB8AC3E}">
        <p14:creationId xmlns:p14="http://schemas.microsoft.com/office/powerpoint/2010/main" val="1493496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5321665F-BAE7-439D-A977-774691515DD6}" type="datetime1">
              <a:rPr lang="en-US" altLang="en-US"/>
              <a:pPr>
                <a:defRPr/>
              </a:pPr>
              <a:t>3/12/2019</a:t>
            </a:fld>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637EB21E-56BA-4773-8A9E-9455E064BB38}" type="slidenum">
              <a:rPr lang="en-US" altLang="en-US"/>
              <a:pPr>
                <a:defRPr/>
              </a:pPr>
              <a:t>‹#›</a:t>
            </a:fld>
            <a:endParaRPr lang="en-US" altLang="en-US"/>
          </a:p>
        </p:txBody>
      </p:sp>
    </p:spTree>
    <p:extLst>
      <p:ext uri="{BB962C8B-B14F-4D97-AF65-F5344CB8AC3E}">
        <p14:creationId xmlns:p14="http://schemas.microsoft.com/office/powerpoint/2010/main" val="3106679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6760856F-8623-471A-9D32-816A5707A606}" type="datetime1">
              <a:rPr lang="en-US" altLang="en-US"/>
              <a:pPr>
                <a:defRPr/>
              </a:pPr>
              <a:t>3/12/2019</a:t>
            </a:fld>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891066D2-9C72-455C-AB6B-F0FF1BA7527C}" type="slidenum">
              <a:rPr lang="en-US" altLang="en-US"/>
              <a:pPr>
                <a:defRPr/>
              </a:pPr>
              <a:t>‹#›</a:t>
            </a:fld>
            <a:endParaRPr lang="en-US" altLang="en-US"/>
          </a:p>
        </p:txBody>
      </p:sp>
    </p:spTree>
    <p:extLst>
      <p:ext uri="{BB962C8B-B14F-4D97-AF65-F5344CB8AC3E}">
        <p14:creationId xmlns:p14="http://schemas.microsoft.com/office/powerpoint/2010/main" val="353297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F3B4443D-CAC4-4826-AD22-3B1DEA0A170D}" type="datetime1">
              <a:rPr lang="en-US" altLang="en-US"/>
              <a:pPr>
                <a:defRPr/>
              </a:pPr>
              <a:t>3/12/2019</a:t>
            </a:fld>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86F31345-A4AB-4EA7-B953-E90297566B77}" type="slidenum">
              <a:rPr lang="en-US" altLang="en-US"/>
              <a:pPr>
                <a:defRPr/>
              </a:pPr>
              <a:t>‹#›</a:t>
            </a:fld>
            <a:endParaRPr lang="en-US" altLang="en-US"/>
          </a:p>
        </p:txBody>
      </p:sp>
    </p:spTree>
    <p:extLst>
      <p:ext uri="{BB962C8B-B14F-4D97-AF65-F5344CB8AC3E}">
        <p14:creationId xmlns:p14="http://schemas.microsoft.com/office/powerpoint/2010/main" val="3192830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286AB8D1-A14B-49DA-86C8-396D2DEE4654}" type="datetime1">
              <a:rPr lang="en-US" altLang="en-US"/>
              <a:pPr/>
              <a:t>3/12/2019</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DE26C7C-5ABC-4E69-9771-4A6CBB6A5E45}" type="slidenum">
              <a:rPr lang="en-US" altLang="en-US"/>
              <a:pPr/>
              <a:t>‹#›</a:t>
            </a:fld>
            <a:endParaRPr lang="en-US" altLang="en-US"/>
          </a:p>
        </p:txBody>
      </p:sp>
    </p:spTree>
    <p:extLst>
      <p:ext uri="{BB962C8B-B14F-4D97-AF65-F5344CB8AC3E}">
        <p14:creationId xmlns:p14="http://schemas.microsoft.com/office/powerpoint/2010/main" val="3991324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655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AD994355-F142-412D-AFC0-22333CCBB1DC}" type="datetime1">
              <a:rPr lang="en-US" altLang="en-US"/>
              <a:pPr>
                <a:defRPr/>
              </a:pPr>
              <a:t>3/12/2019</a:t>
            </a:fld>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57625483-A8C1-47DC-83B9-00177974E645}" type="slidenum">
              <a:rPr lang="en-US" altLang="en-US"/>
              <a:pPr>
                <a:defRPr/>
              </a:pPr>
              <a:t>‹#›</a:t>
            </a:fld>
            <a:endParaRPr lang="en-US" altLang="en-US"/>
          </a:p>
        </p:txBody>
      </p:sp>
    </p:spTree>
    <p:extLst>
      <p:ext uri="{BB962C8B-B14F-4D97-AF65-F5344CB8AC3E}">
        <p14:creationId xmlns:p14="http://schemas.microsoft.com/office/powerpoint/2010/main" val="227607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655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59B997D1-9CAE-4739-B56F-3D9B6AD1AD05}" type="datetime1">
              <a:rPr lang="en-US" altLang="en-US"/>
              <a:pPr>
                <a:defRPr/>
              </a:pPr>
              <a:t>3/12/2019</a:t>
            </a:fld>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E83DACEF-C375-45E6-B690-B9A2FEEE7F00}" type="slidenum">
              <a:rPr lang="en-US" altLang="en-US"/>
              <a:pPr>
                <a:defRPr/>
              </a:pPr>
              <a:t>‹#›</a:t>
            </a:fld>
            <a:endParaRPr lang="en-US" altLang="en-US"/>
          </a:p>
        </p:txBody>
      </p:sp>
    </p:spTree>
    <p:extLst>
      <p:ext uri="{BB962C8B-B14F-4D97-AF65-F5344CB8AC3E}">
        <p14:creationId xmlns:p14="http://schemas.microsoft.com/office/powerpoint/2010/main" val="18916739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905000" y="609600"/>
            <a:ext cx="655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4D4B74BA-EAC4-4BCD-8911-D1623F942025}" type="datetime1">
              <a:rPr lang="en-US" altLang="en-US"/>
              <a:pPr>
                <a:defRPr/>
              </a:pPr>
              <a:t>3/12/2019</a:t>
            </a:fld>
            <a:endParaRPr lang="en-US" alt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DCFBE8C8-A948-4831-BDCA-80F07FB4AFCA}" type="slidenum">
              <a:rPr lang="en-US" altLang="en-US"/>
              <a:pPr>
                <a:defRPr/>
              </a:pPr>
              <a:t>‹#›</a:t>
            </a:fld>
            <a:endParaRPr lang="en-US" altLang="en-US"/>
          </a:p>
        </p:txBody>
      </p:sp>
    </p:spTree>
    <p:extLst>
      <p:ext uri="{BB962C8B-B14F-4D97-AF65-F5344CB8AC3E}">
        <p14:creationId xmlns:p14="http://schemas.microsoft.com/office/powerpoint/2010/main" val="10606575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655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6F6494D4-E578-4CBB-8EED-04612EBD007D}" type="datetime1">
              <a:rPr lang="en-US" altLang="en-US"/>
              <a:pPr>
                <a:defRPr/>
              </a:pPr>
              <a:t>3/12/2019</a:t>
            </a:fld>
            <a:endParaRPr lang="en-US" altLang="en-US"/>
          </a:p>
        </p:txBody>
      </p:sp>
      <p:sp>
        <p:nvSpPr>
          <p:cNvPr id="7"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E9404EBD-B2A2-46EB-A3AA-D05ACE92B83A}" type="slidenum">
              <a:rPr lang="en-US" altLang="en-US"/>
              <a:pPr>
                <a:defRPr/>
              </a:pPr>
              <a:t>‹#›</a:t>
            </a:fld>
            <a:endParaRPr lang="en-US" altLang="en-US"/>
          </a:p>
        </p:txBody>
      </p:sp>
    </p:spTree>
    <p:extLst>
      <p:ext uri="{BB962C8B-B14F-4D97-AF65-F5344CB8AC3E}">
        <p14:creationId xmlns:p14="http://schemas.microsoft.com/office/powerpoint/2010/main" val="1754589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849034F-AA6A-40EA-AC93-BE54688B337E}"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F79D5D-A42B-4170-8F3D-892E2B1DC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50114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55DE7D-0543-430B-A492-E3C1B2979F59}"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A0DC4A-E5DF-40CB-9F93-807FB17CB59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8297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0C74170-4607-4EE2-B9AC-FF17E67C184E}"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2221E2-154E-4D86-9778-42BFBF0F9A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35473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A293EDA-D3CD-47CD-8E69-BE8B24407433}" type="datetimeFigureOut">
              <a:rPr lang="en-US">
                <a:solidFill>
                  <a:prstClr val="black">
                    <a:tint val="75000"/>
                  </a:prstClr>
                </a:solidFill>
              </a:rPr>
              <a:pPr>
                <a:defRPr/>
              </a:pPr>
              <a:t>3/12/2019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EFCA43-34DC-426E-A9A7-9F9CECB625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27277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E84BF12-193A-4AB8-911C-F7F611222698}" type="datetimeFigureOut">
              <a:rPr lang="en-US">
                <a:solidFill>
                  <a:prstClr val="black">
                    <a:tint val="75000"/>
                  </a:prstClr>
                </a:solidFill>
              </a:rPr>
              <a:pPr>
                <a:defRPr/>
              </a:pPr>
              <a:t>3/12/2019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1AFC8A4-4EB8-4DB2-A95B-341C57C3D2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46568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E5B6A6C-7C7B-4BD6-9FA9-DD5855F07E54}" type="datetimeFigureOut">
              <a:rPr lang="en-US">
                <a:solidFill>
                  <a:prstClr val="black">
                    <a:tint val="75000"/>
                  </a:prstClr>
                </a:solidFill>
              </a:rPr>
              <a:pPr>
                <a:defRPr/>
              </a:pPr>
              <a:t>3/12/2019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5B02C3F-91A3-4251-A793-A621627406D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8160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A8B7121D-FB8C-48C4-AB54-B8D63C46E32E}" type="datetime1">
              <a:rPr lang="en-US" altLang="en-US"/>
              <a:pPr/>
              <a:t>3/12/2019</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70C6D5C-3578-4163-B39B-8F9B99A12B10}" type="slidenum">
              <a:rPr lang="en-US" altLang="en-US"/>
              <a:pPr/>
              <a:t>‹#›</a:t>
            </a:fld>
            <a:endParaRPr lang="en-US" altLang="en-US"/>
          </a:p>
        </p:txBody>
      </p:sp>
    </p:spTree>
    <p:extLst>
      <p:ext uri="{BB962C8B-B14F-4D97-AF65-F5344CB8AC3E}">
        <p14:creationId xmlns:p14="http://schemas.microsoft.com/office/powerpoint/2010/main" val="27367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BC8150-8CC6-49C2-A7C6-C0F28C778D95}" type="datetimeFigureOut">
              <a:rPr lang="en-US">
                <a:solidFill>
                  <a:prstClr val="black">
                    <a:tint val="75000"/>
                  </a:prstClr>
                </a:solidFill>
              </a:rPr>
              <a:pPr>
                <a:defRPr/>
              </a:pPr>
              <a:t>3/12/2019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8071B62-4700-4BC5-8756-00051BB1B8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08398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726471-38D8-4B0C-9D07-92E2754ECB3D}" type="datetimeFigureOut">
              <a:rPr lang="en-US">
                <a:solidFill>
                  <a:prstClr val="black">
                    <a:tint val="75000"/>
                  </a:prstClr>
                </a:solidFill>
              </a:rPr>
              <a:pPr>
                <a:defRPr/>
              </a:pPr>
              <a:t>3/12/2019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32DBC3-C768-4CF5-B732-66EF5F85E1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18185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0FF5AED-8964-41C8-8FBF-79DA5ACA5CBB}" type="datetimeFigureOut">
              <a:rPr lang="en-US">
                <a:solidFill>
                  <a:prstClr val="black">
                    <a:tint val="75000"/>
                  </a:prstClr>
                </a:solidFill>
              </a:rPr>
              <a:pPr>
                <a:defRPr/>
              </a:pPr>
              <a:t>3/12/2019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095FBF-CE2A-4F08-B900-E1E9C8A4D5C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1193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F980B3-64A4-4F46-8EFA-D466AF8D58D3}"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95B229-2CEB-4680-97F2-5856B036E9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1737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CDE380-CACB-453B-AB3A-C3CC2B0949C0}" type="datetimeFigureOut">
              <a:rPr lang="en-US">
                <a:solidFill>
                  <a:prstClr val="black">
                    <a:tint val="75000"/>
                  </a:prstClr>
                </a:solidFill>
              </a:rPr>
              <a:pPr>
                <a:defRPr/>
              </a:pPr>
              <a:t>3/12/2019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86D1690-6C57-41FB-888A-E8C2EA6D6F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41688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8A1DB763-A28E-4E8C-BA64-111AB129D401}" type="datetime1">
              <a:rPr lang="en-US" altLang="en-US"/>
              <a:pPr>
                <a:defRPr/>
              </a:pPr>
              <a:t>3/12/2019</a:t>
            </a:fld>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AA6FF22B-FD24-4137-A3A7-47DBF657E48E}" type="slidenum">
              <a:rPr lang="en-US" altLang="en-US"/>
              <a:pPr>
                <a:defRPr/>
              </a:pPr>
              <a:t>‹#›</a:t>
            </a:fld>
            <a:endParaRPr lang="en-US" altLang="en-US"/>
          </a:p>
        </p:txBody>
      </p:sp>
    </p:spTree>
    <p:extLst>
      <p:ext uri="{BB962C8B-B14F-4D97-AF65-F5344CB8AC3E}">
        <p14:creationId xmlns:p14="http://schemas.microsoft.com/office/powerpoint/2010/main" val="36043569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0A856D0D-16E0-40CF-BF1B-C15725026B60}" type="datetime1">
              <a:rPr lang="en-US" altLang="en-US"/>
              <a:pPr>
                <a:defRPr/>
              </a:pPr>
              <a:t>3/12/2019</a:t>
            </a:fld>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2D351C83-CA9D-4CC2-B260-400F97899F2B}" type="slidenum">
              <a:rPr lang="en-US" altLang="en-US"/>
              <a:pPr>
                <a:defRPr/>
              </a:pPr>
              <a:t>‹#›</a:t>
            </a:fld>
            <a:endParaRPr lang="en-US" altLang="en-US"/>
          </a:p>
        </p:txBody>
      </p:sp>
    </p:spTree>
    <p:extLst>
      <p:ext uri="{BB962C8B-B14F-4D97-AF65-F5344CB8AC3E}">
        <p14:creationId xmlns:p14="http://schemas.microsoft.com/office/powerpoint/2010/main" val="8123108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FCFDFE0E-3AAA-4369-A4DD-1E1D33B339A6}" type="datetime1">
              <a:rPr lang="en-US" altLang="en-US"/>
              <a:pPr>
                <a:defRPr/>
              </a:pPr>
              <a:t>3/12/2019</a:t>
            </a:fld>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1FEC960D-EA8F-4C22-AF4C-0576F9635CC9}" type="slidenum">
              <a:rPr lang="en-US" altLang="en-US"/>
              <a:pPr>
                <a:defRPr/>
              </a:pPr>
              <a:t>‹#›</a:t>
            </a:fld>
            <a:endParaRPr lang="en-US" altLang="en-US"/>
          </a:p>
        </p:txBody>
      </p:sp>
    </p:spTree>
    <p:extLst>
      <p:ext uri="{BB962C8B-B14F-4D97-AF65-F5344CB8AC3E}">
        <p14:creationId xmlns:p14="http://schemas.microsoft.com/office/powerpoint/2010/main" val="9045516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86F0585F-6F52-4CD9-BF93-75AD841CD710}" type="datetime1">
              <a:rPr lang="en-US" altLang="en-US"/>
              <a:pPr>
                <a:defRPr/>
              </a:pPr>
              <a:t>3/12/2019</a:t>
            </a:fld>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9302AA59-2FE5-43C9-B68C-B771686C7504}" type="slidenum">
              <a:rPr lang="en-US" altLang="en-US"/>
              <a:pPr>
                <a:defRPr/>
              </a:pPr>
              <a:t>‹#›</a:t>
            </a:fld>
            <a:endParaRPr lang="en-US" altLang="en-US"/>
          </a:p>
        </p:txBody>
      </p:sp>
    </p:spTree>
    <p:extLst>
      <p:ext uri="{BB962C8B-B14F-4D97-AF65-F5344CB8AC3E}">
        <p14:creationId xmlns:p14="http://schemas.microsoft.com/office/powerpoint/2010/main" val="1085156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FDD62B15-3A16-4161-B2D8-5FD432EB0F01}" type="datetime1">
              <a:rPr lang="en-US" altLang="en-US"/>
              <a:pPr>
                <a:defRPr/>
              </a:pPr>
              <a:t>3/12/2019</a:t>
            </a:fld>
            <a:endParaRPr lang="en-US" alt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93EF0981-EDBE-419B-9C51-4AB80E1D302C}" type="slidenum">
              <a:rPr lang="en-US" altLang="en-US"/>
              <a:pPr>
                <a:defRPr/>
              </a:pPr>
              <a:t>‹#›</a:t>
            </a:fld>
            <a:endParaRPr lang="en-US" altLang="en-US"/>
          </a:p>
        </p:txBody>
      </p:sp>
    </p:spTree>
    <p:extLst>
      <p:ext uri="{BB962C8B-B14F-4D97-AF65-F5344CB8AC3E}">
        <p14:creationId xmlns:p14="http://schemas.microsoft.com/office/powerpoint/2010/main" val="227115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785871D1-9943-4B55-A275-6372230C6433}" type="datetime1">
              <a:rPr lang="en-US" altLang="en-US"/>
              <a:pPr/>
              <a:t>3/12/2019</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D7F1E47-EB9B-4C2F-9732-AE71B959A81E}" type="slidenum">
              <a:rPr lang="en-US" altLang="en-US"/>
              <a:pPr/>
              <a:t>‹#›</a:t>
            </a:fld>
            <a:endParaRPr lang="en-US" altLang="en-US"/>
          </a:p>
        </p:txBody>
      </p:sp>
    </p:spTree>
    <p:extLst>
      <p:ext uri="{BB962C8B-B14F-4D97-AF65-F5344CB8AC3E}">
        <p14:creationId xmlns:p14="http://schemas.microsoft.com/office/powerpoint/2010/main" val="350914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117E23DE-B497-44A8-AEF4-7A97DEB5281E}" type="datetime1">
              <a:rPr lang="en-US" altLang="en-US"/>
              <a:pPr>
                <a:defRPr/>
              </a:pPr>
              <a:t>3/12/2019</a:t>
            </a:fld>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90DC04CF-DE72-47BB-86CA-10C78A7E8EE3}" type="slidenum">
              <a:rPr lang="en-US" altLang="en-US"/>
              <a:pPr>
                <a:defRPr/>
              </a:pPr>
              <a:t>‹#›</a:t>
            </a:fld>
            <a:endParaRPr lang="en-US" altLang="en-US"/>
          </a:p>
        </p:txBody>
      </p:sp>
    </p:spTree>
    <p:extLst>
      <p:ext uri="{BB962C8B-B14F-4D97-AF65-F5344CB8AC3E}">
        <p14:creationId xmlns:p14="http://schemas.microsoft.com/office/powerpoint/2010/main" val="3383652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9B9E6F6F-1F14-4598-BCC7-62CE6ED2FE8D}" type="datetime1">
              <a:rPr lang="en-US" altLang="en-US"/>
              <a:pPr>
                <a:defRPr/>
              </a:pPr>
              <a:t>3/12/2019</a:t>
            </a:fld>
            <a:endParaRPr lang="en-US" alt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205E0F08-147C-44E5-B9D3-9E4365CC3C0D}" type="slidenum">
              <a:rPr lang="en-US" altLang="en-US"/>
              <a:pPr>
                <a:defRPr/>
              </a:pPr>
              <a:t>‹#›</a:t>
            </a:fld>
            <a:endParaRPr lang="en-US" altLang="en-US"/>
          </a:p>
        </p:txBody>
      </p:sp>
    </p:spTree>
    <p:extLst>
      <p:ext uri="{BB962C8B-B14F-4D97-AF65-F5344CB8AC3E}">
        <p14:creationId xmlns:p14="http://schemas.microsoft.com/office/powerpoint/2010/main" val="1052374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ABA39D07-376E-47CA-9BF4-88CC78E39ABE}" type="datetime1">
              <a:rPr lang="en-US" altLang="en-US"/>
              <a:pPr>
                <a:defRPr/>
              </a:pPr>
              <a:t>3/12/2019</a:t>
            </a:fld>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45B5688C-737A-4E89-9D69-9B188568F615}" type="slidenum">
              <a:rPr lang="en-US" altLang="en-US"/>
              <a:pPr>
                <a:defRPr/>
              </a:pPr>
              <a:t>‹#›</a:t>
            </a:fld>
            <a:endParaRPr lang="en-US" altLang="en-US"/>
          </a:p>
        </p:txBody>
      </p:sp>
    </p:spTree>
    <p:extLst>
      <p:ext uri="{BB962C8B-B14F-4D97-AF65-F5344CB8AC3E}">
        <p14:creationId xmlns:p14="http://schemas.microsoft.com/office/powerpoint/2010/main" val="4407448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5321665F-BAE7-439D-A977-774691515DD6}" type="datetime1">
              <a:rPr lang="en-US" altLang="en-US"/>
              <a:pPr>
                <a:defRPr/>
              </a:pPr>
              <a:t>3/12/2019</a:t>
            </a:fld>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637EB21E-56BA-4773-8A9E-9455E064BB38}" type="slidenum">
              <a:rPr lang="en-US" altLang="en-US"/>
              <a:pPr>
                <a:defRPr/>
              </a:pPr>
              <a:t>‹#›</a:t>
            </a:fld>
            <a:endParaRPr lang="en-US" altLang="en-US"/>
          </a:p>
        </p:txBody>
      </p:sp>
    </p:spTree>
    <p:extLst>
      <p:ext uri="{BB962C8B-B14F-4D97-AF65-F5344CB8AC3E}">
        <p14:creationId xmlns:p14="http://schemas.microsoft.com/office/powerpoint/2010/main" val="14971536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6760856F-8623-471A-9D32-816A5707A606}" type="datetime1">
              <a:rPr lang="en-US" altLang="en-US"/>
              <a:pPr>
                <a:defRPr/>
              </a:pPr>
              <a:t>3/12/2019</a:t>
            </a:fld>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891066D2-9C72-455C-AB6B-F0FF1BA7527C}" type="slidenum">
              <a:rPr lang="en-US" altLang="en-US"/>
              <a:pPr>
                <a:defRPr/>
              </a:pPr>
              <a:t>‹#›</a:t>
            </a:fld>
            <a:endParaRPr lang="en-US" altLang="en-US"/>
          </a:p>
        </p:txBody>
      </p:sp>
    </p:spTree>
    <p:extLst>
      <p:ext uri="{BB962C8B-B14F-4D97-AF65-F5344CB8AC3E}">
        <p14:creationId xmlns:p14="http://schemas.microsoft.com/office/powerpoint/2010/main" val="39792538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F3B4443D-CAC4-4826-AD22-3B1DEA0A170D}" type="datetime1">
              <a:rPr lang="en-US" altLang="en-US"/>
              <a:pPr>
                <a:defRPr/>
              </a:pPr>
              <a:t>3/12/2019</a:t>
            </a:fld>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86F31345-A4AB-4EA7-B953-E90297566B77}" type="slidenum">
              <a:rPr lang="en-US" altLang="en-US"/>
              <a:pPr>
                <a:defRPr/>
              </a:pPr>
              <a:t>‹#›</a:t>
            </a:fld>
            <a:endParaRPr lang="en-US" altLang="en-US"/>
          </a:p>
        </p:txBody>
      </p:sp>
    </p:spTree>
    <p:extLst>
      <p:ext uri="{BB962C8B-B14F-4D97-AF65-F5344CB8AC3E}">
        <p14:creationId xmlns:p14="http://schemas.microsoft.com/office/powerpoint/2010/main" val="21741699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655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AD994355-F142-412D-AFC0-22333CCBB1DC}" type="datetime1">
              <a:rPr lang="en-US" altLang="en-US"/>
              <a:pPr>
                <a:defRPr/>
              </a:pPr>
              <a:t>3/12/2019</a:t>
            </a:fld>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57625483-A8C1-47DC-83B9-00177974E645}" type="slidenum">
              <a:rPr lang="en-US" altLang="en-US"/>
              <a:pPr>
                <a:defRPr/>
              </a:pPr>
              <a:t>‹#›</a:t>
            </a:fld>
            <a:endParaRPr lang="en-US" altLang="en-US"/>
          </a:p>
        </p:txBody>
      </p:sp>
    </p:spTree>
    <p:extLst>
      <p:ext uri="{BB962C8B-B14F-4D97-AF65-F5344CB8AC3E}">
        <p14:creationId xmlns:p14="http://schemas.microsoft.com/office/powerpoint/2010/main" val="574459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655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59B997D1-9CAE-4739-B56F-3D9B6AD1AD05}" type="datetime1">
              <a:rPr lang="en-US" altLang="en-US"/>
              <a:pPr>
                <a:defRPr/>
              </a:pPr>
              <a:t>3/12/2019</a:t>
            </a:fld>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E83DACEF-C375-45E6-B690-B9A2FEEE7F00}" type="slidenum">
              <a:rPr lang="en-US" altLang="en-US"/>
              <a:pPr>
                <a:defRPr/>
              </a:pPr>
              <a:t>‹#›</a:t>
            </a:fld>
            <a:endParaRPr lang="en-US" altLang="en-US"/>
          </a:p>
        </p:txBody>
      </p:sp>
    </p:spTree>
    <p:extLst>
      <p:ext uri="{BB962C8B-B14F-4D97-AF65-F5344CB8AC3E}">
        <p14:creationId xmlns:p14="http://schemas.microsoft.com/office/powerpoint/2010/main" val="35978493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905000" y="609600"/>
            <a:ext cx="655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4D4B74BA-EAC4-4BCD-8911-D1623F942025}" type="datetime1">
              <a:rPr lang="en-US" altLang="en-US"/>
              <a:pPr>
                <a:defRPr/>
              </a:pPr>
              <a:t>3/12/2019</a:t>
            </a:fld>
            <a:endParaRPr lang="en-US" alt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DCFBE8C8-A948-4831-BDCA-80F07FB4AFCA}" type="slidenum">
              <a:rPr lang="en-US" altLang="en-US"/>
              <a:pPr>
                <a:defRPr/>
              </a:pPr>
              <a:t>‹#›</a:t>
            </a:fld>
            <a:endParaRPr lang="en-US" altLang="en-US"/>
          </a:p>
        </p:txBody>
      </p:sp>
    </p:spTree>
    <p:extLst>
      <p:ext uri="{BB962C8B-B14F-4D97-AF65-F5344CB8AC3E}">
        <p14:creationId xmlns:p14="http://schemas.microsoft.com/office/powerpoint/2010/main" val="20588144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655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6F6494D4-E578-4CBB-8EED-04612EBD007D}" type="datetime1">
              <a:rPr lang="en-US" altLang="en-US"/>
              <a:pPr>
                <a:defRPr/>
              </a:pPr>
              <a:t>3/12/2019</a:t>
            </a:fld>
            <a:endParaRPr lang="en-US" altLang="en-US"/>
          </a:p>
        </p:txBody>
      </p:sp>
      <p:sp>
        <p:nvSpPr>
          <p:cNvPr id="7"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fontAlgn="auto" hangingPunct="1">
              <a:spcBef>
                <a:spcPts val="0"/>
              </a:spcBef>
              <a:spcAft>
                <a:spcPts val="0"/>
              </a:spcAft>
              <a:defRPr>
                <a:ea typeface="+mn-ea"/>
              </a:defRPr>
            </a:lvl1pPr>
          </a:lstStyle>
          <a:p>
            <a:pPr>
              <a:defRPr/>
            </a:pPr>
            <a:fld id="{E9404EBD-B2A2-46EB-A3AA-D05ACE92B83A}" type="slidenum">
              <a:rPr lang="en-US" altLang="en-US"/>
              <a:pPr>
                <a:defRPr/>
              </a:pPr>
              <a:t>‹#›</a:t>
            </a:fld>
            <a:endParaRPr lang="en-US" altLang="en-US"/>
          </a:p>
        </p:txBody>
      </p:sp>
    </p:spTree>
    <p:extLst>
      <p:ext uri="{BB962C8B-B14F-4D97-AF65-F5344CB8AC3E}">
        <p14:creationId xmlns:p14="http://schemas.microsoft.com/office/powerpoint/2010/main" val="2933303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32BB740-8A4C-455F-A029-30CE8100A508}" type="datetime1">
              <a:rPr lang="en-US" altLang="en-US"/>
              <a:pPr/>
              <a:t>3/12/2019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8F4E5F9-A9D3-4006-B1F6-1EACFF84EBD6}" type="slidenum">
              <a:rPr lang="en-US" altLang="en-US"/>
              <a:pPr/>
              <a:t>‹#›</a:t>
            </a:fld>
            <a:endParaRPr lang="en-US" altLang="en-US"/>
          </a:p>
        </p:txBody>
      </p:sp>
    </p:spTree>
    <p:extLst>
      <p:ext uri="{BB962C8B-B14F-4D97-AF65-F5344CB8AC3E}">
        <p14:creationId xmlns:p14="http://schemas.microsoft.com/office/powerpoint/2010/main" val="3395832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4F983532-761C-4E81-965D-6221C6583D13}" type="datetime1">
              <a:rPr lang="en-US" altLang="en-US"/>
              <a:pPr/>
              <a:t>3/12/2019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852763F-D290-4D35-8145-8BC5AE368773}" type="slidenum">
              <a:rPr lang="en-US" altLang="en-US"/>
              <a:pPr/>
              <a:t>‹#›</a:t>
            </a:fld>
            <a:endParaRPr lang="en-US" altLang="en-US"/>
          </a:p>
        </p:txBody>
      </p:sp>
    </p:spTree>
    <p:extLst>
      <p:ext uri="{BB962C8B-B14F-4D97-AF65-F5344CB8AC3E}">
        <p14:creationId xmlns:p14="http://schemas.microsoft.com/office/powerpoint/2010/main" val="578041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2.jpeg"/><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image" Target="../media/image2.jpeg"/><Relationship Id="rId2" Type="http://schemas.openxmlformats.org/officeDocument/2006/relationships/slideLayout" Target="../slideLayouts/slideLayout66.xml"/><Relationship Id="rId16" Type="http://schemas.openxmlformats.org/officeDocument/2006/relationships/theme" Target="../theme/theme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05000" y="609600"/>
            <a:ext cx="655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2BA1FBE4-9006-49EB-BCCA-A189CE1E72AF}" type="datetime1">
              <a:rPr lang="en-US" altLang="en-US"/>
              <a:pPr/>
              <a:t>3/12/2019</a:t>
            </a:fld>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06CEF47-64C3-4348-9F54-AFBADF26E585}" type="slidenum">
              <a:rPr lang="en-US" altLang="en-US"/>
              <a:pPr/>
              <a:t>‹#›</a:t>
            </a:fld>
            <a:endParaRPr lang="en-US" altLang="en-US"/>
          </a:p>
        </p:txBody>
      </p:sp>
      <p:pic>
        <p:nvPicPr>
          <p:cNvPr id="1031" name="Picture 1"/>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086600" y="76200"/>
            <a:ext cx="19812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1AE868A-3ABA-4E9A-9E4F-A662A167A6C0}" type="datetimeFigureOut">
              <a:rPr lang="en-US">
                <a:solidFill>
                  <a:prstClr val="black">
                    <a:tint val="75000"/>
                  </a:prstClr>
                </a:solidFill>
                <a:ea typeface="+mn-ea"/>
              </a:rPr>
              <a:pPr>
                <a:defRPr/>
              </a:pPr>
              <a:t>3/12/2019</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F6B1E894-DEAF-41B8-9711-1B27C3C447AB}" type="slidenum">
              <a:rPr lang="en-US">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81708674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351B1E06-D331-4A9C-A539-9E70FEED3915}" type="datetimeFigureOut">
              <a:rPr lang="en-US">
                <a:solidFill>
                  <a:prstClr val="black">
                    <a:tint val="75000"/>
                  </a:prstClr>
                </a:solidFill>
                <a:ea typeface="+mn-ea"/>
              </a:rPr>
              <a:pPr>
                <a:defRPr/>
              </a:pPr>
              <a:t>3/12/2019</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4EF7B81B-1F3F-4BBE-8DC1-145FF80D3C0E}" type="slidenum">
              <a:rPr lang="en-US">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7021138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905000" y="609600"/>
            <a:ext cx="655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rgbClr val="000000"/>
                </a:solidFill>
                <a:latin typeface="Arial" charset="0"/>
                <a:ea typeface="ＭＳ Ｐゴシック" charset="-128"/>
              </a:defRPr>
            </a:lvl1pPr>
          </a:lstStyle>
          <a:p>
            <a:pPr>
              <a:defRPr/>
            </a:pPr>
            <a:fld id="{3B12226A-D591-44E7-832A-59EC6C9B4D30}" type="datetime1">
              <a:rPr lang="en-US" altLang="en-US"/>
              <a:pPr>
                <a:defRPr/>
              </a:pPr>
              <a:t>3/12/2019</a:t>
            </a:fld>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latin typeface="+mn-lt"/>
                <a:ea typeface="ＭＳ Ｐゴシック" panose="020B0600070205080204" pitchFamily="34" charset="-128"/>
              </a:defRPr>
            </a:lvl1pPr>
          </a:lstStyle>
          <a:p>
            <a:pPr>
              <a:defRPr/>
            </a:pPr>
            <a:fld id="{F9642A12-4CC0-4A78-AC1C-A2FF489FB8BC}" type="slidenum">
              <a:rPr lang="en-US" altLang="en-US"/>
              <a:pPr>
                <a:defRPr/>
              </a:pPr>
              <a:t>‹#›</a:t>
            </a:fld>
            <a:endParaRPr lang="en-US" altLang="en-US"/>
          </a:p>
        </p:txBody>
      </p:sp>
      <p:pic>
        <p:nvPicPr>
          <p:cNvPr id="2055" name="Picture 1"/>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086600" y="76200"/>
            <a:ext cx="19812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05684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hf hdr="0" ftr="0" dt="0"/>
  <p:txStyles>
    <p:titleStyle>
      <a:lvl1pPr algn="ctr" rtl="0" eaLnBrk="0" fontAlgn="base" hangingPunct="0">
        <a:spcBef>
          <a:spcPct val="0"/>
        </a:spcBef>
        <a:spcAft>
          <a:spcPct val="0"/>
        </a:spcAft>
        <a:defRPr sz="33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5pPr>
      <a:lvl6pPr marL="342900" algn="ctr" rtl="0" eaLnBrk="0" fontAlgn="base" hangingPunct="0">
        <a:spcBef>
          <a:spcPct val="0"/>
        </a:spcBef>
        <a:spcAft>
          <a:spcPct val="0"/>
        </a:spcAft>
        <a:defRPr sz="3300">
          <a:solidFill>
            <a:schemeClr val="tx2"/>
          </a:solidFill>
          <a:latin typeface="Arial" charset="0"/>
        </a:defRPr>
      </a:lvl6pPr>
      <a:lvl7pPr marL="685800" algn="ctr" rtl="0" eaLnBrk="0" fontAlgn="base" hangingPunct="0">
        <a:spcBef>
          <a:spcPct val="0"/>
        </a:spcBef>
        <a:spcAft>
          <a:spcPct val="0"/>
        </a:spcAft>
        <a:defRPr sz="3300">
          <a:solidFill>
            <a:schemeClr val="tx2"/>
          </a:solidFill>
          <a:latin typeface="Arial" charset="0"/>
        </a:defRPr>
      </a:lvl7pPr>
      <a:lvl8pPr marL="1028700" algn="ctr" rtl="0" eaLnBrk="0" fontAlgn="base" hangingPunct="0">
        <a:spcBef>
          <a:spcPct val="0"/>
        </a:spcBef>
        <a:spcAft>
          <a:spcPct val="0"/>
        </a:spcAft>
        <a:defRPr sz="3300">
          <a:solidFill>
            <a:schemeClr val="tx2"/>
          </a:solidFill>
          <a:latin typeface="Arial" charset="0"/>
        </a:defRPr>
      </a:lvl8pPr>
      <a:lvl9pPr marL="1371600" algn="ctr" rtl="0" eaLnBrk="0" fontAlgn="base" hangingPunct="0">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charset="-128"/>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charset="-128"/>
        </a:defRPr>
      </a:lvl3pPr>
      <a:lvl4pPr marL="1200150" indent="-171450" algn="l" rtl="0" eaLnBrk="0" fontAlgn="base" hangingPunct="0">
        <a:spcBef>
          <a:spcPct val="20000"/>
        </a:spcBef>
        <a:spcAft>
          <a:spcPct val="0"/>
        </a:spcAft>
        <a:buChar char="–"/>
        <a:defRPr sz="1500">
          <a:solidFill>
            <a:schemeClr val="tx1"/>
          </a:solidFill>
          <a:latin typeface="+mn-lt"/>
          <a:ea typeface="ＭＳ Ｐゴシック" charset="-128"/>
        </a:defRPr>
      </a:lvl4pPr>
      <a:lvl5pPr marL="1543050" indent="-171450" algn="l" rtl="0" eaLnBrk="0" fontAlgn="base" hangingPunct="0">
        <a:spcBef>
          <a:spcPct val="20000"/>
        </a:spcBef>
        <a:spcAft>
          <a:spcPct val="0"/>
        </a:spcAft>
        <a:buChar char="»"/>
        <a:defRPr sz="1500">
          <a:solidFill>
            <a:schemeClr val="tx1"/>
          </a:solidFill>
          <a:latin typeface="+mn-lt"/>
          <a:ea typeface="ＭＳ Ｐゴシック" charset="-128"/>
        </a:defRPr>
      </a:lvl5pPr>
      <a:lvl6pPr marL="1885950" indent="-171450" algn="l" rtl="0" eaLnBrk="0" fontAlgn="base" hangingPunct="0">
        <a:spcBef>
          <a:spcPct val="20000"/>
        </a:spcBef>
        <a:spcAft>
          <a:spcPct val="0"/>
        </a:spcAft>
        <a:buChar char="»"/>
        <a:defRPr sz="1500">
          <a:solidFill>
            <a:schemeClr val="tx1"/>
          </a:solidFill>
          <a:latin typeface="+mn-lt"/>
          <a:ea typeface="ＭＳ Ｐゴシック" charset="-128"/>
        </a:defRPr>
      </a:lvl6pPr>
      <a:lvl7pPr marL="2228850" indent="-171450" algn="l" rtl="0" eaLnBrk="0" fontAlgn="base" hangingPunct="0">
        <a:spcBef>
          <a:spcPct val="20000"/>
        </a:spcBef>
        <a:spcAft>
          <a:spcPct val="0"/>
        </a:spcAft>
        <a:buChar char="»"/>
        <a:defRPr sz="1500">
          <a:solidFill>
            <a:schemeClr val="tx1"/>
          </a:solidFill>
          <a:latin typeface="+mn-lt"/>
          <a:ea typeface="ＭＳ Ｐゴシック" charset="-128"/>
        </a:defRPr>
      </a:lvl7pPr>
      <a:lvl8pPr marL="2571750" indent="-171450" algn="l" rtl="0" eaLnBrk="0" fontAlgn="base" hangingPunct="0">
        <a:spcBef>
          <a:spcPct val="20000"/>
        </a:spcBef>
        <a:spcAft>
          <a:spcPct val="0"/>
        </a:spcAft>
        <a:buChar char="»"/>
        <a:defRPr sz="1500">
          <a:solidFill>
            <a:schemeClr val="tx1"/>
          </a:solidFill>
          <a:latin typeface="+mn-lt"/>
          <a:ea typeface="ＭＳ Ｐゴシック" charset="-128"/>
        </a:defRPr>
      </a:lvl8pPr>
      <a:lvl9pPr marL="2914650" indent="-171450" algn="l" rtl="0" eaLnBrk="0" fontAlgn="base" hangingPunct="0">
        <a:spcBef>
          <a:spcPct val="20000"/>
        </a:spcBef>
        <a:spcAft>
          <a:spcPct val="0"/>
        </a:spcAft>
        <a:buChar char="»"/>
        <a:defRPr sz="1500">
          <a:solidFill>
            <a:schemeClr val="tx1"/>
          </a:solidFill>
          <a:latin typeface="+mn-lt"/>
          <a:ea typeface="ＭＳ Ｐゴシック"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66B6642C-BE67-441D-8442-019F32698BBA}" type="datetimeFigureOut">
              <a:rPr lang="en-US">
                <a:solidFill>
                  <a:prstClr val="black">
                    <a:tint val="75000"/>
                  </a:prstClr>
                </a:solidFill>
                <a:ea typeface="+mn-ea"/>
              </a:rPr>
              <a:pPr>
                <a:defRPr/>
              </a:pPr>
              <a:t>3/12/2019</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E9155571-BD85-48D9-A8F3-5216B4064189}" type="slidenum">
              <a:rPr lang="en-US">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94668369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905000" y="609600"/>
            <a:ext cx="655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rgbClr val="000000"/>
                </a:solidFill>
                <a:latin typeface="Arial" charset="0"/>
                <a:ea typeface="ＭＳ Ｐゴシック" charset="-128"/>
              </a:defRPr>
            </a:lvl1pPr>
          </a:lstStyle>
          <a:p>
            <a:pPr>
              <a:defRPr/>
            </a:pPr>
            <a:fld id="{3B12226A-D591-44E7-832A-59EC6C9B4D30}" type="datetime1">
              <a:rPr lang="en-US" altLang="en-US"/>
              <a:pPr>
                <a:defRPr/>
              </a:pPr>
              <a:t>3/12/2019</a:t>
            </a:fld>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latin typeface="+mn-lt"/>
                <a:ea typeface="ＭＳ Ｐゴシック" panose="020B0600070205080204" pitchFamily="34" charset="-128"/>
              </a:defRPr>
            </a:lvl1pPr>
          </a:lstStyle>
          <a:p>
            <a:pPr>
              <a:defRPr/>
            </a:pPr>
            <a:fld id="{F9642A12-4CC0-4A78-AC1C-A2FF489FB8BC}" type="slidenum">
              <a:rPr lang="en-US" altLang="en-US"/>
              <a:pPr>
                <a:defRPr/>
              </a:pPr>
              <a:t>‹#›</a:t>
            </a:fld>
            <a:endParaRPr lang="en-US" altLang="en-US"/>
          </a:p>
        </p:txBody>
      </p:sp>
      <p:pic>
        <p:nvPicPr>
          <p:cNvPr id="2055" name="Picture 1"/>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086600" y="76200"/>
            <a:ext cx="19812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14113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hf hdr="0" ftr="0" dt="0"/>
  <p:txStyles>
    <p:titleStyle>
      <a:lvl1pPr algn="ctr" rtl="0" eaLnBrk="0" fontAlgn="base" hangingPunct="0">
        <a:spcBef>
          <a:spcPct val="0"/>
        </a:spcBef>
        <a:spcAft>
          <a:spcPct val="0"/>
        </a:spcAft>
        <a:defRPr sz="33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5pPr>
      <a:lvl6pPr marL="342900" algn="ctr" rtl="0" eaLnBrk="0" fontAlgn="base" hangingPunct="0">
        <a:spcBef>
          <a:spcPct val="0"/>
        </a:spcBef>
        <a:spcAft>
          <a:spcPct val="0"/>
        </a:spcAft>
        <a:defRPr sz="3300">
          <a:solidFill>
            <a:schemeClr val="tx2"/>
          </a:solidFill>
          <a:latin typeface="Arial" charset="0"/>
        </a:defRPr>
      </a:lvl6pPr>
      <a:lvl7pPr marL="685800" algn="ctr" rtl="0" eaLnBrk="0" fontAlgn="base" hangingPunct="0">
        <a:spcBef>
          <a:spcPct val="0"/>
        </a:spcBef>
        <a:spcAft>
          <a:spcPct val="0"/>
        </a:spcAft>
        <a:defRPr sz="3300">
          <a:solidFill>
            <a:schemeClr val="tx2"/>
          </a:solidFill>
          <a:latin typeface="Arial" charset="0"/>
        </a:defRPr>
      </a:lvl7pPr>
      <a:lvl8pPr marL="1028700" algn="ctr" rtl="0" eaLnBrk="0" fontAlgn="base" hangingPunct="0">
        <a:spcBef>
          <a:spcPct val="0"/>
        </a:spcBef>
        <a:spcAft>
          <a:spcPct val="0"/>
        </a:spcAft>
        <a:defRPr sz="3300">
          <a:solidFill>
            <a:schemeClr val="tx2"/>
          </a:solidFill>
          <a:latin typeface="Arial" charset="0"/>
        </a:defRPr>
      </a:lvl8pPr>
      <a:lvl9pPr marL="1371600" algn="ctr" rtl="0" eaLnBrk="0" fontAlgn="base" hangingPunct="0">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charset="-128"/>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charset="-128"/>
        </a:defRPr>
      </a:lvl3pPr>
      <a:lvl4pPr marL="1200150" indent="-171450" algn="l" rtl="0" eaLnBrk="0" fontAlgn="base" hangingPunct="0">
        <a:spcBef>
          <a:spcPct val="20000"/>
        </a:spcBef>
        <a:spcAft>
          <a:spcPct val="0"/>
        </a:spcAft>
        <a:buChar char="–"/>
        <a:defRPr sz="1500">
          <a:solidFill>
            <a:schemeClr val="tx1"/>
          </a:solidFill>
          <a:latin typeface="+mn-lt"/>
          <a:ea typeface="ＭＳ Ｐゴシック" charset="-128"/>
        </a:defRPr>
      </a:lvl4pPr>
      <a:lvl5pPr marL="1543050" indent="-171450" algn="l" rtl="0" eaLnBrk="0" fontAlgn="base" hangingPunct="0">
        <a:spcBef>
          <a:spcPct val="20000"/>
        </a:spcBef>
        <a:spcAft>
          <a:spcPct val="0"/>
        </a:spcAft>
        <a:buChar char="»"/>
        <a:defRPr sz="1500">
          <a:solidFill>
            <a:schemeClr val="tx1"/>
          </a:solidFill>
          <a:latin typeface="+mn-lt"/>
          <a:ea typeface="ＭＳ Ｐゴシック" charset="-128"/>
        </a:defRPr>
      </a:lvl5pPr>
      <a:lvl6pPr marL="1885950" indent="-171450" algn="l" rtl="0" eaLnBrk="0" fontAlgn="base" hangingPunct="0">
        <a:spcBef>
          <a:spcPct val="20000"/>
        </a:spcBef>
        <a:spcAft>
          <a:spcPct val="0"/>
        </a:spcAft>
        <a:buChar char="»"/>
        <a:defRPr sz="1500">
          <a:solidFill>
            <a:schemeClr val="tx1"/>
          </a:solidFill>
          <a:latin typeface="+mn-lt"/>
          <a:ea typeface="ＭＳ Ｐゴシック" charset="-128"/>
        </a:defRPr>
      </a:lvl6pPr>
      <a:lvl7pPr marL="2228850" indent="-171450" algn="l" rtl="0" eaLnBrk="0" fontAlgn="base" hangingPunct="0">
        <a:spcBef>
          <a:spcPct val="20000"/>
        </a:spcBef>
        <a:spcAft>
          <a:spcPct val="0"/>
        </a:spcAft>
        <a:buChar char="»"/>
        <a:defRPr sz="1500">
          <a:solidFill>
            <a:schemeClr val="tx1"/>
          </a:solidFill>
          <a:latin typeface="+mn-lt"/>
          <a:ea typeface="ＭＳ Ｐゴシック" charset="-128"/>
        </a:defRPr>
      </a:lvl7pPr>
      <a:lvl8pPr marL="2571750" indent="-171450" algn="l" rtl="0" eaLnBrk="0" fontAlgn="base" hangingPunct="0">
        <a:spcBef>
          <a:spcPct val="20000"/>
        </a:spcBef>
        <a:spcAft>
          <a:spcPct val="0"/>
        </a:spcAft>
        <a:buChar char="»"/>
        <a:defRPr sz="1500">
          <a:solidFill>
            <a:schemeClr val="tx1"/>
          </a:solidFill>
          <a:latin typeface="+mn-lt"/>
          <a:ea typeface="ＭＳ Ｐゴシック" charset="-128"/>
        </a:defRPr>
      </a:lvl8pPr>
      <a:lvl9pPr marL="2914650" indent="-171450" algn="l" rtl="0" eaLnBrk="0" fontAlgn="base" hangingPunct="0">
        <a:spcBef>
          <a:spcPct val="20000"/>
        </a:spcBef>
        <a:spcAft>
          <a:spcPct val="0"/>
        </a:spcAft>
        <a:buChar char="»"/>
        <a:defRPr sz="1500">
          <a:solidFill>
            <a:schemeClr val="tx1"/>
          </a:solidFill>
          <a:latin typeface="+mn-lt"/>
          <a:ea typeface="ＭＳ Ｐゴシック"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28.xml"/><Relationship Id="rId4" Type="http://schemas.openxmlformats.org/officeDocument/2006/relationships/image" Target="../media/image10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8.xml"/><Relationship Id="rId4" Type="http://schemas.openxmlformats.org/officeDocument/2006/relationships/image" Target="../media/image101.jpeg"/></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5.jpeg"/><Relationship Id="rId1" Type="http://schemas.openxmlformats.org/officeDocument/2006/relationships/slideLayout" Target="../slideLayouts/slideLayout28.xml"/><Relationship Id="rId4" Type="http://schemas.openxmlformats.org/officeDocument/2006/relationships/image" Target="../media/image10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9.png"/><Relationship Id="rId1" Type="http://schemas.openxmlformats.org/officeDocument/2006/relationships/slideLayout" Target="../slideLayouts/slideLayout28.xml"/><Relationship Id="rId4" Type="http://schemas.openxmlformats.org/officeDocument/2006/relationships/image" Target="../media/image10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9.png"/><Relationship Id="rId1" Type="http://schemas.openxmlformats.org/officeDocument/2006/relationships/slideLayout" Target="../slideLayouts/slideLayout28.xml"/><Relationship Id="rId6" Type="http://schemas.openxmlformats.org/officeDocument/2006/relationships/image" Target="../media/image101.jpeg"/><Relationship Id="rId5" Type="http://schemas.openxmlformats.org/officeDocument/2006/relationships/image" Target="../media/image109.png"/><Relationship Id="rId4" Type="http://schemas.openxmlformats.org/officeDocument/2006/relationships/image" Target="../media/image108.png"/></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1.xml"/><Relationship Id="rId4" Type="http://schemas.openxmlformats.org/officeDocument/2006/relationships/image" Target="../media/image112.png"/></Relationships>
</file>

<file path=ppt/slides/_rels/slide106.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113.png"/><Relationship Id="rId1" Type="http://schemas.openxmlformats.org/officeDocument/2006/relationships/slideLayout" Target="../slideLayouts/slideLayout71.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jpeg"/><Relationship Id="rId4" Type="http://schemas.openxmlformats.org/officeDocument/2006/relationships/image" Target="../media/image115.png"/><Relationship Id="rId9" Type="http://schemas.openxmlformats.org/officeDocument/2006/relationships/image" Target="../media/image120.png"/></Relationships>
</file>

<file path=ppt/slides/_rels/slide10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6.xml"/><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7.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7.xml"/><Relationship Id="rId7"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2.wmf"/><Relationship Id="rId4" Type="http://schemas.openxmlformats.org/officeDocument/2006/relationships/image" Target="../media/image13.png"/><Relationship Id="rId9"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_top"/><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image" Target="../media/image8.w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34.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image" Target="../media/image12.w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60.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5.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VTW_ProgOvrvw_Orntn_Sept2019%5bedits2017%5d.pptx" TargetMode="External"/><Relationship Id="rId2" Type="http://schemas.openxmlformats.org/officeDocument/2006/relationships/hyperlink" Target="http://www.thresholdschesco.org/wp/" TargetMode="Externa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gif"/><Relationship Id="rId1" Type="http://schemas.openxmlformats.org/officeDocument/2006/relationships/slideLayout" Target="../slideLayouts/slideLayout1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9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png"/><Relationship Id="rId1" Type="http://schemas.openxmlformats.org/officeDocument/2006/relationships/slideLayout" Target="../slideLayouts/slideLayout2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2.xml"/><Relationship Id="rId4" Type="http://schemas.openxmlformats.org/officeDocument/2006/relationships/image" Target="../media/image98.png"/></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8.xml"/><Relationship Id="rId5" Type="http://schemas.openxmlformats.org/officeDocument/2006/relationships/image" Target="../media/image102.png"/><Relationship Id="rId4" Type="http://schemas.openxmlformats.org/officeDocument/2006/relationships/image" Target="../media/image10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idx="4294967295"/>
          </p:nvPr>
        </p:nvSpPr>
        <p:spPr>
          <a:xfrm>
            <a:off x="457200" y="685800"/>
            <a:ext cx="7772400" cy="990600"/>
          </a:xfrm>
        </p:spPr>
        <p:txBody>
          <a:bodyPr/>
          <a:lstStyle/>
          <a:p>
            <a:pPr eaLnBrk="1" hangingPunct="1"/>
            <a:r>
              <a:rPr lang="en-US" altLang="en-US" smtClean="0">
                <a:solidFill>
                  <a:schemeClr val="hlink"/>
                </a:solidFill>
                <a:ea typeface="ＭＳ Ｐゴシック" panose="020B0600070205080204" pitchFamily="34" charset="-128"/>
              </a:rPr>
              <a:t>Welcome to Thresholds</a:t>
            </a:r>
          </a:p>
        </p:txBody>
      </p:sp>
      <p:sp>
        <p:nvSpPr>
          <p:cNvPr id="19459" name="Rectangle 3"/>
          <p:cNvSpPr>
            <a:spLocks noGrp="1" noChangeArrowheads="1"/>
          </p:cNvSpPr>
          <p:nvPr>
            <p:ph type="subTitle" idx="4294967295"/>
          </p:nvPr>
        </p:nvSpPr>
        <p:spPr>
          <a:xfrm>
            <a:off x="901700" y="2316163"/>
            <a:ext cx="7485063" cy="3217862"/>
          </a:xfrm>
        </p:spPr>
        <p:txBody>
          <a:bodyPr/>
          <a:lstStyle/>
          <a:p>
            <a:pPr marL="0" indent="0" algn="ctr" eaLnBrk="1" hangingPunct="1">
              <a:buFontTx/>
              <a:buNone/>
            </a:pPr>
            <a:r>
              <a:rPr lang="en-US" altLang="en-US" sz="4000" b="1" dirty="0" smtClean="0">
                <a:solidFill>
                  <a:schemeClr val="hlink"/>
                </a:solidFill>
                <a:ea typeface="ＭＳ Ｐゴシック" panose="020B0600070205080204" pitchFamily="34" charset="-128"/>
              </a:rPr>
              <a:t>A Volunteer Outreach Program</a:t>
            </a:r>
          </a:p>
          <a:p>
            <a:pPr marL="0" indent="0" algn="ctr" eaLnBrk="1" hangingPunct="1">
              <a:buFontTx/>
              <a:buNone/>
            </a:pPr>
            <a:r>
              <a:rPr lang="en-US" altLang="en-US" sz="3600" i="1" dirty="0" smtClean="0">
                <a:solidFill>
                  <a:schemeClr val="hlink"/>
                </a:solidFill>
                <a:ea typeface="ＭＳ Ｐゴシック" panose="020B0600070205080204" pitchFamily="34" charset="-128"/>
              </a:rPr>
              <a:t>Supporting</a:t>
            </a:r>
          </a:p>
          <a:p>
            <a:pPr marL="0" indent="0" algn="ctr" eaLnBrk="1" hangingPunct="1">
              <a:buFontTx/>
              <a:buNone/>
            </a:pPr>
            <a:r>
              <a:rPr lang="en-US" altLang="en-US" sz="3600" b="1" dirty="0" smtClean="0">
                <a:solidFill>
                  <a:schemeClr val="hlink"/>
                </a:solidFill>
                <a:ea typeface="ＭＳ Ｐゴシック" panose="020B0600070205080204" pitchFamily="34" charset="-128"/>
              </a:rPr>
              <a:t>Chester County Prison and Youth Center</a:t>
            </a:r>
          </a:p>
          <a:p>
            <a:pPr marL="0" indent="0" algn="ctr" eaLnBrk="1" hangingPunct="1">
              <a:buFontTx/>
              <a:buNone/>
            </a:pPr>
            <a:r>
              <a:rPr lang="en-US" altLang="en-US" sz="2800" dirty="0" smtClean="0">
                <a:solidFill>
                  <a:schemeClr val="hlink"/>
                </a:solidFill>
                <a:ea typeface="ＭＳ Ｐゴシック" panose="020B0600070205080204" pitchFamily="34" charset="-128"/>
              </a:rPr>
              <a:t>501 South </a:t>
            </a:r>
            <a:r>
              <a:rPr lang="en-US" altLang="en-US" sz="2800" dirty="0" err="1" smtClean="0">
                <a:solidFill>
                  <a:schemeClr val="hlink"/>
                </a:solidFill>
                <a:ea typeface="ＭＳ Ｐゴシック" panose="020B0600070205080204" pitchFamily="34" charset="-128"/>
              </a:rPr>
              <a:t>Wawaset</a:t>
            </a:r>
            <a:r>
              <a:rPr lang="en-US" altLang="en-US" sz="2800" dirty="0" smtClean="0">
                <a:solidFill>
                  <a:schemeClr val="hlink"/>
                </a:solidFill>
                <a:ea typeface="ＭＳ Ｐゴシック" panose="020B0600070205080204" pitchFamily="34" charset="-128"/>
              </a:rPr>
              <a:t> Road </a:t>
            </a:r>
          </a:p>
          <a:p>
            <a:pPr marL="0" indent="0" algn="ctr" eaLnBrk="1" hangingPunct="1">
              <a:buFontTx/>
              <a:buNone/>
            </a:pPr>
            <a:r>
              <a:rPr lang="en-US" altLang="en-US" sz="2800" dirty="0" smtClean="0">
                <a:solidFill>
                  <a:schemeClr val="hlink"/>
                </a:solidFill>
                <a:ea typeface="ＭＳ Ｐゴシック" panose="020B0600070205080204" pitchFamily="34" charset="-128"/>
              </a:rPr>
              <a:t>West Chester, PA </a:t>
            </a:r>
            <a:r>
              <a:rPr lang="en-US" altLang="en-US" sz="2800" dirty="0">
                <a:solidFill>
                  <a:srgbClr val="3333CC"/>
                </a:solidFill>
                <a:latin typeface="Arial" panose="020B0604020202020204" pitchFamily="34" charset="0"/>
                <a:ea typeface="ＭＳ Ｐゴシック" panose="020B0600070205080204" pitchFamily="34" charset="-128"/>
              </a:rPr>
              <a:t>19382</a:t>
            </a:r>
            <a:endParaRPr lang="en-US" altLang="en-US" sz="2800" dirty="0" smtClean="0">
              <a:solidFill>
                <a:srgbClr val="3333CC"/>
              </a:solidFill>
              <a:ea typeface="ＭＳ Ｐゴシック" panose="020B0600070205080204" pitchFamily="34" charset="-128"/>
            </a:endParaRPr>
          </a:p>
        </p:txBody>
      </p:sp>
      <p:sp>
        <p:nvSpPr>
          <p:cNvPr id="19460" name="TextBox 4"/>
          <p:cNvSpPr txBox="1">
            <a:spLocks noChangeArrowheads="1"/>
          </p:cNvSpPr>
          <p:nvPr/>
        </p:nvSpPr>
        <p:spPr bwMode="auto">
          <a:xfrm>
            <a:off x="-1719263" y="45640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4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246ED3CC-5F7B-406B-9E3B-6DD80D464939}" type="slidenum">
              <a:rPr lang="en-US" altLang="en-US" sz="1400"/>
              <a:pPr/>
              <a:t>1</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a:fld id="{BF8089C7-D96F-4C0F-A650-1CE732C570AB}" type="slidenum">
              <a:rPr lang="en-US" altLang="en-US" sz="1400"/>
              <a:pPr algn="r"/>
              <a:t>10</a:t>
            </a:fld>
            <a:endParaRPr lang="en-US" altLang="en-US" sz="1400"/>
          </a:p>
        </p:txBody>
      </p:sp>
      <p:sp>
        <p:nvSpPr>
          <p:cNvPr id="37891" name="Rectangle 2"/>
          <p:cNvSpPr>
            <a:spLocks noGrp="1" noChangeArrowheads="1"/>
          </p:cNvSpPr>
          <p:nvPr>
            <p:ph type="title" idx="4294967295"/>
          </p:nvPr>
        </p:nvSpPr>
        <p:spPr>
          <a:xfrm>
            <a:off x="1752600" y="533400"/>
            <a:ext cx="5638800" cy="1143000"/>
          </a:xfrm>
        </p:spPr>
        <p:txBody>
          <a:bodyPr/>
          <a:lstStyle/>
          <a:p>
            <a:pPr eaLnBrk="1" hangingPunct="1"/>
            <a:r>
              <a:rPr lang="en-US" altLang="en-US" sz="3200" smtClean="0">
                <a:solidFill>
                  <a:srgbClr val="002394"/>
                </a:solidFill>
                <a:latin typeface="Arial Black" panose="020B0A04020102020204" pitchFamily="34" charset="0"/>
                <a:ea typeface="ＭＳ Ｐゴシック" panose="020B0600070205080204" pitchFamily="34" charset="-128"/>
              </a:rPr>
              <a:t>Thresholds Beliefs</a:t>
            </a:r>
          </a:p>
        </p:txBody>
      </p:sp>
      <p:grpSp>
        <p:nvGrpSpPr>
          <p:cNvPr id="37892" name="Diagram 5"/>
          <p:cNvGrpSpPr>
            <a:grpSpLocks noChangeAspect="1"/>
          </p:cNvGrpSpPr>
          <p:nvPr/>
        </p:nvGrpSpPr>
        <p:grpSpPr bwMode="auto">
          <a:xfrm>
            <a:off x="685800" y="1981200"/>
            <a:ext cx="3814763" cy="1987550"/>
            <a:chOff x="1608" y="1475"/>
            <a:chExt cx="2544" cy="1377"/>
          </a:xfrm>
        </p:grpSpPr>
        <p:sp>
          <p:nvSpPr>
            <p:cNvPr id="37904" name="AutoShape 4"/>
            <p:cNvSpPr>
              <a:spLocks noChangeAspect="1" noChangeArrowheads="1" noTextEdit="1"/>
            </p:cNvSpPr>
            <p:nvPr/>
          </p:nvSpPr>
          <p:spPr bwMode="auto">
            <a:xfrm>
              <a:off x="1608" y="1475"/>
              <a:ext cx="2544" cy="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37893" name="Rectangle 16"/>
          <p:cNvSpPr>
            <a:spLocks noChangeArrowheads="1"/>
          </p:cNvSpPr>
          <p:nvPr/>
        </p:nvSpPr>
        <p:spPr bwMode="auto">
          <a:xfrm>
            <a:off x="5715000" y="30480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20000"/>
              </a:spcBef>
            </a:pPr>
            <a:endParaRPr lang="en-US" altLang="en-US" sz="2000">
              <a:latin typeface="Tahoma" panose="020B0604030504040204" pitchFamily="34" charset="0"/>
            </a:endParaRPr>
          </a:p>
        </p:txBody>
      </p:sp>
      <p:sp>
        <p:nvSpPr>
          <p:cNvPr id="37894" name="Text Box 10"/>
          <p:cNvSpPr txBox="1">
            <a:spLocks noChangeArrowheads="1"/>
          </p:cNvSpPr>
          <p:nvPr/>
        </p:nvSpPr>
        <p:spPr bwMode="auto">
          <a:xfrm>
            <a:off x="762000" y="1600200"/>
            <a:ext cx="8001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500">
                <a:solidFill>
                  <a:schemeClr val="tx1"/>
                </a:solidFill>
                <a:latin typeface="Arial" panose="020B0604020202020204" pitchFamily="34" charset="0"/>
                <a:ea typeface="ＭＳ Ｐゴシック" panose="020B0600070205080204" pitchFamily="34" charset="-128"/>
              </a:defRPr>
            </a:lvl1pPr>
            <a:lvl2pPr marL="742950" indent="-285750">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Aft>
                <a:spcPct val="25000"/>
              </a:spcAft>
            </a:pPr>
            <a:r>
              <a:rPr lang="en-US" altLang="en-US" sz="1400" u="sng"/>
              <a:t>The Thresholds philosophy is based on:</a:t>
            </a:r>
            <a:endParaRPr lang="en-US" altLang="en-US" sz="1400" b="1" i="1" u="sng"/>
          </a:p>
          <a:p>
            <a:pPr>
              <a:spcAft>
                <a:spcPct val="25000"/>
              </a:spcAft>
              <a:buFontTx/>
              <a:buChar char="•"/>
            </a:pPr>
            <a:r>
              <a:rPr lang="en-US" altLang="en-US" sz="1400" b="1" i="1" u="sng"/>
              <a:t>The Principle of Self-Determination</a:t>
            </a:r>
            <a:endParaRPr lang="en-US" altLang="en-US" sz="1400"/>
          </a:p>
          <a:p>
            <a:pPr lvl="1">
              <a:spcAft>
                <a:spcPct val="25000"/>
              </a:spcAft>
            </a:pPr>
            <a:r>
              <a:rPr lang="en-US" altLang="en-US" sz="1400"/>
              <a:t>Everyone is responsible for his/her own acts.</a:t>
            </a:r>
            <a:endParaRPr lang="en-US" altLang="en-US" sz="1400" b="1" i="1" u="sng"/>
          </a:p>
          <a:p>
            <a:pPr>
              <a:spcAft>
                <a:spcPct val="25000"/>
              </a:spcAft>
              <a:buFontTx/>
              <a:buChar char="•"/>
            </a:pPr>
            <a:r>
              <a:rPr lang="en-US" altLang="en-US" sz="1400" b="1" i="1" u="sng"/>
              <a:t>The Ethic of Autonomy</a:t>
            </a:r>
            <a:endParaRPr lang="en-US" altLang="en-US" sz="1400"/>
          </a:p>
          <a:p>
            <a:pPr lvl="1">
              <a:spcAft>
                <a:spcPct val="25000"/>
              </a:spcAft>
            </a:pPr>
            <a:r>
              <a:rPr lang="en-US" altLang="en-US" sz="1400"/>
              <a:t>Everyone has the freedom to be who ever he/she decides to be.</a:t>
            </a:r>
            <a:endParaRPr lang="en-US" altLang="en-US" sz="1400" b="1" i="1" u="sng"/>
          </a:p>
          <a:p>
            <a:pPr>
              <a:spcAft>
                <a:spcPct val="25000"/>
              </a:spcAft>
              <a:buFontTx/>
              <a:buChar char="•"/>
            </a:pPr>
            <a:r>
              <a:rPr lang="en-US" altLang="en-US" sz="1400" b="1" i="1" u="sng"/>
              <a:t>The Principle of Community Responsibility</a:t>
            </a:r>
            <a:endParaRPr lang="en-US" altLang="en-US" sz="1400"/>
          </a:p>
          <a:p>
            <a:pPr lvl="1">
              <a:spcAft>
                <a:spcPct val="25000"/>
              </a:spcAft>
            </a:pPr>
            <a:r>
              <a:rPr lang="en-US" altLang="en-US" sz="1400"/>
              <a:t>Everyone in a community is responsible for the care of all others in the community.</a:t>
            </a:r>
            <a:endParaRPr lang="en-US" altLang="en-US" sz="1400" b="1" i="1" u="sng"/>
          </a:p>
          <a:p>
            <a:pPr>
              <a:spcAft>
                <a:spcPct val="25000"/>
              </a:spcAft>
              <a:buFontTx/>
              <a:buChar char="•"/>
            </a:pPr>
            <a:r>
              <a:rPr lang="en-US" altLang="en-US" sz="1400" b="1" i="1" u="sng"/>
              <a:t>The Ethic of Individual Commitment</a:t>
            </a:r>
            <a:endParaRPr lang="en-US" altLang="en-US" sz="1400"/>
          </a:p>
          <a:p>
            <a:pPr lvl="1">
              <a:spcAft>
                <a:spcPct val="25000"/>
              </a:spcAft>
            </a:pPr>
            <a:r>
              <a:rPr lang="en-US" altLang="en-US" sz="1400"/>
              <a:t>Everyone should commit to Thresholds as an end it itself, not to promote one’s own agenda. </a:t>
            </a:r>
          </a:p>
        </p:txBody>
      </p:sp>
      <p:sp>
        <p:nvSpPr>
          <p:cNvPr id="37895" name="Text Box 17"/>
          <p:cNvSpPr txBox="1">
            <a:spLocks noChangeArrowheads="1"/>
          </p:cNvSpPr>
          <p:nvPr/>
        </p:nvSpPr>
        <p:spPr bwMode="auto">
          <a:xfrm>
            <a:off x="2971800" y="4267200"/>
            <a:ext cx="5638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i="1">
                <a:latin typeface="Comic Sans MS" panose="030F0702030302020204" pitchFamily="66" charset="0"/>
              </a:rPr>
              <a:t>We use symbols and icons to remember understand key concepts</a:t>
            </a:r>
            <a:r>
              <a:rPr lang="en-US" altLang="en-US" sz="1400">
                <a:latin typeface="Tahoma" panose="020B0604030504040204" pitchFamily="34" charset="0"/>
              </a:rPr>
              <a:t> </a:t>
            </a:r>
          </a:p>
          <a:p>
            <a:pPr eaLnBrk="1" hangingPunct="1"/>
            <a:endParaRPr lang="en-US" altLang="en-US" sz="800">
              <a:latin typeface="Tahoma" panose="020B0604030504040204" pitchFamily="34" charset="0"/>
            </a:endParaRPr>
          </a:p>
          <a:p>
            <a:pPr eaLnBrk="1" hangingPunct="1"/>
            <a:r>
              <a:rPr lang="en-US" altLang="en-US" sz="1400"/>
              <a:t>The Thresholds symbol shows the past cutoff - by the vertical ‘</a:t>
            </a:r>
            <a:r>
              <a:rPr lang="en-US" altLang="en-US" sz="1400" u="sng">
                <a:solidFill>
                  <a:srgbClr val="FF3300"/>
                </a:solidFill>
              </a:rPr>
              <a:t>Threshold line</a:t>
            </a:r>
            <a:r>
              <a:rPr lang="en-US" altLang="en-US" sz="1400"/>
              <a:t>’, which is an open door to the </a:t>
            </a:r>
            <a:r>
              <a:rPr lang="en-US" altLang="en-US" sz="1400">
                <a:solidFill>
                  <a:srgbClr val="006600"/>
                </a:solidFill>
              </a:rPr>
              <a:t>future</a:t>
            </a:r>
            <a:endParaRPr lang="en-US" altLang="en-US" sz="1400"/>
          </a:p>
          <a:p>
            <a:pPr eaLnBrk="1" hangingPunct="1"/>
            <a:endParaRPr lang="en-US" altLang="en-US" sz="800"/>
          </a:p>
          <a:p>
            <a:pPr eaLnBrk="1" hangingPunct="1"/>
            <a:r>
              <a:rPr lang="en-US" altLang="en-US" sz="1400"/>
              <a:t>The </a:t>
            </a:r>
            <a:r>
              <a:rPr lang="en-US" altLang="en-US" sz="1400">
                <a:solidFill>
                  <a:schemeClr val="hlink"/>
                </a:solidFill>
              </a:rPr>
              <a:t>world</a:t>
            </a:r>
            <a:r>
              <a:rPr lang="en-US" altLang="en-US" sz="1400"/>
              <a:t> is composed of family, friends, neighbors, &amp; events – accepted as is</a:t>
            </a:r>
          </a:p>
          <a:p>
            <a:pPr eaLnBrk="1" hangingPunct="1"/>
            <a:endParaRPr lang="en-US" altLang="en-US" sz="800"/>
          </a:p>
          <a:p>
            <a:pPr eaLnBrk="1" hangingPunct="1"/>
            <a:r>
              <a:rPr lang="en-US" altLang="en-US" sz="1400">
                <a:solidFill>
                  <a:srgbClr val="660066"/>
                </a:solidFill>
              </a:rPr>
              <a:t>Self</a:t>
            </a:r>
            <a:r>
              <a:rPr lang="en-US" altLang="en-US" sz="1400"/>
              <a:t> is who I am, entitled to be accepted</a:t>
            </a:r>
          </a:p>
        </p:txBody>
      </p:sp>
      <p:sp>
        <p:nvSpPr>
          <p:cNvPr id="37896" name="Rectangle 18"/>
          <p:cNvSpPr>
            <a:spLocks noChangeArrowheads="1"/>
          </p:cNvSpPr>
          <p:nvPr/>
        </p:nvSpPr>
        <p:spPr bwMode="auto">
          <a:xfrm>
            <a:off x="457200" y="4191000"/>
            <a:ext cx="8077200" cy="2057400"/>
          </a:xfrm>
          <a:prstGeom prst="rect">
            <a:avLst/>
          </a:prstGeom>
          <a:noFill/>
          <a:ln w="9525">
            <a:solidFill>
              <a:srgbClr val="6666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7897" name="Text Box 11"/>
          <p:cNvSpPr txBox="1">
            <a:spLocks noChangeArrowheads="1"/>
          </p:cNvSpPr>
          <p:nvPr/>
        </p:nvSpPr>
        <p:spPr bwMode="auto">
          <a:xfrm>
            <a:off x="685800" y="51816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past</a:t>
            </a:r>
          </a:p>
        </p:txBody>
      </p:sp>
      <p:sp>
        <p:nvSpPr>
          <p:cNvPr id="37898" name="Text Box 12"/>
          <p:cNvSpPr txBox="1">
            <a:spLocks noChangeArrowheads="1"/>
          </p:cNvSpPr>
          <p:nvPr/>
        </p:nvSpPr>
        <p:spPr bwMode="auto">
          <a:xfrm>
            <a:off x="2133600" y="5165725"/>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solidFill>
                  <a:srgbClr val="006600"/>
                </a:solidFill>
              </a:rPr>
              <a:t>future</a:t>
            </a:r>
          </a:p>
        </p:txBody>
      </p:sp>
      <p:sp>
        <p:nvSpPr>
          <p:cNvPr id="37899" name="Text Box 13"/>
          <p:cNvSpPr txBox="1">
            <a:spLocks noChangeArrowheads="1"/>
          </p:cNvSpPr>
          <p:nvPr/>
        </p:nvSpPr>
        <p:spPr bwMode="auto">
          <a:xfrm>
            <a:off x="1371600" y="44958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solidFill>
                  <a:schemeClr val="hlink"/>
                </a:solidFill>
              </a:rPr>
              <a:t>world</a:t>
            </a:r>
          </a:p>
        </p:txBody>
      </p:sp>
      <p:sp>
        <p:nvSpPr>
          <p:cNvPr id="37900" name="Text Box 14"/>
          <p:cNvSpPr txBox="1">
            <a:spLocks noChangeArrowheads="1"/>
          </p:cNvSpPr>
          <p:nvPr/>
        </p:nvSpPr>
        <p:spPr bwMode="auto">
          <a:xfrm>
            <a:off x="1447800" y="5775325"/>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solidFill>
                  <a:srgbClr val="660066"/>
                </a:solidFill>
              </a:rPr>
              <a:t>self</a:t>
            </a:r>
          </a:p>
        </p:txBody>
      </p:sp>
      <p:pic>
        <p:nvPicPr>
          <p:cNvPr id="3790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029200"/>
            <a:ext cx="914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Line 20"/>
          <p:cNvSpPr>
            <a:spLocks noChangeShapeType="1"/>
          </p:cNvSpPr>
          <p:nvPr/>
        </p:nvSpPr>
        <p:spPr bwMode="auto">
          <a:xfrm>
            <a:off x="1447800" y="4953000"/>
            <a:ext cx="0" cy="762000"/>
          </a:xfrm>
          <a:prstGeom prst="line">
            <a:avLst/>
          </a:prstGeom>
          <a:noFill/>
          <a:ln w="19050">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7903" name="Slide Number Placeholder 1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0649B563-81C8-4570-B19E-D578F0B552BD}" type="slidenum">
              <a:rPr lang="en-US" altLang="en-US" sz="1400"/>
              <a:pPr/>
              <a:t>10</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type="title"/>
          </p:nvPr>
        </p:nvSpPr>
        <p:spPr>
          <a:xfrm>
            <a:off x="1657351" y="2411016"/>
            <a:ext cx="1278731" cy="857250"/>
          </a:xfrm>
        </p:spPr>
        <p:txBody>
          <a:bodyPr rtlCol="0">
            <a:normAutofit/>
          </a:bodyPr>
          <a:lstStyle/>
          <a:p>
            <a:pPr marL="257175" indent="-257175" eaLnBrk="1" fontAlgn="auto" hangingPunct="1">
              <a:spcAft>
                <a:spcPts val="0"/>
              </a:spcAft>
              <a:buFont typeface="+mj-lt"/>
              <a:buAutoNum type="arabicPeriod" startAt="2"/>
              <a:defRPr/>
            </a:pPr>
            <a:r>
              <a:rPr lang="en-US" altLang="en-US" sz="2400" dirty="0">
                <a:latin typeface="+mn-lt"/>
              </a:rPr>
              <a:t>Set Goal</a:t>
            </a:r>
          </a:p>
        </p:txBody>
      </p:sp>
      <p:sp>
        <p:nvSpPr>
          <p:cNvPr id="33795" name="Text Box 9"/>
          <p:cNvSpPr txBox="1">
            <a:spLocks noChangeArrowheads="1"/>
          </p:cNvSpPr>
          <p:nvPr/>
        </p:nvSpPr>
        <p:spPr bwMode="auto">
          <a:xfrm>
            <a:off x="1657350" y="3713560"/>
            <a:ext cx="1971675" cy="1569660"/>
          </a:xfrm>
          <a:prstGeom prst="rect">
            <a:avLst/>
          </a:prstGeom>
          <a:solidFill>
            <a:srgbClr val="DDDDDD"/>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400">
                <a:solidFill>
                  <a:prstClr val="black"/>
                </a:solidFill>
                <a:ea typeface="+mn-ea"/>
              </a:rPr>
              <a:t>Determine what to achieve in the situation</a:t>
            </a:r>
            <a:endParaRPr lang="en-US" altLang="en-US" sz="1800" i="1">
              <a:solidFill>
                <a:prstClr val="black"/>
              </a:solidFill>
              <a:ea typeface="+mn-ea"/>
            </a:endParaRPr>
          </a:p>
        </p:txBody>
      </p:sp>
      <p:pic>
        <p:nvPicPr>
          <p:cNvPr id="33796" name="Picture 135"/>
          <p:cNvPicPr>
            <a:picLocks noChangeAspect="1" noChangeArrowheads="1"/>
          </p:cNvPicPr>
          <p:nvPr/>
        </p:nvPicPr>
        <p:blipFill>
          <a:blip r:embed="rId2">
            <a:extLst>
              <a:ext uri="{28A0092B-C50C-407E-A947-70E740481C1C}">
                <a14:useLocalDpi xmlns:a14="http://schemas.microsoft.com/office/drawing/2010/main" val="0"/>
              </a:ext>
            </a:extLst>
          </a:blip>
          <a:srcRect l="9688" t="39346" r="87222" b="56001"/>
          <a:stretch>
            <a:fillRect/>
          </a:stretch>
        </p:blipFill>
        <p:spPr bwMode="auto">
          <a:xfrm>
            <a:off x="3007519" y="2626519"/>
            <a:ext cx="621506" cy="502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5"/>
          <p:cNvSpPr txBox="1">
            <a:spLocks noChangeArrowheads="1"/>
          </p:cNvSpPr>
          <p:nvPr/>
        </p:nvSpPr>
        <p:spPr bwMode="auto">
          <a:xfrm>
            <a:off x="4700588" y="2283619"/>
            <a:ext cx="4207669" cy="3107004"/>
          </a:xfrm>
          <a:prstGeom prst="rect">
            <a:avLst/>
          </a:prstGeom>
          <a:noFill/>
          <a:ln w="9525">
            <a:solidFill>
              <a:srgbClr val="3366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284163" indent="-11588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fontAlgn="auto" hangingPunct="1">
              <a:spcBef>
                <a:spcPct val="50000"/>
              </a:spcBef>
              <a:spcAft>
                <a:spcPts val="0"/>
              </a:spcAft>
              <a:defRPr/>
            </a:pPr>
            <a:r>
              <a:rPr lang="en-US" altLang="en-US" sz="2100" dirty="0">
                <a:solidFill>
                  <a:prstClr val="black"/>
                </a:solidFill>
                <a:latin typeface="Calibri" panose="020F0502020204030204"/>
                <a:ea typeface="+mn-ea"/>
              </a:rPr>
              <a:t>Where are you coming from?</a:t>
            </a:r>
          </a:p>
          <a:p>
            <a:pPr marL="257175" lvl="1" indent="-130969" eaLnBrk="1" fontAlgn="auto" hangingPunct="1">
              <a:lnSpc>
                <a:spcPct val="85000"/>
              </a:lnSpc>
              <a:spcBef>
                <a:spcPct val="25000"/>
              </a:spcBef>
              <a:spcAft>
                <a:spcPts val="0"/>
              </a:spcAft>
              <a:buFont typeface="Arial" panose="020B0604020202020204" pitchFamily="34" charset="0"/>
              <a:buChar char="•"/>
              <a:defRPr/>
            </a:pPr>
            <a:r>
              <a:rPr lang="en-US" altLang="en-US" sz="2100" dirty="0">
                <a:solidFill>
                  <a:prstClr val="black"/>
                </a:solidFill>
                <a:latin typeface="Calibri" panose="020F0502020204030204"/>
                <a:ea typeface="+mn-ea"/>
              </a:rPr>
              <a:t>Values</a:t>
            </a:r>
          </a:p>
          <a:p>
            <a:pPr marL="257175" lvl="1" indent="-130969" eaLnBrk="1" fontAlgn="auto" hangingPunct="1">
              <a:lnSpc>
                <a:spcPct val="85000"/>
              </a:lnSpc>
              <a:spcBef>
                <a:spcPct val="25000"/>
              </a:spcBef>
              <a:spcAft>
                <a:spcPts val="0"/>
              </a:spcAft>
              <a:buFont typeface="Arial" panose="020B0604020202020204" pitchFamily="34" charset="0"/>
              <a:buChar char="•"/>
              <a:defRPr/>
            </a:pPr>
            <a:r>
              <a:rPr lang="en-US" altLang="en-US" sz="2100" dirty="0">
                <a:solidFill>
                  <a:prstClr val="black"/>
                </a:solidFill>
                <a:latin typeface="Calibri" panose="020F0502020204030204"/>
                <a:ea typeface="+mn-ea"/>
              </a:rPr>
              <a:t>Needs </a:t>
            </a:r>
            <a:r>
              <a:rPr lang="en-US" altLang="en-US" sz="1800" dirty="0">
                <a:solidFill>
                  <a:prstClr val="black"/>
                </a:solidFill>
                <a:latin typeface="Calibri" panose="020F0502020204030204"/>
                <a:ea typeface="+mn-ea"/>
              </a:rPr>
              <a:t>-vs.- </a:t>
            </a:r>
            <a:r>
              <a:rPr lang="en-US" altLang="en-US" sz="2100" dirty="0">
                <a:solidFill>
                  <a:prstClr val="black"/>
                </a:solidFill>
                <a:latin typeface="Calibri" panose="020F0502020204030204"/>
                <a:ea typeface="+mn-ea"/>
              </a:rPr>
              <a:t>Wants</a:t>
            </a:r>
          </a:p>
          <a:p>
            <a:pPr eaLnBrk="1" fontAlgn="auto" hangingPunct="1">
              <a:spcBef>
                <a:spcPct val="50000"/>
              </a:spcBef>
              <a:spcAft>
                <a:spcPts val="0"/>
              </a:spcAft>
              <a:defRPr/>
            </a:pPr>
            <a:r>
              <a:rPr lang="en-US" altLang="en-US" sz="2100" dirty="0">
                <a:solidFill>
                  <a:prstClr val="black"/>
                </a:solidFill>
                <a:latin typeface="Calibri" panose="020F0502020204030204"/>
                <a:ea typeface="+mn-ea"/>
              </a:rPr>
              <a:t>Where are you going?</a:t>
            </a:r>
          </a:p>
          <a:p>
            <a:pPr marL="300038" lvl="1" indent="-173831" eaLnBrk="1" fontAlgn="auto" hangingPunct="1">
              <a:lnSpc>
                <a:spcPct val="85000"/>
              </a:lnSpc>
              <a:spcBef>
                <a:spcPct val="25000"/>
              </a:spcBef>
              <a:spcAft>
                <a:spcPts val="0"/>
              </a:spcAft>
              <a:buFont typeface="Arial" panose="020B0604020202020204" pitchFamily="34" charset="0"/>
              <a:buChar char="•"/>
              <a:defRPr/>
            </a:pPr>
            <a:r>
              <a:rPr lang="en-US" altLang="en-US" sz="2100" dirty="0">
                <a:solidFill>
                  <a:prstClr val="black"/>
                </a:solidFill>
                <a:latin typeface="Calibri" panose="020F0502020204030204"/>
                <a:ea typeface="+mn-ea"/>
              </a:rPr>
              <a:t>Short term; Long term</a:t>
            </a:r>
          </a:p>
          <a:p>
            <a:pPr marL="300038" lvl="1" indent="-173831" eaLnBrk="1" fontAlgn="auto" hangingPunct="1">
              <a:lnSpc>
                <a:spcPct val="85000"/>
              </a:lnSpc>
              <a:spcBef>
                <a:spcPct val="25000"/>
              </a:spcBef>
              <a:spcAft>
                <a:spcPts val="0"/>
              </a:spcAft>
              <a:buFont typeface="Arial" panose="020B0604020202020204" pitchFamily="34" charset="0"/>
              <a:buChar char="•"/>
              <a:defRPr/>
            </a:pPr>
            <a:r>
              <a:rPr lang="en-US" altLang="en-US" sz="2100" dirty="0">
                <a:solidFill>
                  <a:prstClr val="black"/>
                </a:solidFill>
                <a:latin typeface="Calibri" panose="020F0502020204030204"/>
                <a:ea typeface="+mn-ea"/>
              </a:rPr>
              <a:t>Is it? </a:t>
            </a:r>
          </a:p>
          <a:p>
            <a:pPr marL="1284684" lvl="3" indent="-342900" eaLnBrk="1" fontAlgn="auto" hangingPunct="1">
              <a:lnSpc>
                <a:spcPct val="85000"/>
              </a:lnSpc>
              <a:spcBef>
                <a:spcPts val="0"/>
              </a:spcBef>
              <a:spcAft>
                <a:spcPts val="0"/>
              </a:spcAft>
              <a:buFont typeface="Wingdings" panose="05000000000000000000" pitchFamily="2" charset="2"/>
              <a:buChar char="ü"/>
              <a:defRPr/>
            </a:pPr>
            <a:r>
              <a:rPr lang="en-US" altLang="en-US" sz="2100" b="1" dirty="0">
                <a:solidFill>
                  <a:prstClr val="black"/>
                </a:solidFill>
                <a:latin typeface="Calibri" panose="020F0502020204030204"/>
                <a:ea typeface="+mn-ea"/>
              </a:rPr>
              <a:t>S</a:t>
            </a:r>
            <a:r>
              <a:rPr lang="en-US" altLang="en-US" sz="1800" dirty="0">
                <a:solidFill>
                  <a:prstClr val="black"/>
                </a:solidFill>
                <a:latin typeface="Calibri" panose="020F0502020204030204"/>
                <a:ea typeface="+mn-ea"/>
              </a:rPr>
              <a:t>pecific</a:t>
            </a:r>
            <a:r>
              <a:rPr lang="en-US" altLang="en-US" sz="2100" dirty="0">
                <a:solidFill>
                  <a:prstClr val="black"/>
                </a:solidFill>
                <a:latin typeface="Calibri" panose="020F0502020204030204"/>
                <a:ea typeface="+mn-ea"/>
              </a:rPr>
              <a:t> </a:t>
            </a:r>
          </a:p>
          <a:p>
            <a:pPr marL="1284684" lvl="3" indent="-342900" eaLnBrk="1" fontAlgn="auto" hangingPunct="1">
              <a:lnSpc>
                <a:spcPct val="85000"/>
              </a:lnSpc>
              <a:spcBef>
                <a:spcPts val="0"/>
              </a:spcBef>
              <a:spcAft>
                <a:spcPts val="0"/>
              </a:spcAft>
              <a:buFont typeface="Wingdings" panose="05000000000000000000" pitchFamily="2" charset="2"/>
              <a:buChar char="ü"/>
              <a:defRPr/>
            </a:pPr>
            <a:r>
              <a:rPr lang="en-US" altLang="en-US" sz="2100" b="1" dirty="0">
                <a:solidFill>
                  <a:prstClr val="black"/>
                </a:solidFill>
                <a:latin typeface="Calibri" panose="020F0502020204030204"/>
                <a:ea typeface="+mn-ea"/>
              </a:rPr>
              <a:t>A</a:t>
            </a:r>
            <a:r>
              <a:rPr lang="en-US" altLang="en-US" sz="1800" dirty="0">
                <a:solidFill>
                  <a:prstClr val="black"/>
                </a:solidFill>
                <a:latin typeface="Calibri" panose="020F0502020204030204"/>
                <a:ea typeface="+mn-ea"/>
              </a:rPr>
              <a:t>chievable</a:t>
            </a:r>
            <a:r>
              <a:rPr lang="en-US" altLang="en-US" sz="2100" dirty="0">
                <a:solidFill>
                  <a:prstClr val="black"/>
                </a:solidFill>
                <a:latin typeface="Calibri" panose="020F0502020204030204"/>
                <a:ea typeface="+mn-ea"/>
              </a:rPr>
              <a:t> </a:t>
            </a:r>
          </a:p>
          <a:p>
            <a:pPr marL="1284684" lvl="3" indent="-342900" eaLnBrk="1" fontAlgn="auto" hangingPunct="1">
              <a:lnSpc>
                <a:spcPct val="85000"/>
              </a:lnSpc>
              <a:spcBef>
                <a:spcPts val="0"/>
              </a:spcBef>
              <a:spcAft>
                <a:spcPts val="0"/>
              </a:spcAft>
              <a:buFont typeface="Wingdings" panose="05000000000000000000" pitchFamily="2" charset="2"/>
              <a:buChar char="ü"/>
              <a:defRPr/>
            </a:pPr>
            <a:r>
              <a:rPr lang="en-US" altLang="en-US" sz="1800" b="1" dirty="0">
                <a:solidFill>
                  <a:prstClr val="black"/>
                </a:solidFill>
                <a:latin typeface="Calibri" panose="020F0502020204030204"/>
                <a:ea typeface="+mn-ea"/>
              </a:rPr>
              <a:t>M</a:t>
            </a:r>
            <a:r>
              <a:rPr lang="en-US" altLang="en-US" sz="1800" dirty="0">
                <a:solidFill>
                  <a:prstClr val="black"/>
                </a:solidFill>
                <a:latin typeface="Calibri" panose="020F0502020204030204"/>
                <a:ea typeface="+mn-ea"/>
              </a:rPr>
              <a:t>easurable</a:t>
            </a:r>
          </a:p>
        </p:txBody>
      </p:sp>
      <p:pic>
        <p:nvPicPr>
          <p:cNvPr id="33798" name="Picture 6" descr="Image result for black &amp; white, stick figures, aim an 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79" y="1925241"/>
            <a:ext cx="1341834" cy="268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Content Placeholder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1312" y="228600"/>
            <a:ext cx="2452688"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774221"/>
      </p:ext>
    </p:extLst>
  </p:cSld>
  <p:clrMapOvr>
    <a:masterClrMapping/>
  </p:clrMapOvr>
  <p:transition spd="med" advClick="0">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type="title"/>
          </p:nvPr>
        </p:nvSpPr>
        <p:spPr>
          <a:xfrm>
            <a:off x="1460897" y="2411016"/>
            <a:ext cx="1910953" cy="857250"/>
          </a:xfrm>
        </p:spPr>
        <p:txBody>
          <a:bodyPr rtlCol="0">
            <a:noAutofit/>
          </a:bodyPr>
          <a:lstStyle/>
          <a:p>
            <a:pPr marL="257175" indent="-257175" eaLnBrk="1" fontAlgn="auto" hangingPunct="1">
              <a:spcAft>
                <a:spcPts val="0"/>
              </a:spcAft>
              <a:buFont typeface="+mj-lt"/>
              <a:buAutoNum type="arabicPeriod" startAt="3"/>
              <a:defRPr/>
            </a:pPr>
            <a:r>
              <a:rPr lang="en-US" altLang="en-US" sz="2400" dirty="0">
                <a:latin typeface="+mn-lt"/>
              </a:rPr>
              <a:t>Develop Possibilities</a:t>
            </a:r>
          </a:p>
        </p:txBody>
      </p:sp>
      <p:sp>
        <p:nvSpPr>
          <p:cNvPr id="34819" name="Text Box 9"/>
          <p:cNvSpPr txBox="1">
            <a:spLocks noChangeArrowheads="1"/>
          </p:cNvSpPr>
          <p:nvPr/>
        </p:nvSpPr>
        <p:spPr bwMode="auto">
          <a:xfrm>
            <a:off x="1514475" y="3456385"/>
            <a:ext cx="1971675" cy="1938992"/>
          </a:xfrm>
          <a:prstGeom prst="rect">
            <a:avLst/>
          </a:prstGeom>
          <a:solidFill>
            <a:srgbClr val="DDDDDD"/>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prstClr val="black"/>
                </a:solidFill>
                <a:ea typeface="+mn-ea"/>
              </a:rPr>
              <a:t>Generate alternatives for achieving my goal in the situation</a:t>
            </a:r>
            <a:endParaRPr lang="en-US" altLang="en-US" sz="1800" i="1">
              <a:solidFill>
                <a:prstClr val="black"/>
              </a:solidFill>
              <a:ea typeface="+mn-ea"/>
            </a:endParaRPr>
          </a:p>
        </p:txBody>
      </p:sp>
      <p:pic>
        <p:nvPicPr>
          <p:cNvPr id="34820" name="Picture 138"/>
          <p:cNvPicPr>
            <a:picLocks noChangeAspect="1" noChangeArrowheads="1"/>
          </p:cNvPicPr>
          <p:nvPr/>
        </p:nvPicPr>
        <p:blipFill>
          <a:blip r:embed="rId2">
            <a:extLst>
              <a:ext uri="{28A0092B-C50C-407E-A947-70E740481C1C}">
                <a14:useLocalDpi xmlns:a14="http://schemas.microsoft.com/office/drawing/2010/main" val="0"/>
              </a:ext>
            </a:extLst>
          </a:blip>
          <a:srcRect l="9685" t="44792" r="87222" b="50281"/>
          <a:stretch>
            <a:fillRect/>
          </a:stretch>
        </p:blipFill>
        <p:spPr bwMode="auto">
          <a:xfrm>
            <a:off x="3371850" y="2607469"/>
            <a:ext cx="49411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1" name="Group 27"/>
          <p:cNvGrpSpPr>
            <a:grpSpLocks/>
          </p:cNvGrpSpPr>
          <p:nvPr/>
        </p:nvGrpSpPr>
        <p:grpSpPr bwMode="auto">
          <a:xfrm>
            <a:off x="4220766" y="2812256"/>
            <a:ext cx="4524375" cy="2105025"/>
            <a:chOff x="5192409" y="3140788"/>
            <a:chExt cx="6032804" cy="2805274"/>
          </a:xfrm>
        </p:grpSpPr>
        <p:sp>
          <p:nvSpPr>
            <p:cNvPr id="12" name="Text Box 8"/>
            <p:cNvSpPr txBox="1">
              <a:spLocks noChangeArrowheads="1"/>
            </p:cNvSpPr>
            <p:nvPr/>
          </p:nvSpPr>
          <p:spPr bwMode="auto">
            <a:xfrm>
              <a:off x="5209873" y="3326432"/>
              <a:ext cx="3476801" cy="2214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284163" indent="-11588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fontAlgn="auto" hangingPunct="1">
                <a:spcBef>
                  <a:spcPct val="50000"/>
                </a:spcBef>
                <a:spcAft>
                  <a:spcPts val="0"/>
                </a:spcAft>
                <a:defRPr/>
              </a:pPr>
              <a:r>
                <a:rPr lang="en-US" altLang="en-US" sz="2100" dirty="0">
                  <a:solidFill>
                    <a:prstClr val="black"/>
                  </a:solidFill>
                  <a:latin typeface="Calibri" panose="020F0502020204030204"/>
                  <a:ea typeface="+mn-ea"/>
                </a:rPr>
                <a:t>Techniques:</a:t>
              </a:r>
            </a:p>
            <a:p>
              <a:pPr marL="257175" lvl="1" indent="-130969" eaLnBrk="1" fontAlgn="auto" hangingPunct="1">
                <a:lnSpc>
                  <a:spcPct val="75000"/>
                </a:lnSpc>
                <a:spcBef>
                  <a:spcPts val="900"/>
                </a:spcBef>
                <a:spcAft>
                  <a:spcPts val="0"/>
                </a:spcAft>
                <a:buFontTx/>
                <a:buChar char="•"/>
                <a:defRPr/>
              </a:pPr>
              <a:r>
                <a:rPr lang="en-US" altLang="en-US" sz="1800" b="1" dirty="0">
                  <a:solidFill>
                    <a:prstClr val="black"/>
                  </a:solidFill>
                  <a:latin typeface="Calibri" panose="020F0502020204030204"/>
                  <a:ea typeface="+mn-ea"/>
                </a:rPr>
                <a:t>A</a:t>
              </a:r>
              <a:r>
                <a:rPr lang="en-US" altLang="en-US" sz="1800" dirty="0">
                  <a:solidFill>
                    <a:prstClr val="black"/>
                  </a:solidFill>
                  <a:latin typeface="Calibri" panose="020F0502020204030204"/>
                  <a:ea typeface="+mn-ea"/>
                </a:rPr>
                <a:t>ccumulate  information</a:t>
              </a:r>
            </a:p>
            <a:p>
              <a:pPr marL="257175" lvl="1" indent="-130969" eaLnBrk="1" fontAlgn="auto" hangingPunct="1">
                <a:lnSpc>
                  <a:spcPct val="75000"/>
                </a:lnSpc>
                <a:spcBef>
                  <a:spcPts val="900"/>
                </a:spcBef>
                <a:spcAft>
                  <a:spcPts val="0"/>
                </a:spcAft>
                <a:buFontTx/>
                <a:buChar char="•"/>
                <a:defRPr/>
              </a:pPr>
              <a:r>
                <a:rPr lang="en-US" altLang="en-US" sz="2100" b="1" dirty="0">
                  <a:solidFill>
                    <a:prstClr val="black"/>
                  </a:solidFill>
                  <a:latin typeface="Calibri" panose="020F0502020204030204"/>
                  <a:ea typeface="+mn-ea"/>
                </a:rPr>
                <a:t>B</a:t>
              </a:r>
              <a:r>
                <a:rPr lang="en-US" altLang="en-US" sz="1800" dirty="0">
                  <a:solidFill>
                    <a:prstClr val="black"/>
                  </a:solidFill>
                  <a:latin typeface="Calibri" panose="020F0502020204030204"/>
                  <a:ea typeface="+mn-ea"/>
                </a:rPr>
                <a:t>rainstorm</a:t>
              </a:r>
            </a:p>
            <a:p>
              <a:pPr marL="257175" lvl="1" indent="-130969" eaLnBrk="1" fontAlgn="auto" hangingPunct="1">
                <a:lnSpc>
                  <a:spcPct val="75000"/>
                </a:lnSpc>
                <a:spcBef>
                  <a:spcPts val="900"/>
                </a:spcBef>
                <a:spcAft>
                  <a:spcPts val="0"/>
                </a:spcAft>
                <a:buFontTx/>
                <a:buChar char="•"/>
                <a:defRPr/>
              </a:pPr>
              <a:r>
                <a:rPr lang="en-US" altLang="en-US" sz="2100" b="1" dirty="0">
                  <a:solidFill>
                    <a:prstClr val="black"/>
                  </a:solidFill>
                  <a:latin typeface="Calibri" panose="020F0502020204030204"/>
                  <a:ea typeface="+mn-ea"/>
                </a:rPr>
                <a:t>C</a:t>
              </a:r>
              <a:r>
                <a:rPr lang="en-US" altLang="en-US" sz="1800" dirty="0">
                  <a:solidFill>
                    <a:prstClr val="black"/>
                  </a:solidFill>
                  <a:latin typeface="Calibri" panose="020F0502020204030204"/>
                  <a:ea typeface="+mn-ea"/>
                </a:rPr>
                <a:t>onsider</a:t>
              </a:r>
              <a:r>
                <a:rPr lang="en-US" altLang="en-US" sz="2100" dirty="0">
                  <a:solidFill>
                    <a:prstClr val="black"/>
                  </a:solidFill>
                  <a:latin typeface="Calibri" panose="020F0502020204030204"/>
                  <a:ea typeface="+mn-ea"/>
                </a:rPr>
                <a:t>  </a:t>
              </a:r>
            </a:p>
          </p:txBody>
        </p:sp>
        <p:cxnSp>
          <p:nvCxnSpPr>
            <p:cNvPr id="3" name="Straight Arrow Connector 2"/>
            <p:cNvCxnSpPr/>
            <p:nvPr/>
          </p:nvCxnSpPr>
          <p:spPr>
            <a:xfrm>
              <a:off x="5609942" y="4543425"/>
              <a:ext cx="1695535" cy="95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V="1">
              <a:off x="5609942" y="4990873"/>
              <a:ext cx="1676484" cy="95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V="1">
              <a:off x="5614705" y="5447840"/>
              <a:ext cx="1428822" cy="95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 Box 10"/>
            <p:cNvSpPr txBox="1">
              <a:spLocks noChangeArrowheads="1"/>
            </p:cNvSpPr>
            <p:nvPr/>
          </p:nvSpPr>
          <p:spPr bwMode="auto">
            <a:xfrm>
              <a:off x="8272314" y="3337539"/>
              <a:ext cx="2952899" cy="216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284163" indent="-11588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fontAlgn="auto" hangingPunct="1">
                <a:spcBef>
                  <a:spcPct val="50000"/>
                </a:spcBef>
                <a:spcAft>
                  <a:spcPts val="0"/>
                </a:spcAft>
                <a:defRPr/>
              </a:pPr>
              <a:r>
                <a:rPr lang="en-US" altLang="en-US" sz="2100" dirty="0">
                  <a:solidFill>
                    <a:prstClr val="black"/>
                  </a:solidFill>
                  <a:latin typeface="Calibri" panose="020F0502020204030204"/>
                  <a:ea typeface="+mn-ea"/>
                </a:rPr>
                <a:t>Blocks:</a:t>
              </a:r>
            </a:p>
            <a:p>
              <a:pPr marL="300038" lvl="1" indent="-173831" eaLnBrk="1" fontAlgn="auto" hangingPunct="1">
                <a:lnSpc>
                  <a:spcPct val="75000"/>
                </a:lnSpc>
                <a:spcBef>
                  <a:spcPct val="25000"/>
                </a:spcBef>
                <a:spcAft>
                  <a:spcPts val="0"/>
                </a:spcAft>
                <a:buFontTx/>
                <a:buChar char="•"/>
                <a:defRPr/>
              </a:pPr>
              <a:r>
                <a:rPr lang="en-US" altLang="en-US" sz="2100" b="1" dirty="0">
                  <a:solidFill>
                    <a:prstClr val="black"/>
                  </a:solidFill>
                  <a:latin typeface="Calibri" panose="020F0502020204030204"/>
                  <a:ea typeface="+mn-ea"/>
                </a:rPr>
                <a:t>J</a:t>
              </a:r>
              <a:r>
                <a:rPr lang="en-US" altLang="en-US" sz="1800" dirty="0">
                  <a:solidFill>
                    <a:prstClr val="black"/>
                  </a:solidFill>
                  <a:latin typeface="Calibri" panose="020F0502020204030204"/>
                  <a:ea typeface="+mn-ea"/>
                </a:rPr>
                <a:t>umping</a:t>
              </a:r>
              <a:r>
                <a:rPr lang="en-US" altLang="en-US" sz="1800" b="1" dirty="0">
                  <a:solidFill>
                    <a:prstClr val="black"/>
                  </a:solidFill>
                  <a:latin typeface="Calibri" panose="020F0502020204030204"/>
                  <a:ea typeface="+mn-ea"/>
                </a:rPr>
                <a:t> </a:t>
              </a:r>
              <a:r>
                <a:rPr lang="en-US" altLang="en-US" sz="1800" dirty="0">
                  <a:solidFill>
                    <a:prstClr val="black"/>
                  </a:solidFill>
                  <a:latin typeface="Calibri" panose="020F0502020204030204"/>
                  <a:ea typeface="+mn-ea"/>
                </a:rPr>
                <a:t>to</a:t>
              </a:r>
              <a:r>
                <a:rPr lang="en-US" altLang="en-US" sz="2100" dirty="0">
                  <a:solidFill>
                    <a:prstClr val="black"/>
                  </a:solidFill>
                  <a:latin typeface="Calibri" panose="020F0502020204030204"/>
                  <a:ea typeface="+mn-ea"/>
                </a:rPr>
                <a:t> </a:t>
              </a:r>
              <a:r>
                <a:rPr lang="en-US" altLang="en-US" sz="1800" dirty="0">
                  <a:solidFill>
                    <a:prstClr val="black"/>
                  </a:solidFill>
                  <a:latin typeface="Calibri" panose="020F0502020204030204"/>
                  <a:ea typeface="+mn-ea"/>
                </a:rPr>
                <a:t>conclusion</a:t>
              </a:r>
            </a:p>
            <a:p>
              <a:pPr marL="300038" lvl="1" indent="-173831" eaLnBrk="1" fontAlgn="auto" hangingPunct="1">
                <a:lnSpc>
                  <a:spcPct val="75000"/>
                </a:lnSpc>
                <a:spcBef>
                  <a:spcPct val="25000"/>
                </a:spcBef>
                <a:spcAft>
                  <a:spcPts val="0"/>
                </a:spcAft>
                <a:buFontTx/>
                <a:buChar char="•"/>
                <a:defRPr/>
              </a:pPr>
              <a:r>
                <a:rPr lang="en-US" altLang="en-US" sz="2100" b="1" dirty="0">
                  <a:solidFill>
                    <a:prstClr val="black"/>
                  </a:solidFill>
                  <a:latin typeface="Calibri" panose="020F0502020204030204"/>
                  <a:ea typeface="+mn-ea"/>
                </a:rPr>
                <a:t>A</a:t>
              </a:r>
              <a:r>
                <a:rPr lang="en-US" altLang="en-US" sz="1800" dirty="0">
                  <a:solidFill>
                    <a:prstClr val="black"/>
                  </a:solidFill>
                  <a:latin typeface="Calibri" panose="020F0502020204030204"/>
                  <a:ea typeface="+mn-ea"/>
                </a:rPr>
                <a:t>gain</a:t>
              </a:r>
              <a:r>
                <a:rPr lang="en-US" altLang="en-US" sz="1800" b="1" dirty="0">
                  <a:solidFill>
                    <a:prstClr val="black"/>
                  </a:solidFill>
                  <a:latin typeface="Calibri" panose="020F0502020204030204"/>
                  <a:ea typeface="+mn-ea"/>
                </a:rPr>
                <a:t> </a:t>
              </a:r>
              <a:r>
                <a:rPr lang="en-US" altLang="en-US" sz="1800" dirty="0">
                  <a:solidFill>
                    <a:prstClr val="black"/>
                  </a:solidFill>
                  <a:latin typeface="Calibri" panose="020F0502020204030204"/>
                  <a:ea typeface="+mn-ea"/>
                </a:rPr>
                <a:t>and </a:t>
              </a:r>
              <a:r>
                <a:rPr lang="en-US" altLang="en-US" sz="2100" dirty="0">
                  <a:solidFill>
                    <a:prstClr val="black"/>
                  </a:solidFill>
                  <a:latin typeface="Calibri" panose="020F0502020204030204"/>
                  <a:ea typeface="+mn-ea"/>
                </a:rPr>
                <a:t>A</a:t>
              </a:r>
              <a:r>
                <a:rPr lang="en-US" altLang="en-US" sz="1800" dirty="0">
                  <a:solidFill>
                    <a:prstClr val="black"/>
                  </a:solidFill>
                  <a:latin typeface="Calibri" panose="020F0502020204030204"/>
                  <a:ea typeface="+mn-ea"/>
                </a:rPr>
                <a:t>gain</a:t>
              </a:r>
            </a:p>
            <a:p>
              <a:pPr marL="300038" lvl="1" indent="-173831" eaLnBrk="1" fontAlgn="auto" hangingPunct="1">
                <a:lnSpc>
                  <a:spcPct val="75000"/>
                </a:lnSpc>
                <a:spcBef>
                  <a:spcPts val="900"/>
                </a:spcBef>
                <a:spcAft>
                  <a:spcPts val="0"/>
                </a:spcAft>
                <a:buFontTx/>
                <a:buChar char="•"/>
                <a:defRPr/>
              </a:pPr>
              <a:r>
                <a:rPr lang="en-US" altLang="en-US" sz="2100" b="1" dirty="0">
                  <a:solidFill>
                    <a:prstClr val="black"/>
                  </a:solidFill>
                  <a:latin typeface="Calibri" panose="020F0502020204030204"/>
                  <a:ea typeface="+mn-ea"/>
                </a:rPr>
                <a:t>M</a:t>
              </a:r>
              <a:r>
                <a:rPr lang="en-US" altLang="en-US" sz="2100" dirty="0">
                  <a:solidFill>
                    <a:prstClr val="black"/>
                  </a:solidFill>
                  <a:latin typeface="Calibri" panose="020F0502020204030204"/>
                  <a:ea typeface="+mn-ea"/>
                </a:rPr>
                <a:t>yths</a:t>
              </a:r>
            </a:p>
          </p:txBody>
        </p:sp>
        <p:cxnSp>
          <p:nvCxnSpPr>
            <p:cNvPr id="18" name="Straight Arrow Connector 17"/>
            <p:cNvCxnSpPr/>
            <p:nvPr/>
          </p:nvCxnSpPr>
          <p:spPr>
            <a:xfrm flipH="1">
              <a:off x="8686672" y="4543425"/>
              <a:ext cx="1447873" cy="95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H="1">
              <a:off x="8677147" y="4971832"/>
              <a:ext cx="2095606" cy="95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a:off x="8677147" y="5438320"/>
              <a:ext cx="1447873" cy="95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Rectangle 20"/>
            <p:cNvSpPr/>
            <p:nvPr/>
          </p:nvSpPr>
          <p:spPr>
            <a:xfrm>
              <a:off x="5192409" y="3140788"/>
              <a:ext cx="5886747" cy="28052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prstClr val="white"/>
                </a:solidFill>
              </a:endParaRPr>
            </a:p>
          </p:txBody>
        </p:sp>
      </p:grpSp>
      <p:pic>
        <p:nvPicPr>
          <p:cNvPr id="34822"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944" y="2166373"/>
            <a:ext cx="1039416" cy="24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Content Placeholder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30578" y="228600"/>
            <a:ext cx="2452688"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859117"/>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type="title"/>
          </p:nvPr>
        </p:nvSpPr>
        <p:spPr>
          <a:xfrm>
            <a:off x="1447801" y="2411016"/>
            <a:ext cx="1931194" cy="857250"/>
          </a:xfrm>
        </p:spPr>
        <p:txBody>
          <a:bodyPr rtlCol="0">
            <a:noAutofit/>
          </a:bodyPr>
          <a:lstStyle/>
          <a:p>
            <a:pPr marL="257175" indent="-257175" eaLnBrk="1" fontAlgn="auto" hangingPunct="1">
              <a:spcAft>
                <a:spcPts val="0"/>
              </a:spcAft>
              <a:buFont typeface="+mj-lt"/>
              <a:buAutoNum type="arabicPeriod" startAt="4"/>
              <a:defRPr/>
            </a:pPr>
            <a:r>
              <a:rPr lang="en-US" altLang="en-US" sz="2400" dirty="0">
                <a:latin typeface="+mn-lt"/>
              </a:rPr>
              <a:t>Evaluate Possibilities</a:t>
            </a:r>
          </a:p>
        </p:txBody>
      </p:sp>
      <p:sp>
        <p:nvSpPr>
          <p:cNvPr id="35843" name="Text Box 9"/>
          <p:cNvSpPr txBox="1">
            <a:spLocks noChangeArrowheads="1"/>
          </p:cNvSpPr>
          <p:nvPr/>
        </p:nvSpPr>
        <p:spPr bwMode="auto">
          <a:xfrm>
            <a:off x="1514475" y="3713560"/>
            <a:ext cx="1971675" cy="1477328"/>
          </a:xfrm>
          <a:prstGeom prst="rect">
            <a:avLst/>
          </a:prstGeom>
          <a:solidFill>
            <a:srgbClr val="DDDDDD"/>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400">
                <a:solidFill>
                  <a:prstClr val="black"/>
                </a:solidFill>
                <a:ea typeface="+mn-ea"/>
              </a:rPr>
              <a:t>Compare the most likely possibilities </a:t>
            </a:r>
            <a:r>
              <a:rPr lang="en-US" altLang="en-US" sz="1800">
                <a:solidFill>
                  <a:prstClr val="black"/>
                </a:solidFill>
                <a:ea typeface="+mn-ea"/>
              </a:rPr>
              <a:t>[use 3 factors)</a:t>
            </a:r>
            <a:endParaRPr lang="en-US" altLang="en-US" sz="1800" i="1">
              <a:solidFill>
                <a:prstClr val="black"/>
              </a:solidFill>
              <a:ea typeface="+mn-ea"/>
            </a:endParaRPr>
          </a:p>
        </p:txBody>
      </p:sp>
      <p:sp>
        <p:nvSpPr>
          <p:cNvPr id="19" name="Text Box 5"/>
          <p:cNvSpPr txBox="1">
            <a:spLocks noChangeArrowheads="1"/>
          </p:cNvSpPr>
          <p:nvPr/>
        </p:nvSpPr>
        <p:spPr bwMode="auto">
          <a:xfrm>
            <a:off x="3886200" y="2600326"/>
            <a:ext cx="5100638" cy="157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284163" indent="-11588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fontAlgn="auto" hangingPunct="1">
              <a:spcBef>
                <a:spcPct val="50000"/>
              </a:spcBef>
              <a:spcAft>
                <a:spcPts val="0"/>
              </a:spcAft>
              <a:defRPr/>
            </a:pPr>
            <a:r>
              <a:rPr lang="en-US" altLang="en-US" sz="2100" dirty="0">
                <a:solidFill>
                  <a:prstClr val="black"/>
                </a:solidFill>
                <a:latin typeface="Calibri" panose="020F0502020204030204"/>
                <a:ea typeface="+mn-ea"/>
              </a:rPr>
              <a:t>Chart details/info on prospective possibilities</a:t>
            </a:r>
          </a:p>
          <a:p>
            <a:pPr marL="171450" indent="-171450" eaLnBrk="1" fontAlgn="auto" hangingPunct="1">
              <a:spcBef>
                <a:spcPts val="450"/>
              </a:spcBef>
              <a:spcAft>
                <a:spcPts val="0"/>
              </a:spcAft>
              <a:buFont typeface="Arial" panose="020B0604020202020204" pitchFamily="34" charset="0"/>
              <a:buChar char="•"/>
              <a:defRPr/>
            </a:pPr>
            <a:r>
              <a:rPr lang="en-US" altLang="en-US" sz="2100" u="sng" dirty="0">
                <a:solidFill>
                  <a:prstClr val="black"/>
                </a:solidFill>
                <a:latin typeface="Calibri" panose="020F0502020204030204"/>
                <a:ea typeface="+mn-ea"/>
              </a:rPr>
              <a:t>Desirability </a:t>
            </a:r>
            <a:r>
              <a:rPr lang="en-US" altLang="en-US" sz="2100" dirty="0">
                <a:solidFill>
                  <a:prstClr val="black"/>
                </a:solidFill>
                <a:latin typeface="Calibri" panose="020F0502020204030204"/>
                <a:ea typeface="+mn-ea"/>
              </a:rPr>
              <a:t>- </a:t>
            </a:r>
            <a:r>
              <a:rPr lang="en-US" altLang="en-US" sz="1800" i="1" dirty="0">
                <a:solidFill>
                  <a:prstClr val="black"/>
                </a:solidFill>
                <a:latin typeface="Calibri" panose="020F0502020204030204"/>
                <a:ea typeface="+mn-ea"/>
              </a:rPr>
              <a:t>positives; its advantages</a:t>
            </a:r>
          </a:p>
          <a:p>
            <a:pPr marL="171450" indent="-171450" eaLnBrk="1" fontAlgn="auto" hangingPunct="1">
              <a:spcBef>
                <a:spcPts val="450"/>
              </a:spcBef>
              <a:spcAft>
                <a:spcPts val="0"/>
              </a:spcAft>
              <a:buFont typeface="Arial" panose="020B0604020202020204" pitchFamily="34" charset="0"/>
              <a:buChar char="•"/>
              <a:defRPr/>
            </a:pPr>
            <a:r>
              <a:rPr lang="en-US" altLang="en-US" sz="2100" u="sng" dirty="0">
                <a:solidFill>
                  <a:prstClr val="black"/>
                </a:solidFill>
                <a:latin typeface="Calibri" panose="020F0502020204030204"/>
                <a:ea typeface="+mn-ea"/>
              </a:rPr>
              <a:t>Risk</a:t>
            </a:r>
            <a:r>
              <a:rPr lang="en-US" altLang="en-US" sz="2100" dirty="0">
                <a:solidFill>
                  <a:prstClr val="black"/>
                </a:solidFill>
                <a:latin typeface="Calibri" panose="020F0502020204030204"/>
                <a:ea typeface="+mn-ea"/>
              </a:rPr>
              <a:t> - </a:t>
            </a:r>
            <a:r>
              <a:rPr lang="en-US" altLang="en-US" sz="1800" i="1" dirty="0">
                <a:solidFill>
                  <a:prstClr val="black"/>
                </a:solidFill>
                <a:latin typeface="Calibri" panose="020F0502020204030204"/>
                <a:ea typeface="+mn-ea"/>
              </a:rPr>
              <a:t>negatives; the disadvantages</a:t>
            </a:r>
          </a:p>
          <a:p>
            <a:pPr marL="171450" indent="-171450" eaLnBrk="1" fontAlgn="auto" hangingPunct="1">
              <a:spcBef>
                <a:spcPts val="450"/>
              </a:spcBef>
              <a:spcAft>
                <a:spcPts val="0"/>
              </a:spcAft>
              <a:buFont typeface="Arial" panose="020B0604020202020204" pitchFamily="34" charset="0"/>
              <a:buChar char="•"/>
              <a:defRPr/>
            </a:pPr>
            <a:r>
              <a:rPr lang="en-US" altLang="en-US" sz="2100" u="sng" dirty="0">
                <a:solidFill>
                  <a:prstClr val="black"/>
                </a:solidFill>
                <a:latin typeface="Calibri" panose="020F0502020204030204"/>
                <a:ea typeface="+mn-ea"/>
              </a:rPr>
              <a:t>Others </a:t>
            </a:r>
            <a:r>
              <a:rPr lang="en-US" altLang="en-US" sz="2100" dirty="0">
                <a:solidFill>
                  <a:prstClr val="black"/>
                </a:solidFill>
                <a:latin typeface="Calibri" panose="020F0502020204030204"/>
                <a:ea typeface="+mn-ea"/>
              </a:rPr>
              <a:t>- </a:t>
            </a:r>
            <a:r>
              <a:rPr lang="en-US" sz="1800" i="1" dirty="0">
                <a:solidFill>
                  <a:prstClr val="black"/>
                </a:solidFill>
                <a:latin typeface="Calibri" panose="020F0502020204030204"/>
                <a:ea typeface="+mn-ea"/>
              </a:rPr>
              <a:t>how others could be affected</a:t>
            </a:r>
            <a:endParaRPr lang="en-US" altLang="en-US" sz="1800" dirty="0">
              <a:solidFill>
                <a:prstClr val="black"/>
              </a:solidFill>
              <a:latin typeface="Calibri" panose="020F0502020204030204"/>
              <a:ea typeface="+mn-ea"/>
            </a:endParaRPr>
          </a:p>
        </p:txBody>
      </p:sp>
      <p:sp>
        <p:nvSpPr>
          <p:cNvPr id="35845" name="Rectangle 4"/>
          <p:cNvSpPr>
            <a:spLocks noChangeArrowheads="1"/>
          </p:cNvSpPr>
          <p:nvPr/>
        </p:nvSpPr>
        <p:spPr bwMode="auto">
          <a:xfrm>
            <a:off x="5143500" y="4203480"/>
            <a:ext cx="1544716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350">
              <a:solidFill>
                <a:prstClr val="black"/>
              </a:solidFill>
              <a:ea typeface="+mn-ea"/>
            </a:endParaRPr>
          </a:p>
        </p:txBody>
      </p:sp>
      <p:sp>
        <p:nvSpPr>
          <p:cNvPr id="5" name="Rectangle 4"/>
          <p:cNvSpPr/>
          <p:nvPr/>
        </p:nvSpPr>
        <p:spPr>
          <a:xfrm>
            <a:off x="3858817" y="2296716"/>
            <a:ext cx="5069681" cy="35182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prstClr val="white"/>
              </a:solidFill>
            </a:endParaRPr>
          </a:p>
        </p:txBody>
      </p:sp>
      <p:pic>
        <p:nvPicPr>
          <p:cNvPr id="35847" name="Picture 6" descr="http://image.shutterstock.com/z/stock-vector-stick-figures-confused-142692631.jpg"/>
          <p:cNvPicPr>
            <a:picLocks noChangeAspect="1" noChangeArrowheads="1"/>
          </p:cNvPicPr>
          <p:nvPr/>
        </p:nvPicPr>
        <p:blipFill>
          <a:blip r:embed="rId2">
            <a:extLst>
              <a:ext uri="{28A0092B-C50C-407E-A947-70E740481C1C}">
                <a14:useLocalDpi xmlns:a14="http://schemas.microsoft.com/office/drawing/2010/main" val="0"/>
              </a:ext>
            </a:extLst>
          </a:blip>
          <a:srcRect l="21130" t="5177" r="23186" b="9222"/>
          <a:stretch>
            <a:fillRect/>
          </a:stretch>
        </p:blipFill>
        <p:spPr bwMode="auto">
          <a:xfrm>
            <a:off x="178594" y="2975372"/>
            <a:ext cx="1041797" cy="190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2076906139"/>
              </p:ext>
            </p:extLst>
          </p:nvPr>
        </p:nvGraphicFramePr>
        <p:xfrm>
          <a:off x="4093368" y="4229822"/>
          <a:ext cx="4686301" cy="1533050"/>
        </p:xfrm>
        <a:graphic>
          <a:graphicData uri="http://schemas.openxmlformats.org/drawingml/2006/table">
            <a:tbl>
              <a:tblPr/>
              <a:tblGrid>
                <a:gridCol w="390525"/>
                <a:gridCol w="390525"/>
                <a:gridCol w="390525"/>
                <a:gridCol w="390525"/>
                <a:gridCol w="390525"/>
                <a:gridCol w="376238"/>
                <a:gridCol w="376238"/>
                <a:gridCol w="419100"/>
                <a:gridCol w="390525"/>
                <a:gridCol w="390525"/>
                <a:gridCol w="390525"/>
                <a:gridCol w="390525"/>
              </a:tblGrid>
              <a:tr h="150019">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gridSpan="3">
                  <a:txBody>
                    <a:bodyPr/>
                    <a:lstStyle/>
                    <a:p>
                      <a:pPr marL="0" marR="0">
                        <a:spcBef>
                          <a:spcPts val="0"/>
                        </a:spcBef>
                        <a:spcAft>
                          <a:spcPts val="0"/>
                        </a:spcAft>
                      </a:pPr>
                      <a:r>
                        <a:rPr lang="en-US" sz="900" b="1">
                          <a:effectLst/>
                          <a:latin typeface="Arial" panose="020B0604020202020204" pitchFamily="34" charset="0"/>
                          <a:ea typeface="Times New Roman" panose="02020603050405020304" pitchFamily="18" charset="0"/>
                          <a:cs typeface="Times New Roman" panose="02020603050405020304" pitchFamily="18" charset="0"/>
                        </a:rPr>
                        <a:t>  </a:t>
                      </a:r>
                      <a:r>
                        <a:rPr lang="en-US" sz="900" b="1" u="dbl">
                          <a:effectLst/>
                          <a:latin typeface="Arial" panose="020B0604020202020204" pitchFamily="34" charset="0"/>
                          <a:ea typeface="Times New Roman" panose="02020603050405020304" pitchFamily="18" charset="0"/>
                          <a:cs typeface="Times New Roman" panose="02020603050405020304" pitchFamily="18" charset="0"/>
                        </a:rPr>
                        <a:t>POSSIBILITY</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9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gridSpan="3">
                  <a:txBody>
                    <a:bodyPr/>
                    <a:lstStyle/>
                    <a:p>
                      <a:pPr marL="0" marR="0">
                        <a:spcBef>
                          <a:spcPts val="0"/>
                        </a:spcBef>
                        <a:spcAft>
                          <a:spcPts val="0"/>
                        </a:spcAft>
                      </a:pPr>
                      <a:r>
                        <a:rPr lang="en-US" sz="900" b="1">
                          <a:effectLst/>
                          <a:latin typeface="Arial" panose="020B0604020202020204" pitchFamily="34" charset="0"/>
                          <a:ea typeface="Times New Roman" panose="02020603050405020304" pitchFamily="18" charset="0"/>
                          <a:cs typeface="Times New Roman" panose="02020603050405020304" pitchFamily="18" charset="0"/>
                        </a:rPr>
                        <a:t> </a:t>
                      </a:r>
                      <a:r>
                        <a:rPr lang="en-US" sz="900" b="1" u="sng">
                          <a:effectLst/>
                          <a:latin typeface="Arial" panose="020B0604020202020204" pitchFamily="34" charset="0"/>
                          <a:ea typeface="Times New Roman" panose="02020603050405020304" pitchFamily="18" charset="0"/>
                          <a:cs typeface="Times New Roman" panose="02020603050405020304" pitchFamily="18" charset="0"/>
                        </a:rPr>
                        <a:t>DESIRABILITY</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gridSpan="2">
                  <a:txBody>
                    <a:bodyPr/>
                    <a:lstStyle/>
                    <a:p>
                      <a:pPr marL="0" marR="0">
                        <a:spcBef>
                          <a:spcPts val="0"/>
                        </a:spcBef>
                        <a:spcAft>
                          <a:spcPts val="0"/>
                        </a:spcAft>
                      </a:pPr>
                      <a:r>
                        <a:rPr lang="en-US" sz="900" b="1">
                          <a:effectLst/>
                          <a:latin typeface="Arial" panose="020B0604020202020204" pitchFamily="34" charset="0"/>
                          <a:ea typeface="Times New Roman" panose="02020603050405020304" pitchFamily="18" charset="0"/>
                          <a:cs typeface="Times New Roman" panose="02020603050405020304" pitchFamily="18" charset="0"/>
                        </a:rPr>
                        <a:t>       </a:t>
                      </a:r>
                      <a:r>
                        <a:rPr lang="en-US" sz="900" b="1" u="sng">
                          <a:effectLst/>
                          <a:latin typeface="Arial" panose="020B0604020202020204" pitchFamily="34" charset="0"/>
                          <a:ea typeface="Times New Roman" panose="02020603050405020304" pitchFamily="18" charset="0"/>
                          <a:cs typeface="Times New Roman" panose="02020603050405020304" pitchFamily="18" charset="0"/>
                        </a:rPr>
                        <a:t>RISK</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157163">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gridSpan="4">
                  <a:txBody>
                    <a:bodyPr/>
                    <a:lstStyle/>
                    <a:p>
                      <a:pPr marL="0" marR="0" algn="ctr">
                        <a:spcBef>
                          <a:spcPts val="0"/>
                        </a:spcBef>
                        <a:spcAft>
                          <a:spcPts val="0"/>
                        </a:spcAft>
                      </a:pPr>
                      <a:r>
                        <a:rPr lang="en-US" sz="800" b="1">
                          <a:effectLst/>
                          <a:latin typeface="Arial" panose="020B0604020202020204" pitchFamily="34" charset="0"/>
                          <a:ea typeface="Times New Roman" panose="02020603050405020304" pitchFamily="18" charset="0"/>
                          <a:cs typeface="Times New Roman" panose="02020603050405020304" pitchFamily="18" charset="0"/>
                        </a:rPr>
                        <a:t>(1-Least // Most- 5)</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dbl"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9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a:noFill/>
                    </a:lnT>
                    <a:lnB w="19050" cap="flat" cmpd="dbl" algn="ctr">
                      <a:solidFill>
                        <a:srgbClr val="000000"/>
                      </a:solidFill>
                      <a:prstDash val="solid"/>
                      <a:round/>
                      <a:headEnd type="none" w="med" len="med"/>
                      <a:tailEnd type="none" w="med" len="med"/>
                    </a:lnB>
                    <a:solidFill>
                      <a:srgbClr val="FFFFFF"/>
                    </a:solidFill>
                  </a:tcPr>
                </a:tc>
                <a:tc gridSpan="2">
                  <a:txBody>
                    <a:bodyPr/>
                    <a:lstStyle/>
                    <a:p>
                      <a:pPr marL="0" marR="0" algn="ctr">
                        <a:spcBef>
                          <a:spcPts val="0"/>
                        </a:spcBef>
                        <a:spcAft>
                          <a:spcPts val="0"/>
                        </a:spcAft>
                      </a:pPr>
                      <a:r>
                        <a:rPr lang="en-US" sz="800" b="1">
                          <a:effectLst/>
                          <a:latin typeface="Arial" panose="020B0604020202020204" pitchFamily="34" charset="0"/>
                          <a:ea typeface="Times New Roman" panose="02020603050405020304" pitchFamily="18" charset="0"/>
                          <a:cs typeface="Times New Roman" panose="02020603050405020304" pitchFamily="18" charset="0"/>
                        </a:rPr>
                        <a:t>(L, M, H)</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9050" cap="flat" cmpd="dbl"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9050" cap="flat" cmpd="dbl" algn="ctr">
                      <a:solidFill>
                        <a:srgbClr val="000000"/>
                      </a:solidFill>
                      <a:prstDash val="solid"/>
                      <a:round/>
                      <a:headEnd type="none" w="med" len="med"/>
                      <a:tailEnd type="none" w="med" len="med"/>
                    </a:lnB>
                    <a:solidFill>
                      <a:srgbClr val="FFFFFF"/>
                    </a:solidFill>
                  </a:tcPr>
                </a:tc>
              </a:tr>
              <a:tr h="121444">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1 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9050" cap="flat" cmpd="dbl" algn="ctr">
                      <a:solidFill>
                        <a:srgbClr val="000000"/>
                      </a:solidFill>
                      <a:prstDash val="solid"/>
                      <a:round/>
                      <a:headEnd type="none" w="med" len="med"/>
                      <a:tailEnd type="none" w="med" len="med"/>
                    </a:lnL>
                    <a:lnR>
                      <a:noFill/>
                    </a:lnR>
                    <a:lnT w="19050" cap="flat" cmpd="dbl"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9050" cap="flat" cmpd="dbl"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9050" cap="flat" cmpd="dbl"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w="19050" cap="flat" cmpd="dbl"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9050" cap="flat" cmpd="dbl"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9050" cap="flat" cmpd="dbl"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1444">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9050" cap="flat" cmpd="dbl"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1444">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2</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905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1444">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9050" cap="flat" cmpd="dbl"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1444">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3</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905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1444">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a:noFill/>
                    </a:lnT>
                    <a:lnB w="19050" cap="flat" cmpd="dbl"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9050" cap="flat" cmpd="dbl"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9050" cap="flat" cmpd="dbl"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9050" cap="flat" cmpd="dbl" algn="ctr">
                      <a:solidFill>
                        <a:srgbClr val="000000"/>
                      </a:solidFill>
                      <a:prstDash val="solid"/>
                      <a:round/>
                      <a:headEnd type="none" w="med" len="med"/>
                      <a:tailEnd type="none" w="med" len="med"/>
                    </a:lnL>
                    <a:lnR>
                      <a:noFill/>
                    </a:lnR>
                    <a:lnT>
                      <a:noFill/>
                    </a:lnT>
                    <a:lnB w="19050" cap="flat" cmpd="dbl"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9050" cap="flat" cmpd="dbl"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9050" cap="flat" cmpd="dbl"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a:noFill/>
                    </a:lnT>
                    <a:lnB w="19050" cap="flat" cmpd="dbl"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9050" cap="flat" cmpd="dbl"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9050" cap="flat" cmpd="dbl"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FFFFFF"/>
                    </a:solidFill>
                  </a:tcPr>
                </a:tc>
              </a:tr>
              <a:tr h="228600">
                <a:tc gridSpan="2">
                  <a:txBody>
                    <a:bodyPr/>
                    <a:lstStyle/>
                    <a:p>
                      <a:pPr marL="0" marR="0">
                        <a:spcBef>
                          <a:spcPts val="0"/>
                        </a:spcBef>
                        <a:spcAft>
                          <a:spcPts val="0"/>
                        </a:spcAft>
                      </a:pPr>
                      <a:r>
                        <a:rPr lang="en-US" sz="800" b="1">
                          <a:effectLst/>
                          <a:latin typeface="Arial" panose="020B0604020202020204" pitchFamily="34" charset="0"/>
                          <a:ea typeface="Times New Roman" panose="02020603050405020304" pitchFamily="18" charset="0"/>
                          <a:cs typeface="Times New Roman" panose="02020603050405020304" pitchFamily="18" charset="0"/>
                        </a:rPr>
                        <a:t>Impact-Others </a:t>
                      </a:r>
                      <a:endParaRPr lang="en-US" sz="9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w="19050" cap="flat" cmpd="dbl"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gridSpan="2">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I</a:t>
                      </a:r>
                      <a:r>
                        <a:rPr lang="en-US" sz="800" u="sng">
                          <a:effectLst/>
                          <a:latin typeface="Arial" panose="020B0604020202020204" pitchFamily="34" charset="0"/>
                          <a:ea typeface="Times New Roman" panose="02020603050405020304" pitchFamily="18" charset="0"/>
                          <a:cs typeface="Times New Roman" panose="02020603050405020304" pitchFamily="18" charset="0"/>
                        </a:rPr>
                        <a:t>ndividual</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9050" cap="flat" cmpd="dbl"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gridSpan="6">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800" u="sng">
                          <a:effectLst/>
                          <a:latin typeface="Arial" panose="020B0604020202020204" pitchFamily="34" charset="0"/>
                          <a:ea typeface="Times New Roman" panose="02020603050405020304" pitchFamily="18" charset="0"/>
                          <a:cs typeface="Times New Roman" panose="02020603050405020304" pitchFamily="18" charset="0"/>
                        </a:rPr>
                        <a:t>IMPACT</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w="19050" cap="flat" cmpd="dbl"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r>
                        <a:rPr lang="en-US" sz="800" b="1">
                          <a:effectLst/>
                          <a:latin typeface="Arial" panose="020B0604020202020204" pitchFamily="34" charset="0"/>
                          <a:ea typeface="Times New Roman" panose="02020603050405020304" pitchFamily="18" charset="0"/>
                          <a:cs typeface="Times New Roman" panose="02020603050405020304" pitchFamily="18" charset="0"/>
                        </a:rPr>
                        <a:t>[‘+’ / </a:t>
                      </a:r>
                      <a:r>
                        <a:rPr lang="en-US" sz="600" b="1">
                          <a:effectLst/>
                          <a:latin typeface="Arial Narrow" panose="020B0606020202030204" pitchFamily="34" charset="0"/>
                          <a:ea typeface="Times New Roman" panose="02020603050405020304" pitchFamily="18" charset="0"/>
                        </a:rPr>
                        <a:t>Neutral</a:t>
                      </a:r>
                      <a:r>
                        <a:rPr lang="en-US" sz="800" b="1">
                          <a:effectLst/>
                          <a:latin typeface="Arial" panose="020B0604020202020204" pitchFamily="34" charset="0"/>
                          <a:ea typeface="Times New Roman" panose="02020603050405020304" pitchFamily="18" charset="0"/>
                          <a:cs typeface="Times New Roman" panose="02020603050405020304" pitchFamily="18" charset="0"/>
                        </a:rPr>
                        <a:t> /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r>
              <a:tr h="128588">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35984" name="Picture 26"/>
          <p:cNvPicPr>
            <a:picLocks noChangeAspect="1" noChangeArrowheads="1"/>
          </p:cNvPicPr>
          <p:nvPr/>
        </p:nvPicPr>
        <p:blipFill>
          <a:blip r:embed="rId3">
            <a:extLst>
              <a:ext uri="{28A0092B-C50C-407E-A947-70E740481C1C}">
                <a14:useLocalDpi xmlns:a14="http://schemas.microsoft.com/office/drawing/2010/main" val="0"/>
              </a:ext>
            </a:extLst>
          </a:blip>
          <a:srcRect l="9937" t="50929" r="87250" b="45079"/>
          <a:stretch>
            <a:fillRect/>
          </a:stretch>
        </p:blipFill>
        <p:spPr bwMode="auto">
          <a:xfrm>
            <a:off x="3378994" y="2664619"/>
            <a:ext cx="415529" cy="35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85" name="Content Placeholder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34150" y="228600"/>
            <a:ext cx="2452688"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407314"/>
      </p:ext>
    </p:extLst>
  </p:cSld>
  <p:clrMapOvr>
    <a:masterClrMapping/>
  </p:clrMapOvr>
  <p:transition spd="med" advClick="0">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type="title"/>
          </p:nvPr>
        </p:nvSpPr>
        <p:spPr>
          <a:xfrm>
            <a:off x="1514475" y="2411016"/>
            <a:ext cx="1677591" cy="857250"/>
          </a:xfrm>
        </p:spPr>
        <p:txBody>
          <a:bodyPr rtlCol="0">
            <a:noAutofit/>
          </a:bodyPr>
          <a:lstStyle/>
          <a:p>
            <a:pPr marL="342900" indent="-342900" eaLnBrk="1" fontAlgn="auto" hangingPunct="1">
              <a:spcAft>
                <a:spcPts val="0"/>
              </a:spcAft>
              <a:buFont typeface="+mj-lt"/>
              <a:buAutoNum type="arabicPeriod" startAt="5"/>
              <a:defRPr/>
            </a:pPr>
            <a:r>
              <a:rPr lang="en-US" altLang="en-US" sz="2400" dirty="0">
                <a:latin typeface="+mn-lt"/>
              </a:rPr>
              <a:t>Make Decision</a:t>
            </a:r>
          </a:p>
        </p:txBody>
      </p:sp>
      <p:sp>
        <p:nvSpPr>
          <p:cNvPr id="36867" name="Text Box 9"/>
          <p:cNvSpPr txBox="1">
            <a:spLocks noChangeArrowheads="1"/>
          </p:cNvSpPr>
          <p:nvPr/>
        </p:nvSpPr>
        <p:spPr bwMode="auto">
          <a:xfrm>
            <a:off x="1678781" y="3713560"/>
            <a:ext cx="1657350" cy="1569660"/>
          </a:xfrm>
          <a:prstGeom prst="rect">
            <a:avLst/>
          </a:prstGeom>
          <a:solidFill>
            <a:srgbClr val="DDDDDD"/>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400">
                <a:solidFill>
                  <a:prstClr val="black"/>
                </a:solidFill>
                <a:ea typeface="+mn-ea"/>
              </a:rPr>
              <a:t>Commit to a choice [cross the ‘threshold’]</a:t>
            </a:r>
            <a:endParaRPr lang="en-US" altLang="en-US" sz="1800" i="1">
              <a:solidFill>
                <a:prstClr val="black"/>
              </a:solidFill>
              <a:ea typeface="+mn-ea"/>
            </a:endParaRPr>
          </a:p>
        </p:txBody>
      </p:sp>
      <p:sp>
        <p:nvSpPr>
          <p:cNvPr id="36868" name="Rectangle 4"/>
          <p:cNvSpPr>
            <a:spLocks noChangeArrowheads="1"/>
          </p:cNvSpPr>
          <p:nvPr/>
        </p:nvSpPr>
        <p:spPr bwMode="auto">
          <a:xfrm>
            <a:off x="5143500" y="4203480"/>
            <a:ext cx="1544716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350">
              <a:solidFill>
                <a:prstClr val="black"/>
              </a:solidFill>
              <a:ea typeface="+mn-ea"/>
            </a:endParaRPr>
          </a:p>
        </p:txBody>
      </p:sp>
      <p:pic>
        <p:nvPicPr>
          <p:cNvPr id="36869" name="Picture 140"/>
          <p:cNvPicPr>
            <a:picLocks noChangeAspect="1" noChangeArrowheads="1"/>
          </p:cNvPicPr>
          <p:nvPr/>
        </p:nvPicPr>
        <p:blipFill>
          <a:blip r:embed="rId2">
            <a:extLst>
              <a:ext uri="{28A0092B-C50C-407E-A947-70E740481C1C}">
                <a14:useLocalDpi xmlns:a14="http://schemas.microsoft.com/office/drawing/2010/main" val="0"/>
              </a:ext>
            </a:extLst>
          </a:blip>
          <a:srcRect l="9010" t="55138" r="87222" b="39188"/>
          <a:stretch>
            <a:fillRect/>
          </a:stretch>
        </p:blipFill>
        <p:spPr bwMode="auto">
          <a:xfrm>
            <a:off x="3103960" y="2447925"/>
            <a:ext cx="636984" cy="57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979069" y="2699147"/>
            <a:ext cx="4850606" cy="2977738"/>
          </a:xfrm>
          <a:prstGeom prst="rect">
            <a:avLst/>
          </a:prstGeom>
          <a:noFill/>
          <a:ln>
            <a:solidFill>
              <a:srgbClr val="336699"/>
            </a:solidFill>
          </a:ln>
        </p:spPr>
        <p:txBody>
          <a:bodyPr>
            <a:spAutoFit/>
          </a:bodyPr>
          <a:lstStyle/>
          <a:p>
            <a:pPr marL="214313" indent="-214313" eaLnBrk="1" fontAlgn="auto" hangingPunct="1">
              <a:spcBef>
                <a:spcPts val="0"/>
              </a:spcBef>
              <a:spcAft>
                <a:spcPts val="0"/>
              </a:spcAft>
              <a:buFont typeface="Arial" panose="020B0604020202020204" pitchFamily="34" charset="0"/>
              <a:buChar char="•"/>
              <a:defRPr/>
            </a:pPr>
            <a:r>
              <a:rPr lang="en-US" sz="2100" i="1" u="sng" dirty="0">
                <a:solidFill>
                  <a:prstClr val="black"/>
                </a:solidFill>
                <a:latin typeface="Calibri" panose="020F0502020204030204"/>
                <a:ea typeface="+mn-ea"/>
              </a:rPr>
              <a:t>Freedom</a:t>
            </a:r>
            <a:r>
              <a:rPr lang="en-US" sz="2100" dirty="0">
                <a:solidFill>
                  <a:prstClr val="black"/>
                </a:solidFill>
                <a:latin typeface="Calibri" panose="020F0502020204030204"/>
                <a:ea typeface="+mn-ea"/>
              </a:rPr>
              <a:t> - </a:t>
            </a:r>
            <a:r>
              <a:rPr lang="en-US" sz="1800" dirty="0">
                <a:solidFill>
                  <a:prstClr val="black"/>
                </a:solidFill>
                <a:latin typeface="Calibri" panose="020F0502020204030204"/>
                <a:ea typeface="+mn-ea"/>
              </a:rPr>
              <a:t>the control to make it</a:t>
            </a:r>
          </a:p>
          <a:p>
            <a:pPr marL="214313" indent="-214313" eaLnBrk="1" fontAlgn="auto" hangingPunct="1">
              <a:spcBef>
                <a:spcPts val="0"/>
              </a:spcBef>
              <a:spcAft>
                <a:spcPts val="0"/>
              </a:spcAft>
              <a:buFont typeface="Arial" panose="020B0604020202020204" pitchFamily="34" charset="0"/>
              <a:buChar char="•"/>
              <a:defRPr/>
            </a:pPr>
            <a:r>
              <a:rPr lang="en-US" sz="2100" i="1" u="sng" dirty="0">
                <a:solidFill>
                  <a:prstClr val="black"/>
                </a:solidFill>
                <a:latin typeface="Calibri" panose="020F0502020204030204"/>
                <a:ea typeface="+mn-ea"/>
              </a:rPr>
              <a:t>Capability</a:t>
            </a:r>
            <a:r>
              <a:rPr lang="en-US" sz="2100" i="1" dirty="0">
                <a:solidFill>
                  <a:prstClr val="black"/>
                </a:solidFill>
                <a:latin typeface="Calibri" panose="020F0502020204030204"/>
                <a:ea typeface="+mn-ea"/>
              </a:rPr>
              <a:t> -</a:t>
            </a:r>
            <a:r>
              <a:rPr lang="en-US" sz="2100" dirty="0">
                <a:solidFill>
                  <a:prstClr val="black"/>
                </a:solidFill>
                <a:latin typeface="Calibri" panose="020F0502020204030204"/>
                <a:ea typeface="+mn-ea"/>
              </a:rPr>
              <a:t> </a:t>
            </a:r>
            <a:r>
              <a:rPr lang="en-US" sz="1800" dirty="0">
                <a:solidFill>
                  <a:prstClr val="black"/>
                </a:solidFill>
                <a:latin typeface="Calibri" panose="020F0502020204030204"/>
                <a:ea typeface="+mn-ea"/>
              </a:rPr>
              <a:t>the ability to do it</a:t>
            </a:r>
          </a:p>
          <a:p>
            <a:pPr marL="214313" indent="-214313" eaLnBrk="1" fontAlgn="auto" hangingPunct="1">
              <a:spcBef>
                <a:spcPts val="0"/>
              </a:spcBef>
              <a:spcAft>
                <a:spcPts val="0"/>
              </a:spcAft>
              <a:buFont typeface="Arial" panose="020B0604020202020204" pitchFamily="34" charset="0"/>
              <a:buChar char="•"/>
              <a:defRPr/>
            </a:pPr>
            <a:r>
              <a:rPr lang="en-US" sz="2100" i="1" u="sng" dirty="0">
                <a:solidFill>
                  <a:prstClr val="black"/>
                </a:solidFill>
                <a:latin typeface="Calibri" panose="020F0502020204030204"/>
                <a:ea typeface="+mn-ea"/>
              </a:rPr>
              <a:t>Responsibilit</a:t>
            </a:r>
            <a:r>
              <a:rPr lang="en-US" sz="2100" i="1" dirty="0">
                <a:solidFill>
                  <a:prstClr val="black"/>
                </a:solidFill>
                <a:latin typeface="Calibri" panose="020F0502020204030204"/>
                <a:ea typeface="+mn-ea"/>
              </a:rPr>
              <a:t>y -</a:t>
            </a:r>
            <a:r>
              <a:rPr lang="en-US" sz="2100" dirty="0">
                <a:solidFill>
                  <a:prstClr val="black"/>
                </a:solidFill>
                <a:latin typeface="Calibri" panose="020F0502020204030204"/>
                <a:ea typeface="+mn-ea"/>
              </a:rPr>
              <a:t> </a:t>
            </a:r>
            <a:r>
              <a:rPr lang="en-US" sz="1800" dirty="0">
                <a:solidFill>
                  <a:prstClr val="black"/>
                </a:solidFill>
                <a:latin typeface="Calibri" panose="020F0502020204030204"/>
                <a:ea typeface="+mn-ea"/>
              </a:rPr>
              <a:t>willing to accept responsibility</a:t>
            </a:r>
          </a:p>
          <a:p>
            <a:pPr marL="214313" indent="-214313" eaLnBrk="1" fontAlgn="auto" hangingPunct="1">
              <a:spcBef>
                <a:spcPts val="0"/>
              </a:spcBef>
              <a:spcAft>
                <a:spcPts val="0"/>
              </a:spcAft>
              <a:buFont typeface="Arial" panose="020B0604020202020204" pitchFamily="34" charset="0"/>
              <a:buChar char="•"/>
              <a:defRPr/>
            </a:pPr>
            <a:r>
              <a:rPr lang="en-US" sz="2100" i="1" u="sng" dirty="0">
                <a:solidFill>
                  <a:prstClr val="black"/>
                </a:solidFill>
                <a:latin typeface="Calibri" panose="020F0502020204030204"/>
                <a:ea typeface="+mn-ea"/>
              </a:rPr>
              <a:t>Commitment</a:t>
            </a:r>
            <a:r>
              <a:rPr lang="en-US" sz="2100" i="1" dirty="0">
                <a:solidFill>
                  <a:prstClr val="black"/>
                </a:solidFill>
                <a:latin typeface="Calibri" panose="020F0502020204030204"/>
                <a:ea typeface="+mn-ea"/>
              </a:rPr>
              <a:t> -</a:t>
            </a:r>
            <a:r>
              <a:rPr lang="en-US" sz="2100" dirty="0">
                <a:solidFill>
                  <a:prstClr val="black"/>
                </a:solidFill>
                <a:latin typeface="Calibri" panose="020F0502020204030204"/>
                <a:ea typeface="+mn-ea"/>
              </a:rPr>
              <a:t> </a:t>
            </a:r>
            <a:r>
              <a:rPr lang="en-US" sz="1800" dirty="0">
                <a:solidFill>
                  <a:prstClr val="black"/>
                </a:solidFill>
                <a:latin typeface="Calibri" panose="020F0502020204030204"/>
                <a:ea typeface="+mn-ea"/>
              </a:rPr>
              <a:t>willing to accept consequences</a:t>
            </a:r>
          </a:p>
          <a:p>
            <a:pPr eaLnBrk="1" fontAlgn="auto" hangingPunct="1">
              <a:spcBef>
                <a:spcPts val="0"/>
              </a:spcBef>
              <a:spcAft>
                <a:spcPts val="0"/>
              </a:spcAft>
              <a:defRPr/>
            </a:pPr>
            <a:endParaRPr lang="en-US" sz="2100" dirty="0">
              <a:solidFill>
                <a:prstClr val="black"/>
              </a:solidFill>
              <a:latin typeface="Calibri" panose="020F0502020204030204"/>
              <a:ea typeface="+mn-ea"/>
            </a:endParaRPr>
          </a:p>
          <a:p>
            <a:pPr eaLnBrk="1" fontAlgn="auto" hangingPunct="1">
              <a:spcBef>
                <a:spcPts val="0"/>
              </a:spcBef>
              <a:spcAft>
                <a:spcPts val="0"/>
              </a:spcAft>
              <a:defRPr/>
            </a:pPr>
            <a:r>
              <a:rPr lang="en-US" sz="1800" dirty="0">
                <a:solidFill>
                  <a:prstClr val="black"/>
                </a:solidFill>
                <a:latin typeface="Calibri" panose="020F0502020204030204"/>
                <a:ea typeface="+mn-ea"/>
              </a:rPr>
              <a:t>Indecision gives </a:t>
            </a:r>
            <a:r>
              <a:rPr lang="en-US" sz="1800" u="sng" dirty="0">
                <a:solidFill>
                  <a:prstClr val="black"/>
                </a:solidFill>
                <a:latin typeface="Calibri" panose="020F0502020204030204"/>
                <a:ea typeface="+mn-ea"/>
              </a:rPr>
              <a:t>others or circumstances</a:t>
            </a:r>
            <a:r>
              <a:rPr lang="en-US" sz="1800" dirty="0">
                <a:solidFill>
                  <a:prstClr val="black"/>
                </a:solidFill>
                <a:latin typeface="Calibri" panose="020F0502020204030204"/>
                <a:ea typeface="+mn-ea"/>
              </a:rPr>
              <a:t> control</a:t>
            </a:r>
          </a:p>
          <a:p>
            <a:pPr lvl="2" eaLnBrk="1" fontAlgn="auto" hangingPunct="1">
              <a:spcBef>
                <a:spcPts val="900"/>
              </a:spcBef>
              <a:spcAft>
                <a:spcPts val="0"/>
              </a:spcAft>
              <a:defRPr/>
            </a:pPr>
            <a:r>
              <a:rPr lang="en-US" sz="2100" i="1" dirty="0">
                <a:solidFill>
                  <a:prstClr val="black"/>
                </a:solidFill>
                <a:latin typeface="Calibri" panose="020F0502020204030204"/>
                <a:ea typeface="+mn-ea"/>
              </a:rPr>
              <a:t>“Not to decide is to decide” </a:t>
            </a:r>
            <a:endParaRPr lang="en-US" sz="2100" dirty="0">
              <a:solidFill>
                <a:prstClr val="black"/>
              </a:solidFill>
              <a:latin typeface="Calibri" panose="020F0502020204030204"/>
              <a:ea typeface="+mn-ea"/>
            </a:endParaRPr>
          </a:p>
        </p:txBody>
      </p:sp>
      <p:pic>
        <p:nvPicPr>
          <p:cNvPr id="3687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231" y="2699147"/>
            <a:ext cx="1285329" cy="193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Content Placeholder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28600"/>
            <a:ext cx="2452688"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439208"/>
      </p:ext>
    </p:extLst>
  </p:cSld>
  <p:clrMapOvr>
    <a:masterClrMapping/>
  </p:clrMapOvr>
  <p:transition spd="med" advClick="0">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type="title"/>
          </p:nvPr>
        </p:nvSpPr>
        <p:spPr>
          <a:xfrm>
            <a:off x="1346598" y="2411016"/>
            <a:ext cx="1953815" cy="857250"/>
          </a:xfrm>
        </p:spPr>
        <p:txBody>
          <a:bodyPr rtlCol="0">
            <a:noAutofit/>
          </a:bodyPr>
          <a:lstStyle/>
          <a:p>
            <a:pPr marL="258366" indent="-258366" eaLnBrk="1" fontAlgn="auto" hangingPunct="1">
              <a:spcAft>
                <a:spcPts val="0"/>
              </a:spcAft>
              <a:buFont typeface="+mj-lt"/>
              <a:buAutoNum type="arabicPeriod" startAt="6"/>
              <a:defRPr/>
            </a:pPr>
            <a:r>
              <a:rPr lang="en-US" altLang="en-US" sz="2400" dirty="0">
                <a:latin typeface="+mn-lt"/>
              </a:rPr>
              <a:t>Implement the Decision</a:t>
            </a:r>
          </a:p>
        </p:txBody>
      </p:sp>
      <p:sp>
        <p:nvSpPr>
          <p:cNvPr id="37891" name="Text Box 9"/>
          <p:cNvSpPr txBox="1">
            <a:spLocks noChangeArrowheads="1"/>
          </p:cNvSpPr>
          <p:nvPr/>
        </p:nvSpPr>
        <p:spPr bwMode="auto">
          <a:xfrm>
            <a:off x="1346597" y="3713560"/>
            <a:ext cx="2632472" cy="1154162"/>
          </a:xfrm>
          <a:prstGeom prst="rect">
            <a:avLst/>
          </a:prstGeom>
          <a:solidFill>
            <a:srgbClr val="DDDDDD"/>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400" dirty="0">
                <a:solidFill>
                  <a:prstClr val="black"/>
                </a:solidFill>
                <a:ea typeface="+mn-ea"/>
              </a:rPr>
              <a:t>Take action -  </a:t>
            </a:r>
          </a:p>
          <a:p>
            <a:pPr eaLnBrk="1" hangingPunct="1">
              <a:lnSpc>
                <a:spcPct val="100000"/>
              </a:lnSpc>
              <a:spcBef>
                <a:spcPct val="0"/>
              </a:spcBef>
              <a:buFontTx/>
              <a:buNone/>
            </a:pPr>
            <a:endParaRPr lang="en-US" altLang="en-US" sz="1500" dirty="0">
              <a:solidFill>
                <a:prstClr val="black"/>
              </a:solidFill>
              <a:latin typeface="Comic Sans MS" panose="030F0702030302020204" pitchFamily="66" charset="0"/>
              <a:ea typeface="+mn-ea"/>
            </a:endParaRPr>
          </a:p>
          <a:p>
            <a:pPr algn="ctr" eaLnBrk="1" hangingPunct="1">
              <a:lnSpc>
                <a:spcPct val="100000"/>
              </a:lnSpc>
              <a:spcBef>
                <a:spcPct val="0"/>
              </a:spcBef>
              <a:buFontTx/>
              <a:buNone/>
            </a:pPr>
            <a:r>
              <a:rPr lang="en-US" altLang="en-US" sz="1500" dirty="0">
                <a:solidFill>
                  <a:prstClr val="black"/>
                </a:solidFill>
                <a:latin typeface="Comic Sans MS" panose="030F0702030302020204" pitchFamily="66" charset="0"/>
                <a:ea typeface="+mn-ea"/>
              </a:rPr>
              <a:t>a decision w/o action </a:t>
            </a:r>
          </a:p>
          <a:p>
            <a:pPr algn="ctr" eaLnBrk="1" hangingPunct="1">
              <a:lnSpc>
                <a:spcPct val="100000"/>
              </a:lnSpc>
              <a:spcBef>
                <a:spcPct val="0"/>
              </a:spcBef>
              <a:buFontTx/>
              <a:buNone/>
            </a:pPr>
            <a:r>
              <a:rPr lang="en-US" altLang="en-US" sz="1500" dirty="0">
                <a:solidFill>
                  <a:prstClr val="black"/>
                </a:solidFill>
                <a:latin typeface="Comic Sans MS" panose="030F0702030302020204" pitchFamily="66" charset="0"/>
                <a:ea typeface="+mn-ea"/>
              </a:rPr>
              <a:t>is just a </a:t>
            </a:r>
            <a:r>
              <a:rPr lang="en-US" altLang="en-US" sz="1500" dirty="0" smtClean="0">
                <a:solidFill>
                  <a:prstClr val="black"/>
                </a:solidFill>
                <a:latin typeface="Comic Sans MS" panose="030F0702030302020204" pitchFamily="66" charset="0"/>
                <a:ea typeface="+mn-ea"/>
              </a:rPr>
              <a:t>hope…wish</a:t>
            </a:r>
            <a:endParaRPr lang="en-US" altLang="en-US" sz="1500" i="1" dirty="0">
              <a:solidFill>
                <a:prstClr val="black"/>
              </a:solidFill>
              <a:latin typeface="Comic Sans MS" panose="030F0702030302020204" pitchFamily="66" charset="0"/>
              <a:ea typeface="+mn-ea"/>
            </a:endParaRPr>
          </a:p>
        </p:txBody>
      </p:sp>
      <p:sp>
        <p:nvSpPr>
          <p:cNvPr id="37892" name="Rectangle 4"/>
          <p:cNvSpPr>
            <a:spLocks noChangeArrowheads="1"/>
          </p:cNvSpPr>
          <p:nvPr/>
        </p:nvSpPr>
        <p:spPr bwMode="auto">
          <a:xfrm>
            <a:off x="5143500" y="4203480"/>
            <a:ext cx="1544716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350">
              <a:solidFill>
                <a:prstClr val="black"/>
              </a:solidFill>
              <a:ea typeface="+mn-ea"/>
            </a:endParaRPr>
          </a:p>
        </p:txBody>
      </p:sp>
      <p:pic>
        <p:nvPicPr>
          <p:cNvPr id="37893" name="Picture 141"/>
          <p:cNvPicPr>
            <a:picLocks noChangeAspect="1" noChangeArrowheads="1"/>
          </p:cNvPicPr>
          <p:nvPr/>
        </p:nvPicPr>
        <p:blipFill>
          <a:blip r:embed="rId2">
            <a:extLst>
              <a:ext uri="{28A0092B-C50C-407E-A947-70E740481C1C}">
                <a14:useLocalDpi xmlns:a14="http://schemas.microsoft.com/office/drawing/2010/main" val="0"/>
              </a:ext>
            </a:extLst>
          </a:blip>
          <a:srcRect l="9818" t="61732" r="87453" b="33342"/>
          <a:stretch>
            <a:fillRect/>
          </a:stretch>
        </p:blipFill>
        <p:spPr bwMode="auto">
          <a:xfrm>
            <a:off x="3375422" y="2520554"/>
            <a:ext cx="528638" cy="57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4" name="Group 14"/>
          <p:cNvGrpSpPr>
            <a:grpSpLocks/>
          </p:cNvGrpSpPr>
          <p:nvPr/>
        </p:nvGrpSpPr>
        <p:grpSpPr bwMode="auto">
          <a:xfrm>
            <a:off x="152400" y="1664494"/>
            <a:ext cx="987029" cy="2888457"/>
            <a:chOff x="533542" y="2186411"/>
            <a:chExt cx="1062134" cy="3435992"/>
          </a:xfrm>
        </p:grpSpPr>
        <p:pic>
          <p:nvPicPr>
            <p:cNvPr id="37914" name="Picture 3"/>
            <p:cNvPicPr>
              <a:picLocks noChangeAspect="1"/>
            </p:cNvPicPr>
            <p:nvPr/>
          </p:nvPicPr>
          <p:blipFill>
            <a:blip r:embed="rId3">
              <a:extLst>
                <a:ext uri="{28A0092B-C50C-407E-A947-70E740481C1C}">
                  <a14:useLocalDpi xmlns:a14="http://schemas.microsoft.com/office/drawing/2010/main" val="0"/>
                </a:ext>
              </a:extLst>
            </a:blip>
            <a:srcRect l="5135" t="5052" b="2"/>
            <a:stretch>
              <a:fillRect/>
            </a:stretch>
          </p:blipFill>
          <p:spPr bwMode="auto">
            <a:xfrm>
              <a:off x="533542" y="2186411"/>
              <a:ext cx="871933" cy="82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542" y="3326430"/>
              <a:ext cx="1062134" cy="82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847" y="4465277"/>
              <a:ext cx="878559" cy="115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2" name="Table 11"/>
          <p:cNvGraphicFramePr>
            <a:graphicFrameLocks noGrp="1"/>
          </p:cNvGraphicFramePr>
          <p:nvPr>
            <p:extLst>
              <p:ext uri="{D42A27DB-BD31-4B8C-83A1-F6EECF244321}">
                <p14:modId xmlns:p14="http://schemas.microsoft.com/office/powerpoint/2010/main" val="2069821558"/>
              </p:ext>
            </p:extLst>
          </p:nvPr>
        </p:nvGraphicFramePr>
        <p:xfrm>
          <a:off x="4274344" y="2077642"/>
          <a:ext cx="4723210" cy="3421857"/>
        </p:xfrm>
        <a:graphic>
          <a:graphicData uri="http://schemas.openxmlformats.org/drawingml/2006/table">
            <a:tbl>
              <a:tblPr firstRow="1" firstCol="1" bandRow="1"/>
              <a:tblGrid>
                <a:gridCol w="1015559"/>
                <a:gridCol w="862563"/>
                <a:gridCol w="2845088"/>
              </a:tblGrid>
              <a:tr h="1135504">
                <a:tc>
                  <a:txBody>
                    <a:bodyPr/>
                    <a:lstStyle/>
                    <a:p>
                      <a:pPr marL="0" marR="0">
                        <a:spcBef>
                          <a:spcPts val="0"/>
                        </a:spcBef>
                        <a:spcAft>
                          <a:spcPts val="0"/>
                        </a:spcAft>
                      </a:pPr>
                      <a:r>
                        <a:rPr lang="en-US" sz="1500" dirty="0">
                          <a:effectLst/>
                          <a:latin typeface="Arial Narrow" panose="020B0606020202030204" pitchFamily="34" charset="0"/>
                          <a:ea typeface="Times New Roman" panose="02020603050405020304" pitchFamily="18" charset="0"/>
                          <a:cs typeface="Arial" panose="020B0604020202020204" pitchFamily="34" charset="0"/>
                        </a:rPr>
                        <a:t>Action Plan</a:t>
                      </a:r>
                      <a:endParaRPr lang="en-US" sz="1500" dirty="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D9D9D9"/>
                    </a:solidFill>
                  </a:tcPr>
                </a:tc>
                <a:tc>
                  <a:txBody>
                    <a:bodyPr/>
                    <a:lstStyle/>
                    <a:p>
                      <a:pPr marL="0" marR="0">
                        <a:spcBef>
                          <a:spcPts val="0"/>
                        </a:spcBef>
                        <a:spcAft>
                          <a:spcPts val="0"/>
                        </a:spcAft>
                      </a:pPr>
                      <a:r>
                        <a:rPr lang="en-US" sz="1500" dirty="0">
                          <a:effectLst/>
                          <a:latin typeface="Arial Narrow" panose="020B0606020202030204" pitchFamily="34" charset="0"/>
                          <a:ea typeface="Times New Roman" panose="02020603050405020304" pitchFamily="18" charset="0"/>
                          <a:cs typeface="Arial" panose="020B0604020202020204" pitchFamily="34" charset="0"/>
                        </a:rPr>
                        <a:t>Act on your decision</a:t>
                      </a:r>
                      <a:endParaRPr lang="en-US" sz="1500" dirty="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171450" marR="0" lvl="0" indent="-171450">
                        <a:spcBef>
                          <a:spcPts val="0"/>
                        </a:spcBef>
                        <a:spcAft>
                          <a:spcPts val="0"/>
                        </a:spcAft>
                        <a:buFont typeface="Symbol" panose="05050102010706020507" pitchFamily="18" charset="2"/>
                        <a:buChar char=""/>
                        <a:tabLst>
                          <a:tab pos="228600" algn="l"/>
                        </a:tabLst>
                      </a:pPr>
                      <a:r>
                        <a:rPr lang="en-US" sz="1500" dirty="0" err="1">
                          <a:effectLst/>
                          <a:latin typeface="Arial Narrow" panose="020B0606020202030204" pitchFamily="34" charset="0"/>
                          <a:ea typeface="Times New Roman" panose="02020603050405020304" pitchFamily="18" charset="0"/>
                          <a:cs typeface="Arial" panose="020B0604020202020204" pitchFamily="34" charset="0"/>
                        </a:rPr>
                        <a:t>Dec’n</a:t>
                      </a:r>
                      <a:r>
                        <a:rPr lang="en-US" sz="1500" dirty="0">
                          <a:effectLst/>
                          <a:latin typeface="Arial Narrow" panose="020B0606020202030204" pitchFamily="34" charset="0"/>
                          <a:ea typeface="Times New Roman" panose="02020603050405020304" pitchFamily="18" charset="0"/>
                          <a:cs typeface="Arial" panose="020B0604020202020204" pitchFamily="34" charset="0"/>
                        </a:rPr>
                        <a:t> – WHAT you’ll </a:t>
                      </a:r>
                      <a:r>
                        <a:rPr lang="en-US" sz="1500" dirty="0" smtClean="0">
                          <a:effectLst/>
                          <a:latin typeface="Arial Narrow" panose="020B0606020202030204" pitchFamily="34" charset="0"/>
                          <a:ea typeface="Times New Roman" panose="02020603050405020304" pitchFamily="18" charset="0"/>
                          <a:cs typeface="Arial" panose="020B0604020202020204" pitchFamily="34" charset="0"/>
                        </a:rPr>
                        <a:t>do [</a:t>
                      </a:r>
                      <a:r>
                        <a:rPr lang="en-US" sz="1400" dirty="0" smtClean="0">
                          <a:effectLst/>
                          <a:latin typeface="Arial Narrow" panose="020B0606020202030204" pitchFamily="34" charset="0"/>
                          <a:ea typeface="Times New Roman" panose="02020603050405020304" pitchFamily="18" charset="0"/>
                          <a:cs typeface="Arial" panose="020B0604020202020204" pitchFamily="34" charset="0"/>
                        </a:rPr>
                        <a:t>Step 2 &amp; 5]</a:t>
                      </a:r>
                      <a:endParaRPr lang="en-US" sz="14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Symbol" panose="05050102010706020507" pitchFamily="18" charset="2"/>
                        <a:buChar char=""/>
                        <a:tabLst>
                          <a:tab pos="228600" algn="l"/>
                        </a:tabLst>
                      </a:pPr>
                      <a:r>
                        <a:rPr lang="en-US" sz="1500" dirty="0">
                          <a:effectLst/>
                          <a:latin typeface="Arial Narrow" panose="020B0606020202030204" pitchFamily="34" charset="0"/>
                          <a:ea typeface="Times New Roman" panose="02020603050405020304" pitchFamily="18" charset="0"/>
                          <a:cs typeface="Arial" panose="020B0604020202020204" pitchFamily="34" charset="0"/>
                        </a:rPr>
                        <a:t>Tactics – </a:t>
                      </a:r>
                      <a:r>
                        <a:rPr lang="en-US" sz="1500" cap="all" dirty="0">
                          <a:effectLst/>
                          <a:latin typeface="Arial Narrow" panose="020B0606020202030204" pitchFamily="34" charset="0"/>
                          <a:ea typeface="Times New Roman" panose="02020603050405020304" pitchFamily="18" charset="0"/>
                          <a:cs typeface="Arial" panose="020B0604020202020204" pitchFamily="34" charset="0"/>
                        </a:rPr>
                        <a:t>How </a:t>
                      </a:r>
                      <a:r>
                        <a:rPr lang="en-US" sz="1500" dirty="0">
                          <a:effectLst/>
                          <a:latin typeface="Arial Narrow" panose="020B0606020202030204" pitchFamily="34" charset="0"/>
                          <a:ea typeface="Times New Roman" panose="02020603050405020304" pitchFamily="18" charset="0"/>
                          <a:cs typeface="Arial" panose="020B0604020202020204" pitchFamily="34" charset="0"/>
                        </a:rPr>
                        <a:t>you’ll do it</a:t>
                      </a:r>
                      <a:endParaRPr lang="en-US" sz="15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Symbol" panose="05050102010706020507" pitchFamily="18" charset="2"/>
                        <a:buChar char=""/>
                        <a:tabLst>
                          <a:tab pos="228600" algn="l"/>
                        </a:tabLst>
                      </a:pPr>
                      <a:r>
                        <a:rPr lang="en-US" sz="1500" dirty="0">
                          <a:effectLst/>
                          <a:latin typeface="Arial Narrow" panose="020B0606020202030204" pitchFamily="34" charset="0"/>
                          <a:ea typeface="Times New Roman" panose="02020603050405020304" pitchFamily="18" charset="0"/>
                          <a:cs typeface="Arial" panose="020B0604020202020204" pitchFamily="34" charset="0"/>
                        </a:rPr>
                        <a:t>Timeline – tactics in </a:t>
                      </a:r>
                      <a:r>
                        <a:rPr lang="en-US" sz="1500" dirty="0" smtClean="0">
                          <a:effectLst/>
                          <a:latin typeface="Arial Narrow" panose="020B0606020202030204" pitchFamily="34" charset="0"/>
                          <a:ea typeface="Times New Roman" panose="02020603050405020304" pitchFamily="18" charset="0"/>
                          <a:cs typeface="Arial" panose="020B0604020202020204" pitchFamily="34" charset="0"/>
                        </a:rPr>
                        <a:t>chronological Order / WHEN  </a:t>
                      </a:r>
                      <a:r>
                        <a:rPr lang="en-US" sz="1500" dirty="0">
                          <a:effectLst/>
                          <a:latin typeface="Arial Narrow" panose="020B0606020202030204" pitchFamily="34" charset="0"/>
                          <a:ea typeface="Times New Roman" panose="02020603050405020304" pitchFamily="18" charset="0"/>
                          <a:cs typeface="Arial" panose="020B0604020202020204" pitchFamily="34" charset="0"/>
                        </a:rPr>
                        <a:t>you’ll do it</a:t>
                      </a:r>
                      <a:endParaRPr lang="en-US" sz="1500" dirty="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914541">
                <a:tc>
                  <a:txBody>
                    <a:bodyPr/>
                    <a:lstStyle/>
                    <a:p>
                      <a:pPr marL="0" marR="0">
                        <a:spcBef>
                          <a:spcPts val="0"/>
                        </a:spcBef>
                        <a:spcAft>
                          <a:spcPts val="0"/>
                        </a:spcAft>
                      </a:pPr>
                      <a:r>
                        <a:rPr lang="en-US" sz="1500" dirty="0">
                          <a:effectLst/>
                          <a:latin typeface="Arial Narrow" panose="020B0606020202030204" pitchFamily="34" charset="0"/>
                          <a:ea typeface="Times New Roman" panose="02020603050405020304" pitchFamily="18" charset="0"/>
                          <a:cs typeface="Arial" panose="020B0604020202020204" pitchFamily="34" charset="0"/>
                        </a:rPr>
                        <a:t>Affirmation Plan</a:t>
                      </a:r>
                      <a:endParaRPr lang="en-US" sz="1500" dirty="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D9D9D9"/>
                    </a:solidFill>
                  </a:tcPr>
                </a:tc>
                <a:tc>
                  <a:txBody>
                    <a:bodyPr/>
                    <a:lstStyle/>
                    <a:p>
                      <a:pPr marL="0" marR="0">
                        <a:spcBef>
                          <a:spcPts val="0"/>
                        </a:spcBef>
                        <a:spcAft>
                          <a:spcPts val="0"/>
                        </a:spcAft>
                      </a:pPr>
                      <a:r>
                        <a:rPr lang="en-US" sz="1500" dirty="0">
                          <a:effectLst/>
                          <a:latin typeface="Arial Narrow" panose="020B0606020202030204" pitchFamily="34" charset="0"/>
                          <a:ea typeface="Times New Roman" panose="02020603050405020304" pitchFamily="18" charset="0"/>
                          <a:cs typeface="Arial" panose="020B0604020202020204" pitchFamily="34" charset="0"/>
                        </a:rPr>
                        <a:t>Keep yourself on track &amp; motivated</a:t>
                      </a:r>
                      <a:endParaRPr lang="en-US" sz="1500" dirty="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171450" marR="0" lvl="0" indent="-171450">
                        <a:spcBef>
                          <a:spcPts val="0"/>
                        </a:spcBef>
                        <a:spcAft>
                          <a:spcPts val="0"/>
                        </a:spcAft>
                        <a:buFont typeface="Symbol" panose="05050102010706020507" pitchFamily="18" charset="2"/>
                        <a:buChar char=""/>
                      </a:pPr>
                      <a:r>
                        <a:rPr lang="en-US" sz="1500" dirty="0">
                          <a:effectLst/>
                          <a:latin typeface="Arial Narrow" panose="020B0606020202030204" pitchFamily="34" charset="0"/>
                          <a:ea typeface="Times New Roman" panose="02020603050405020304" pitchFamily="18" charset="0"/>
                          <a:cs typeface="Arial" panose="020B0604020202020204" pitchFamily="34" charset="0"/>
                        </a:rPr>
                        <a:t>Reminders </a:t>
                      </a:r>
                      <a:endParaRPr lang="en-US" sz="15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Symbol" panose="05050102010706020507" pitchFamily="18" charset="2"/>
                        <a:buChar char=""/>
                      </a:pPr>
                      <a:r>
                        <a:rPr lang="en-US" sz="1500" dirty="0">
                          <a:effectLst/>
                          <a:latin typeface="Arial Narrow" panose="020B0606020202030204" pitchFamily="34" charset="0"/>
                          <a:ea typeface="Times New Roman" panose="02020603050405020304" pitchFamily="18" charset="0"/>
                          <a:cs typeface="Arial" panose="020B0604020202020204" pitchFamily="34" charset="0"/>
                        </a:rPr>
                        <a:t>Symbols &amp; Rituals – </a:t>
                      </a:r>
                      <a:r>
                        <a:rPr lang="en-US" sz="1500" dirty="0" smtClean="0">
                          <a:effectLst/>
                          <a:latin typeface="Arial Narrow" panose="020B0606020202030204" pitchFamily="34" charset="0"/>
                          <a:ea typeface="Times New Roman" panose="02020603050405020304" pitchFamily="18" charset="0"/>
                          <a:cs typeface="Arial" panose="020B0604020202020204" pitchFamily="34" charset="0"/>
                        </a:rPr>
                        <a:t>meaningful</a:t>
                      </a:r>
                      <a:endParaRPr lang="en-US" sz="15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Symbol" panose="05050102010706020507" pitchFamily="18" charset="2"/>
                        <a:buChar char=""/>
                      </a:pPr>
                      <a:r>
                        <a:rPr lang="en-US" sz="1500" dirty="0">
                          <a:effectLst/>
                          <a:latin typeface="Arial Narrow" panose="020B0606020202030204" pitchFamily="34" charset="0"/>
                          <a:ea typeface="Times New Roman" panose="02020603050405020304" pitchFamily="18" charset="0"/>
                          <a:cs typeface="Arial" panose="020B0604020202020204" pitchFamily="34" charset="0"/>
                        </a:rPr>
                        <a:t>Action pictures – </a:t>
                      </a:r>
                      <a:r>
                        <a:rPr lang="en-US" sz="1500" dirty="0" smtClean="0">
                          <a:effectLst/>
                          <a:latin typeface="Arial Narrow" panose="020B0606020202030204" pitchFamily="34" charset="0"/>
                          <a:ea typeface="Times New Roman" panose="02020603050405020304" pitchFamily="18" charset="0"/>
                          <a:cs typeface="Arial" panose="020B0604020202020204" pitchFamily="34" charset="0"/>
                        </a:rPr>
                        <a:t>visualize </a:t>
                      </a:r>
                      <a:r>
                        <a:rPr lang="en-US" sz="1500" dirty="0">
                          <a:effectLst/>
                          <a:latin typeface="Arial Narrow" panose="020B0606020202030204" pitchFamily="34" charset="0"/>
                          <a:ea typeface="Times New Roman" panose="02020603050405020304" pitchFamily="18" charset="0"/>
                          <a:cs typeface="Arial" panose="020B0604020202020204" pitchFamily="34" charset="0"/>
                        </a:rPr>
                        <a:t>success</a:t>
                      </a:r>
                      <a:endParaRPr lang="en-US" sz="1500" dirty="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1371812">
                <a:tc>
                  <a:txBody>
                    <a:bodyPr/>
                    <a:lstStyle/>
                    <a:p>
                      <a:pPr marL="0" marR="0">
                        <a:spcBef>
                          <a:spcPts val="0"/>
                        </a:spcBef>
                        <a:spcAft>
                          <a:spcPts val="0"/>
                        </a:spcAft>
                      </a:pPr>
                      <a:r>
                        <a:rPr lang="en-US" sz="1500">
                          <a:effectLst/>
                          <a:latin typeface="Arial Narrow" panose="020B0606020202030204" pitchFamily="34" charset="0"/>
                          <a:ea typeface="Times New Roman" panose="02020603050405020304" pitchFamily="18" charset="0"/>
                          <a:cs typeface="Arial" panose="020B0604020202020204" pitchFamily="34" charset="0"/>
                        </a:rPr>
                        <a:t>Assessment Plan</a:t>
                      </a:r>
                      <a:endParaRPr lang="en-US" sz="150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D9D9D9"/>
                    </a:solidFill>
                  </a:tcPr>
                </a:tc>
                <a:tc>
                  <a:txBody>
                    <a:bodyPr/>
                    <a:lstStyle/>
                    <a:p>
                      <a:pPr marL="0" marR="0">
                        <a:spcBef>
                          <a:spcPts val="0"/>
                        </a:spcBef>
                        <a:spcAft>
                          <a:spcPts val="0"/>
                        </a:spcAft>
                      </a:pPr>
                      <a:r>
                        <a:rPr lang="en-US" sz="1500" dirty="0">
                          <a:effectLst/>
                          <a:latin typeface="Arial Narrow" panose="020B0606020202030204" pitchFamily="34" charset="0"/>
                          <a:ea typeface="Times New Roman" panose="02020603050405020304" pitchFamily="18" charset="0"/>
                          <a:cs typeface="Arial" panose="020B0604020202020204" pitchFamily="34" charset="0"/>
                        </a:rPr>
                        <a:t>Look back at how well you used the 6-Step Model</a:t>
                      </a:r>
                      <a:endParaRPr lang="en-US" sz="1500" dirty="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457200" marR="0" indent="-457200">
                        <a:spcBef>
                          <a:spcPts val="0"/>
                        </a:spcBef>
                        <a:spcAft>
                          <a:spcPts val="0"/>
                        </a:spcAft>
                        <a:buFont typeface="+mj-lt"/>
                        <a:buAutoNum type="arabicPeriod"/>
                      </a:pPr>
                      <a:r>
                        <a:rPr lang="en-US" sz="1500" dirty="0">
                          <a:effectLst/>
                          <a:latin typeface="Arial Narrow" panose="020B0606020202030204" pitchFamily="34" charset="0"/>
                          <a:ea typeface="Times New Roman" panose="02020603050405020304" pitchFamily="18" charset="0"/>
                          <a:cs typeface="Arial" panose="020B0604020202020204" pitchFamily="34" charset="0"/>
                        </a:rPr>
                        <a:t>Did action plan accomplish goal?</a:t>
                      </a:r>
                      <a:endParaRPr lang="en-US" sz="15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buFont typeface="+mj-lt"/>
                        <a:buAutoNum type="arabicPeriod"/>
                      </a:pPr>
                      <a:endParaRPr lang="en-US" sz="1500" dirty="0" smtClean="0">
                        <a:effectLst/>
                        <a:latin typeface="Arial Narrow" panose="020B0606020202030204" pitchFamily="34" charset="0"/>
                        <a:ea typeface="Times New Roman" panose="02020603050405020304" pitchFamily="18" charset="0"/>
                        <a:cs typeface="Arial" panose="020B0604020202020204" pitchFamily="34" charset="0"/>
                      </a:endParaRPr>
                    </a:p>
                    <a:p>
                      <a:pPr marL="457200" marR="0" indent="-457200">
                        <a:spcBef>
                          <a:spcPts val="0"/>
                        </a:spcBef>
                        <a:spcAft>
                          <a:spcPts val="0"/>
                        </a:spcAft>
                        <a:buFont typeface="+mj-lt"/>
                        <a:buAutoNum type="arabicPeriod"/>
                      </a:pPr>
                      <a:r>
                        <a:rPr lang="en-US" sz="1500" dirty="0" smtClean="0">
                          <a:effectLst/>
                          <a:latin typeface="Arial Narrow" panose="020B0606020202030204" pitchFamily="34" charset="0"/>
                          <a:ea typeface="Times New Roman" panose="02020603050405020304" pitchFamily="18" charset="0"/>
                          <a:cs typeface="Arial" panose="020B0604020202020204" pitchFamily="34" charset="0"/>
                        </a:rPr>
                        <a:t>How </a:t>
                      </a:r>
                      <a:r>
                        <a:rPr lang="en-US" sz="1500" dirty="0">
                          <a:effectLst/>
                          <a:latin typeface="Arial Narrow" panose="020B0606020202030204" pitchFamily="34" charset="0"/>
                          <a:ea typeface="Times New Roman" panose="02020603050405020304" pitchFamily="18" charset="0"/>
                          <a:cs typeface="Arial" panose="020B0604020202020204" pitchFamily="34" charset="0"/>
                        </a:rPr>
                        <a:t>well did you do - using each step?</a:t>
                      </a:r>
                      <a:endParaRPr lang="en-US" sz="1500" dirty="0">
                        <a:effectLst/>
                        <a:latin typeface="Times New Roman" panose="02020603050405020304" pitchFamily="18" charset="0"/>
                        <a:ea typeface="Times New Roman" panose="02020603050405020304" pitchFamily="18" charset="0"/>
                      </a:endParaRPr>
                    </a:p>
                  </a:txBody>
                  <a:tcPr marL="51435" marR="51435" marT="0" marB="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bl>
          </a:graphicData>
        </a:graphic>
      </p:graphicFrame>
      <p:pic>
        <p:nvPicPr>
          <p:cNvPr id="37913" name="Content Placeholder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28600"/>
            <a:ext cx="2452688"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320263"/>
      </p:ext>
    </p:extLst>
  </p:cSld>
  <p:clrMapOvr>
    <a:masterClrMapping/>
  </p:clrMapOvr>
  <p:transition spd="med" advClick="0">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039538-AB7F-43EC-92A9-E6BCC3717B7B}" type="slidenum">
              <a:rPr lang="en-US" altLang="en-US" smtClean="0"/>
              <a:pPr>
                <a:defRPr/>
              </a:pPr>
              <a:t>105</a:t>
            </a:fld>
            <a:endParaRPr lang="en-US" altLang="en-US"/>
          </a:p>
        </p:txBody>
      </p:sp>
      <p:sp>
        <p:nvSpPr>
          <p:cNvPr id="4" name="TextBox 3"/>
          <p:cNvSpPr txBox="1"/>
          <p:nvPr/>
        </p:nvSpPr>
        <p:spPr>
          <a:xfrm>
            <a:off x="832247" y="1591866"/>
            <a:ext cx="3248025" cy="300082"/>
          </a:xfrm>
          <a:prstGeom prst="rect">
            <a:avLst/>
          </a:prstGeom>
          <a:noFill/>
          <a:ln>
            <a:solidFill>
              <a:schemeClr val="bg1">
                <a:lumMod val="50000"/>
              </a:schemeClr>
            </a:solidFill>
          </a:ln>
        </p:spPr>
        <p:txBody>
          <a:bodyPr>
            <a:spAutoFit/>
          </a:bodyPr>
          <a:lstStyle/>
          <a:p>
            <a:pPr>
              <a:defRPr/>
            </a:pPr>
            <a:r>
              <a:rPr lang="en-US" sz="1350" dirty="0">
                <a:solidFill>
                  <a:srgbClr val="000000"/>
                </a:solidFill>
                <a:latin typeface="Calibri" panose="020F0502020204030204" pitchFamily="34" charset="0"/>
                <a:ea typeface="+mn-ea"/>
              </a:rPr>
              <a:t>Reactive action -vs- Decision Model choice</a:t>
            </a:r>
          </a:p>
        </p:txBody>
      </p:sp>
      <p:pic>
        <p:nvPicPr>
          <p:cNvPr id="8192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054" y="1996679"/>
            <a:ext cx="8293894" cy="146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descr="http://spendology.files.wordpress.com/2013/02/emotional-br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360" y="3644504"/>
            <a:ext cx="1962150" cy="199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785" y="3589735"/>
            <a:ext cx="2134790" cy="204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ight Brace 8"/>
          <p:cNvSpPr>
            <a:spLocks/>
          </p:cNvSpPr>
          <p:nvPr/>
        </p:nvSpPr>
        <p:spPr bwMode="auto">
          <a:xfrm>
            <a:off x="3450432" y="4027885"/>
            <a:ext cx="188119" cy="1440656"/>
          </a:xfrm>
          <a:prstGeom prst="rightBrace">
            <a:avLst>
              <a:gd name="adj1" fmla="val 8367"/>
              <a:gd name="adj2" fmla="val 49519"/>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81928" name="Freeform 10"/>
          <p:cNvSpPr>
            <a:spLocks/>
          </p:cNvSpPr>
          <p:nvPr/>
        </p:nvSpPr>
        <p:spPr bwMode="auto">
          <a:xfrm>
            <a:off x="3715941" y="4741069"/>
            <a:ext cx="1371600" cy="517922"/>
          </a:xfrm>
          <a:custGeom>
            <a:avLst/>
            <a:gdLst>
              <a:gd name="T0" fmla="*/ 0 w 1828800"/>
              <a:gd name="T1" fmla="*/ 0 h 690465"/>
              <a:gd name="T2" fmla="*/ 914400 w 1828800"/>
              <a:gd name="T3" fmla="*/ 569248 h 690465"/>
              <a:gd name="T4" fmla="*/ 1828800 w 1828800"/>
              <a:gd name="T5" fmla="*/ 690563 h 690465"/>
              <a:gd name="T6" fmla="*/ 1828800 w 1828800"/>
              <a:gd name="T7" fmla="*/ 690563 h 690465"/>
              <a:gd name="T8" fmla="*/ 1828800 w 1828800"/>
              <a:gd name="T9" fmla="*/ 690563 h 6904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8800" h="690465">
                <a:moveTo>
                  <a:pt x="0" y="0"/>
                </a:moveTo>
                <a:cubicBezTo>
                  <a:pt x="304800" y="227045"/>
                  <a:pt x="609600" y="454090"/>
                  <a:pt x="914400" y="569167"/>
                </a:cubicBezTo>
                <a:cubicBezTo>
                  <a:pt x="1219200" y="684244"/>
                  <a:pt x="1828800" y="690465"/>
                  <a:pt x="1828800" y="690465"/>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sz="1350">
              <a:solidFill>
                <a:srgbClr val="000000"/>
              </a:solidFill>
              <a:latin typeface="Calibri" panose="020F0502020204030204" pitchFamily="34" charset="0"/>
              <a:ea typeface="+mn-ea"/>
            </a:endParaRPr>
          </a:p>
        </p:txBody>
      </p:sp>
      <p:sp>
        <p:nvSpPr>
          <p:cNvPr id="81929" name="Freeform 18"/>
          <p:cNvSpPr>
            <a:spLocks/>
          </p:cNvSpPr>
          <p:nvPr/>
        </p:nvSpPr>
        <p:spPr bwMode="auto">
          <a:xfrm>
            <a:off x="6675835" y="2263379"/>
            <a:ext cx="1779984" cy="1568053"/>
          </a:xfrm>
          <a:custGeom>
            <a:avLst/>
            <a:gdLst>
              <a:gd name="T0" fmla="*/ 1884821 w 2373266"/>
              <a:gd name="T1" fmla="*/ 0 h 2090057"/>
              <a:gd name="T2" fmla="*/ 2248722 w 2373266"/>
              <a:gd name="T3" fmla="*/ 700024 h 2090057"/>
              <a:gd name="T4" fmla="*/ 0 w 2373266"/>
              <a:gd name="T5" fmla="*/ 2090737 h 2090057"/>
              <a:gd name="T6" fmla="*/ 0 w 2373266"/>
              <a:gd name="T7" fmla="*/ 2090737 h 20900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73266" h="2090057">
                <a:moveTo>
                  <a:pt x="1884784" y="0"/>
                </a:moveTo>
                <a:cubicBezTo>
                  <a:pt x="2223796" y="175726"/>
                  <a:pt x="2562809" y="351453"/>
                  <a:pt x="2248678" y="699796"/>
                </a:cubicBezTo>
                <a:cubicBezTo>
                  <a:pt x="1934547" y="1048139"/>
                  <a:pt x="0" y="2090057"/>
                  <a:pt x="0" y="2090057"/>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sz="1350">
              <a:solidFill>
                <a:srgbClr val="000000"/>
              </a:solidFill>
              <a:latin typeface="Calibri" panose="020F0502020204030204" pitchFamily="34" charset="0"/>
              <a:ea typeface="+mn-ea"/>
            </a:endParaRPr>
          </a:p>
        </p:txBody>
      </p:sp>
      <p:sp>
        <p:nvSpPr>
          <p:cNvPr id="81930" name="TextBox 2"/>
          <p:cNvSpPr txBox="1">
            <a:spLocks noChangeArrowheads="1"/>
          </p:cNvSpPr>
          <p:nvPr/>
        </p:nvSpPr>
        <p:spPr bwMode="auto">
          <a:xfrm>
            <a:off x="1581150" y="1066800"/>
            <a:ext cx="47589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00">
                <a:solidFill>
                  <a:srgbClr val="000000"/>
                </a:solidFill>
                <a:ea typeface="+mn-ea"/>
              </a:rPr>
              <a:t>System 1 uses association and metaphor to produce a quick and dirty draft of reality, which System 2 draws on to arrive at explicit beliefs and reasoned choices. System 1 proposes, System 2 disposes. So System 2 would seem to be the boss, right? In principle, yes. But System 2, in addition to being more deliberate and rational, is also lazy. And it tires easily. Too often, instead of slowing things down and analyzing them, System 2 is content to accept the easy but unreliable story about the world that System 1 feeds to it. </a:t>
            </a:r>
          </a:p>
        </p:txBody>
      </p:sp>
    </p:spTree>
    <p:extLst>
      <p:ext uri="{BB962C8B-B14F-4D97-AF65-F5344CB8AC3E}">
        <p14:creationId xmlns:p14="http://schemas.microsoft.com/office/powerpoint/2010/main" val="20965170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4AD0DA2-4EE8-49D4-B4A6-9D44676D415B}" type="slidenum">
              <a:rPr lang="en-US" altLang="en-US" smtClean="0"/>
              <a:pPr>
                <a:defRPr/>
              </a:pPr>
              <a:t>106</a:t>
            </a:fld>
            <a:endParaRPr lang="en-US" altLang="en-US"/>
          </a:p>
        </p:txBody>
      </p:sp>
      <p:sp>
        <p:nvSpPr>
          <p:cNvPr id="3" name="TextBox 2"/>
          <p:cNvSpPr txBox="1"/>
          <p:nvPr/>
        </p:nvSpPr>
        <p:spPr>
          <a:xfrm>
            <a:off x="1476375" y="1644253"/>
            <a:ext cx="1238250" cy="507831"/>
          </a:xfrm>
          <a:prstGeom prst="rect">
            <a:avLst/>
          </a:prstGeom>
          <a:noFill/>
          <a:ln>
            <a:solidFill>
              <a:schemeClr val="bg1">
                <a:lumMod val="50000"/>
              </a:schemeClr>
            </a:solidFill>
          </a:ln>
          <a:effectLst>
            <a:outerShdw blurRad="50800" dist="38100" dir="8100000" algn="tr" rotWithShape="0">
              <a:prstClr val="black">
                <a:alpha val="40000"/>
              </a:prstClr>
            </a:outerShdw>
          </a:effectLst>
        </p:spPr>
        <p:txBody>
          <a:bodyPr>
            <a:spAutoFit/>
          </a:bodyPr>
          <a:lstStyle/>
          <a:p>
            <a:pPr algn="ctr">
              <a:defRPr/>
            </a:pPr>
            <a:r>
              <a:rPr lang="en-US" sz="1350" dirty="0">
                <a:solidFill>
                  <a:srgbClr val="000000"/>
                </a:solidFill>
                <a:latin typeface="Calibri" panose="020F0502020204030204" pitchFamily="34" charset="0"/>
                <a:ea typeface="+mn-ea"/>
              </a:rPr>
              <a:t>Decision Biases</a:t>
            </a:r>
          </a:p>
        </p:txBody>
      </p:sp>
      <p:pic>
        <p:nvPicPr>
          <p:cNvPr id="4" name="Picture 3"/>
          <p:cNvPicPr>
            <a:picLocks noChangeAspect="1"/>
          </p:cNvPicPr>
          <p:nvPr/>
        </p:nvPicPr>
        <p:blipFill>
          <a:blip r:embed="rId2"/>
          <a:stretch>
            <a:fillRect/>
          </a:stretch>
        </p:blipFill>
        <p:spPr>
          <a:xfrm>
            <a:off x="3779044" y="2927748"/>
            <a:ext cx="2578894" cy="492919"/>
          </a:xfrm>
          <a:prstGeom prst="rect">
            <a:avLst/>
          </a:prstGeom>
          <a:ln>
            <a:solidFill>
              <a:schemeClr val="bg1">
                <a:lumMod val="50000"/>
              </a:schemeClr>
            </a:solidFill>
          </a:ln>
        </p:spPr>
      </p:pic>
      <p:pic>
        <p:nvPicPr>
          <p:cNvPr id="5" name="Picture 4"/>
          <p:cNvPicPr>
            <a:picLocks noChangeAspect="1"/>
          </p:cNvPicPr>
          <p:nvPr/>
        </p:nvPicPr>
        <p:blipFill>
          <a:blip r:embed="rId3"/>
          <a:stretch>
            <a:fillRect/>
          </a:stretch>
        </p:blipFill>
        <p:spPr>
          <a:xfrm>
            <a:off x="619126" y="2263379"/>
            <a:ext cx="2393156" cy="435769"/>
          </a:xfrm>
          <a:prstGeom prst="rect">
            <a:avLst/>
          </a:prstGeom>
          <a:ln>
            <a:solidFill>
              <a:schemeClr val="bg1">
                <a:lumMod val="50000"/>
              </a:schemeClr>
            </a:solidFill>
          </a:ln>
        </p:spPr>
      </p:pic>
      <p:pic>
        <p:nvPicPr>
          <p:cNvPr id="6" name="Picture 5"/>
          <p:cNvPicPr>
            <a:picLocks noChangeAspect="1"/>
          </p:cNvPicPr>
          <p:nvPr/>
        </p:nvPicPr>
        <p:blipFill>
          <a:blip r:embed="rId4"/>
          <a:stretch>
            <a:fillRect/>
          </a:stretch>
        </p:blipFill>
        <p:spPr>
          <a:xfrm>
            <a:off x="3206354" y="5393531"/>
            <a:ext cx="2593181" cy="371475"/>
          </a:xfrm>
          <a:prstGeom prst="rect">
            <a:avLst/>
          </a:prstGeom>
          <a:ln>
            <a:solidFill>
              <a:schemeClr val="bg1">
                <a:lumMod val="50000"/>
              </a:schemeClr>
            </a:solidFill>
          </a:ln>
        </p:spPr>
      </p:pic>
      <p:pic>
        <p:nvPicPr>
          <p:cNvPr id="7" name="Picture 6"/>
          <p:cNvPicPr>
            <a:picLocks noChangeAspect="1"/>
          </p:cNvPicPr>
          <p:nvPr/>
        </p:nvPicPr>
        <p:blipFill>
          <a:blip r:embed="rId5"/>
          <a:stretch>
            <a:fillRect/>
          </a:stretch>
        </p:blipFill>
        <p:spPr>
          <a:xfrm>
            <a:off x="5736432" y="2239567"/>
            <a:ext cx="2907506" cy="364331"/>
          </a:xfrm>
          <a:prstGeom prst="rect">
            <a:avLst/>
          </a:prstGeom>
          <a:ln>
            <a:solidFill>
              <a:schemeClr val="bg1">
                <a:lumMod val="50000"/>
              </a:schemeClr>
            </a:solidFill>
          </a:ln>
        </p:spPr>
      </p:pic>
      <p:pic>
        <p:nvPicPr>
          <p:cNvPr id="9" name="Picture 8"/>
          <p:cNvPicPr>
            <a:picLocks noChangeAspect="1"/>
          </p:cNvPicPr>
          <p:nvPr/>
        </p:nvPicPr>
        <p:blipFill>
          <a:blip r:embed="rId6"/>
          <a:stretch>
            <a:fillRect/>
          </a:stretch>
        </p:blipFill>
        <p:spPr>
          <a:xfrm>
            <a:off x="5243512" y="4814887"/>
            <a:ext cx="3214688" cy="385763"/>
          </a:xfrm>
          <a:prstGeom prst="rect">
            <a:avLst/>
          </a:prstGeom>
          <a:ln>
            <a:solidFill>
              <a:schemeClr val="bg1">
                <a:lumMod val="50000"/>
              </a:schemeClr>
            </a:solidFill>
          </a:ln>
        </p:spPr>
      </p:pic>
      <p:pic>
        <p:nvPicPr>
          <p:cNvPr id="82953"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4066" y="3074194"/>
            <a:ext cx="2121694" cy="47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Picture 1"/>
          <p:cNvPicPr>
            <a:picLocks noChangeAspect="1" noChangeArrowheads="1"/>
          </p:cNvPicPr>
          <p:nvPr/>
        </p:nvPicPr>
        <p:blipFill>
          <a:blip r:embed="rId8">
            <a:extLst>
              <a:ext uri="{28A0092B-C50C-407E-A947-70E740481C1C}">
                <a14:useLocalDpi xmlns:a14="http://schemas.microsoft.com/office/drawing/2010/main" val="0"/>
              </a:ext>
            </a:extLst>
          </a:blip>
          <a:srcRect l="459" t="4617" r="1093"/>
          <a:stretch>
            <a:fillRect/>
          </a:stretch>
        </p:blipFill>
        <p:spPr bwMode="auto">
          <a:xfrm>
            <a:off x="2780110" y="956073"/>
            <a:ext cx="3051572" cy="959644"/>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pic>
      <p:grpSp>
        <p:nvGrpSpPr>
          <p:cNvPr id="82955" name="Group 14"/>
          <p:cNvGrpSpPr>
            <a:grpSpLocks/>
          </p:cNvGrpSpPr>
          <p:nvPr/>
        </p:nvGrpSpPr>
        <p:grpSpPr bwMode="auto">
          <a:xfrm>
            <a:off x="3084910" y="3577829"/>
            <a:ext cx="1918097" cy="1200150"/>
            <a:chOff x="3635409" y="4418106"/>
            <a:chExt cx="2557623" cy="1600139"/>
          </a:xfrm>
        </p:grpSpPr>
        <p:pic>
          <p:nvPicPr>
            <p:cNvPr id="82963" name="Picture 7"/>
            <p:cNvPicPr>
              <a:picLocks noChangeAspect="1"/>
            </p:cNvPicPr>
            <p:nvPr/>
          </p:nvPicPr>
          <p:blipFill>
            <a:blip r:embed="rId9">
              <a:extLst>
                <a:ext uri="{28A0092B-C50C-407E-A947-70E740481C1C}">
                  <a14:useLocalDpi xmlns:a14="http://schemas.microsoft.com/office/drawing/2010/main" val="0"/>
                </a:ext>
              </a:extLst>
            </a:blip>
            <a:srcRect l="25824" b="17551"/>
            <a:stretch>
              <a:fillRect/>
            </a:stretch>
          </p:blipFill>
          <p:spPr bwMode="auto">
            <a:xfrm>
              <a:off x="3635409" y="5570610"/>
              <a:ext cx="2557623" cy="4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4" name="irc_mi" descr="http://stevebmd.files.wordpress.com/2012/03/cogbias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3211" y="4418106"/>
              <a:ext cx="1947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956" name="Picture 1"/>
          <p:cNvPicPr>
            <a:picLocks noChangeAspect="1" noChangeArrowheads="1"/>
          </p:cNvPicPr>
          <p:nvPr/>
        </p:nvPicPr>
        <p:blipFill>
          <a:blip r:embed="rId11">
            <a:extLst>
              <a:ext uri="{28A0092B-C50C-407E-A947-70E740481C1C}">
                <a14:useLocalDpi xmlns:a14="http://schemas.microsoft.com/office/drawing/2010/main" val="0"/>
              </a:ext>
            </a:extLst>
          </a:blip>
          <a:srcRect l="1466" t="3104" r="2869"/>
          <a:stretch>
            <a:fillRect/>
          </a:stretch>
        </p:blipFill>
        <p:spPr bwMode="auto">
          <a:xfrm>
            <a:off x="192882" y="948929"/>
            <a:ext cx="120372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57" name="Group 13"/>
          <p:cNvGrpSpPr>
            <a:grpSpLocks/>
          </p:cNvGrpSpPr>
          <p:nvPr/>
        </p:nvGrpSpPr>
        <p:grpSpPr bwMode="auto">
          <a:xfrm>
            <a:off x="7075885" y="2818211"/>
            <a:ext cx="1021556" cy="1884205"/>
            <a:chOff x="659264" y="4134558"/>
            <a:chExt cx="1361550" cy="2511514"/>
          </a:xfrm>
        </p:grpSpPr>
        <p:pic>
          <p:nvPicPr>
            <p:cNvPr id="82961" name="Picture 6" descr="http://1.bp.blogspot.com/-HEjuRNAFMto/TpslZxWGfHI/AAAAAAAAD8A/FEuXFBnjIyI/s1600/Confirmation+Bias.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9867" y="4134558"/>
              <a:ext cx="1360946"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2" name="TextBox 12"/>
            <p:cNvSpPr txBox="1">
              <a:spLocks noChangeArrowheads="1"/>
            </p:cNvSpPr>
            <p:nvPr/>
          </p:nvSpPr>
          <p:spPr bwMode="auto">
            <a:xfrm>
              <a:off x="659264" y="5969169"/>
              <a:ext cx="1361550" cy="67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675" b="1">
                  <a:solidFill>
                    <a:srgbClr val="000000"/>
                  </a:solidFill>
                  <a:latin typeface="Arial Narrow" panose="020B0606020202030204" pitchFamily="34" charset="0"/>
                </a:rPr>
                <a:t>Accepting info that confirms initial beliefs and rejecting challenging info  </a:t>
              </a:r>
            </a:p>
          </p:txBody>
        </p:sp>
      </p:grpSp>
      <p:pic>
        <p:nvPicPr>
          <p:cNvPr id="82958" name="Picture 1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0760" y="4014788"/>
            <a:ext cx="2230040" cy="13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959" name="Straight Connector 17"/>
          <p:cNvCxnSpPr>
            <a:cxnSpLocks noChangeShapeType="1"/>
          </p:cNvCxnSpPr>
          <p:nvPr/>
        </p:nvCxnSpPr>
        <p:spPr bwMode="auto">
          <a:xfrm>
            <a:off x="192881" y="1976438"/>
            <a:ext cx="5638800" cy="21431"/>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2960" name="TextBox 7"/>
          <p:cNvSpPr txBox="1">
            <a:spLocks noChangeArrowheads="1"/>
          </p:cNvSpPr>
          <p:nvPr/>
        </p:nvSpPr>
        <p:spPr bwMode="auto">
          <a:xfrm>
            <a:off x="6137673" y="1319213"/>
            <a:ext cx="2320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600">
                <a:solidFill>
                  <a:srgbClr val="000000"/>
                </a:solidFill>
                <a:ea typeface="+mn-ea"/>
              </a:rPr>
              <a:t>Overconfidence -  All of us, and especially experts, are prone to an exaggerated sense of how well we understand the world.</a:t>
            </a:r>
          </a:p>
          <a:p>
            <a:endParaRPr lang="en-US" altLang="en-US" sz="600">
              <a:solidFill>
                <a:srgbClr val="000000"/>
              </a:solidFill>
              <a:ea typeface="+mn-ea"/>
            </a:endParaRPr>
          </a:p>
          <a:p>
            <a:r>
              <a:rPr lang="en-US" altLang="en-US" sz="600">
                <a:solidFill>
                  <a:srgbClr val="000000"/>
                </a:solidFill>
                <a:ea typeface="+mn-ea"/>
              </a:rPr>
              <a:t>Planning fallacy - tendency to overestimate benefits and underestimate costs, and hence foolishly to take on risky projects</a:t>
            </a:r>
          </a:p>
          <a:p>
            <a:endParaRPr lang="en-US" altLang="en-US" sz="600">
              <a:solidFill>
                <a:srgbClr val="000000"/>
              </a:solidFill>
              <a:ea typeface="+mn-ea"/>
            </a:endParaRPr>
          </a:p>
        </p:txBody>
      </p:sp>
    </p:spTree>
    <p:extLst>
      <p:ext uri="{BB962C8B-B14F-4D97-AF65-F5344CB8AC3E}">
        <p14:creationId xmlns:p14="http://schemas.microsoft.com/office/powerpoint/2010/main" val="359428415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828800" y="1257300"/>
            <a:ext cx="5657850" cy="685800"/>
          </a:xfrm>
        </p:spPr>
        <p:txBody>
          <a:bodyPr/>
          <a:lstStyle/>
          <a:p>
            <a:pPr algn="l"/>
            <a:r>
              <a:rPr lang="en-US" altLang="en-US" sz="2400">
                <a:solidFill>
                  <a:schemeClr val="hlink"/>
                </a:solidFill>
                <a:ea typeface="ＭＳ Ｐゴシック" panose="020B0600070205080204" pitchFamily="34" charset="-128"/>
              </a:rPr>
              <a:t>Thresholds – Decision Making</a:t>
            </a:r>
            <a:r>
              <a:rPr lang="en-US" altLang="en-US" sz="2400">
                <a:ea typeface="ＭＳ Ｐゴシック" panose="020B0600070205080204" pitchFamily="34" charset="-128"/>
              </a:rPr>
              <a:t/>
            </a:r>
            <a:br>
              <a:rPr lang="en-US" altLang="en-US" sz="2400">
                <a:ea typeface="ＭＳ Ｐゴシック" panose="020B0600070205080204" pitchFamily="34" charset="-128"/>
              </a:rPr>
            </a:br>
            <a:r>
              <a:rPr lang="en-US" altLang="en-US" sz="1800">
                <a:ea typeface="ＭＳ Ｐゴシック" panose="020B0600070205080204" pitchFamily="34" charset="-128"/>
              </a:rPr>
              <a:t>Objective Self –Awareness Tool</a:t>
            </a:r>
          </a:p>
        </p:txBody>
      </p:sp>
      <p:sp>
        <p:nvSpPr>
          <p:cNvPr id="83971" name="Rectangle 6"/>
          <p:cNvSpPr>
            <a:spLocks noChangeArrowheads="1"/>
          </p:cNvSpPr>
          <p:nvPr/>
        </p:nvSpPr>
        <p:spPr bwMode="auto">
          <a:xfrm>
            <a:off x="1143001" y="3135538"/>
            <a:ext cx="184731"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pic>
        <p:nvPicPr>
          <p:cNvPr id="83972" name="irc_mi" descr="ladder_of_infer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3766" y="2514600"/>
            <a:ext cx="2180034"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9"/>
          <p:cNvSpPr txBox="1">
            <a:spLocks noChangeArrowheads="1"/>
          </p:cNvSpPr>
          <p:nvPr/>
        </p:nvSpPr>
        <p:spPr bwMode="auto">
          <a:xfrm>
            <a:off x="1257300" y="2286001"/>
            <a:ext cx="2743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Wingdings 3" panose="05040102010807070707" pitchFamily="18" charset="2"/>
              <a:buNone/>
            </a:pPr>
            <a:endParaRPr lang="en-US" altLang="en-US" sz="1050">
              <a:solidFill>
                <a:srgbClr val="000000"/>
              </a:solidFill>
            </a:endParaRPr>
          </a:p>
          <a:p>
            <a:pPr>
              <a:spcBef>
                <a:spcPct val="50000"/>
              </a:spcBef>
              <a:buFont typeface="Wingdings 3" panose="05040102010807070707" pitchFamily="18" charset="2"/>
              <a:buNone/>
            </a:pPr>
            <a:endParaRPr lang="en-US" altLang="en-US" sz="1050">
              <a:solidFill>
                <a:srgbClr val="000000"/>
              </a:solidFill>
            </a:endParaRPr>
          </a:p>
          <a:p>
            <a:pPr>
              <a:spcBef>
                <a:spcPct val="50000"/>
              </a:spcBef>
              <a:buFont typeface="Wingdings 3" panose="05040102010807070707" pitchFamily="18" charset="2"/>
              <a:buNone/>
            </a:pPr>
            <a:endParaRPr lang="en-US" altLang="en-US" sz="1050">
              <a:solidFill>
                <a:srgbClr val="000000"/>
              </a:solidFill>
            </a:endParaRPr>
          </a:p>
          <a:p>
            <a:pPr>
              <a:spcBef>
                <a:spcPct val="0"/>
              </a:spcBef>
            </a:pPr>
            <a:endParaRPr lang="en-US" altLang="en-US" sz="900">
              <a:solidFill>
                <a:srgbClr val="000000"/>
              </a:solidFill>
            </a:endParaRPr>
          </a:p>
          <a:p>
            <a:pPr>
              <a:spcBef>
                <a:spcPct val="0"/>
              </a:spcBef>
            </a:pPr>
            <a:endParaRPr lang="en-US" altLang="en-US" sz="900">
              <a:solidFill>
                <a:srgbClr val="000000"/>
              </a:solidFill>
            </a:endParaRPr>
          </a:p>
        </p:txBody>
      </p:sp>
      <p:sp>
        <p:nvSpPr>
          <p:cNvPr id="83974" name="Text Box 10"/>
          <p:cNvSpPr txBox="1">
            <a:spLocks noChangeArrowheads="1"/>
          </p:cNvSpPr>
          <p:nvPr/>
        </p:nvSpPr>
        <p:spPr bwMode="auto">
          <a:xfrm>
            <a:off x="1371600" y="2286000"/>
            <a:ext cx="2800350" cy="784830"/>
          </a:xfrm>
          <a:prstGeom prst="rect">
            <a:avLst/>
          </a:prstGeom>
          <a:noFill/>
          <a:ln w="9525" cap="rnd">
            <a:solidFill>
              <a:schemeClr val="bg2"/>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Wingdings 3" panose="05040102010807070707" pitchFamily="18" charset="2"/>
              <a:buNone/>
            </a:pPr>
            <a:r>
              <a:rPr lang="en-US" altLang="en-US" sz="1125">
                <a:solidFill>
                  <a:srgbClr val="000000"/>
                </a:solidFill>
              </a:rPr>
              <a:t>The Ladder of Inference describes the </a:t>
            </a:r>
            <a:r>
              <a:rPr lang="en-US" altLang="en-US" sz="1125" u="sng">
                <a:solidFill>
                  <a:srgbClr val="000000"/>
                </a:solidFill>
              </a:rPr>
              <a:t>thinking process</a:t>
            </a:r>
            <a:r>
              <a:rPr lang="en-US" altLang="en-US" sz="1125">
                <a:solidFill>
                  <a:srgbClr val="000000"/>
                </a:solidFill>
              </a:rPr>
              <a:t> that we go through, usually </a:t>
            </a:r>
            <a:r>
              <a:rPr lang="en-US" altLang="en-US" sz="1125" u="sng">
                <a:solidFill>
                  <a:srgbClr val="000000"/>
                </a:solidFill>
              </a:rPr>
              <a:t>without realizing</a:t>
            </a:r>
            <a:r>
              <a:rPr lang="en-US" altLang="en-US" sz="1125">
                <a:solidFill>
                  <a:srgbClr val="000000"/>
                </a:solidFill>
              </a:rPr>
              <a:t> it, to get from a fact to a decision or action. </a:t>
            </a:r>
          </a:p>
        </p:txBody>
      </p:sp>
      <p:sp>
        <p:nvSpPr>
          <p:cNvPr id="83975" name="Text Box 11"/>
          <p:cNvSpPr txBox="1">
            <a:spLocks noChangeArrowheads="1"/>
          </p:cNvSpPr>
          <p:nvPr/>
        </p:nvSpPr>
        <p:spPr bwMode="auto">
          <a:xfrm>
            <a:off x="1314450" y="3200400"/>
            <a:ext cx="2971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900" b="1" u="sng">
                <a:solidFill>
                  <a:srgbClr val="000000"/>
                </a:solidFill>
              </a:rPr>
              <a:t>Starting at the bottom</a:t>
            </a:r>
            <a:r>
              <a:rPr lang="en-US" altLang="en-US" sz="900" b="1">
                <a:solidFill>
                  <a:srgbClr val="000000"/>
                </a:solidFill>
              </a:rPr>
              <a:t> of the ladder, there is  </a:t>
            </a:r>
            <a:r>
              <a:rPr lang="en-US" altLang="en-US" sz="900" b="1">
                <a:solidFill>
                  <a:srgbClr val="003399"/>
                </a:solidFill>
              </a:rPr>
              <a:t>reality and facts</a:t>
            </a:r>
            <a:r>
              <a:rPr lang="en-US" altLang="en-US" sz="900" b="1">
                <a:solidFill>
                  <a:srgbClr val="000000"/>
                </a:solidFill>
              </a:rPr>
              <a:t>……. From there:</a:t>
            </a:r>
          </a:p>
          <a:p>
            <a:pPr>
              <a:spcBef>
                <a:spcPct val="0"/>
              </a:spcBef>
              <a:buFontTx/>
              <a:buAutoNum type="arabicPeriod"/>
            </a:pPr>
            <a:r>
              <a:rPr lang="en-US" altLang="en-US" sz="900" b="1">
                <a:solidFill>
                  <a:srgbClr val="000000"/>
                </a:solidFill>
              </a:rPr>
              <a:t>I experience these based on my beliefs and prior experience - and </a:t>
            </a:r>
            <a:r>
              <a:rPr lang="en-US" altLang="en-US" sz="900" b="1">
                <a:solidFill>
                  <a:srgbClr val="003399"/>
                </a:solidFill>
              </a:rPr>
              <a:t>select what interests me</a:t>
            </a:r>
          </a:p>
          <a:p>
            <a:pPr>
              <a:spcBef>
                <a:spcPct val="0"/>
              </a:spcBef>
              <a:buFontTx/>
              <a:buAutoNum type="arabicPeriod"/>
            </a:pPr>
            <a:r>
              <a:rPr lang="en-US" altLang="en-US" sz="900" b="1">
                <a:solidFill>
                  <a:srgbClr val="000000"/>
                </a:solidFill>
              </a:rPr>
              <a:t>Considering what I’ve selected, I i</a:t>
            </a:r>
            <a:r>
              <a:rPr lang="en-US" altLang="en-US" sz="900" b="1">
                <a:solidFill>
                  <a:srgbClr val="003399"/>
                </a:solidFill>
              </a:rPr>
              <a:t>nterpret</a:t>
            </a:r>
            <a:r>
              <a:rPr lang="en-US" altLang="en-US" sz="900" b="1">
                <a:solidFill>
                  <a:srgbClr val="000000"/>
                </a:solidFill>
              </a:rPr>
              <a:t> what it means</a:t>
            </a:r>
          </a:p>
          <a:p>
            <a:pPr>
              <a:spcBef>
                <a:spcPct val="0"/>
              </a:spcBef>
              <a:buFontTx/>
              <a:buAutoNum type="arabicPeriod"/>
            </a:pPr>
            <a:r>
              <a:rPr lang="en-US" altLang="en-US" sz="900" b="1">
                <a:solidFill>
                  <a:srgbClr val="000000"/>
                </a:solidFill>
              </a:rPr>
              <a:t>Then I apply my existing </a:t>
            </a:r>
            <a:r>
              <a:rPr lang="en-US" altLang="en-US" sz="900" b="1">
                <a:solidFill>
                  <a:srgbClr val="003399"/>
                </a:solidFill>
              </a:rPr>
              <a:t>assumptions</a:t>
            </a:r>
            <a:r>
              <a:rPr lang="en-US" altLang="en-US" sz="900" b="1">
                <a:solidFill>
                  <a:srgbClr val="000000"/>
                </a:solidFill>
              </a:rPr>
              <a:t>, sometimes without considering them</a:t>
            </a:r>
          </a:p>
          <a:p>
            <a:pPr>
              <a:spcBef>
                <a:spcPct val="0"/>
              </a:spcBef>
              <a:buFontTx/>
              <a:buAutoNum type="arabicPeriod"/>
            </a:pPr>
            <a:r>
              <a:rPr lang="en-US" altLang="en-US" sz="900" b="1">
                <a:solidFill>
                  <a:srgbClr val="000000"/>
                </a:solidFill>
              </a:rPr>
              <a:t>Next, I draw </a:t>
            </a:r>
            <a:r>
              <a:rPr lang="en-US" altLang="en-US" sz="900" b="1">
                <a:solidFill>
                  <a:srgbClr val="003399"/>
                </a:solidFill>
              </a:rPr>
              <a:t>conclusions</a:t>
            </a:r>
            <a:r>
              <a:rPr lang="en-US" altLang="en-US" sz="900" b="1">
                <a:solidFill>
                  <a:srgbClr val="000000"/>
                </a:solidFill>
              </a:rPr>
              <a:t> based on the interpreted facts and assumptions</a:t>
            </a:r>
          </a:p>
          <a:p>
            <a:pPr>
              <a:spcBef>
                <a:spcPct val="0"/>
              </a:spcBef>
              <a:buFontTx/>
              <a:buAutoNum type="arabicPeriod"/>
            </a:pPr>
            <a:r>
              <a:rPr lang="en-US" altLang="en-US" sz="900" b="1">
                <a:solidFill>
                  <a:srgbClr val="000000"/>
                </a:solidFill>
              </a:rPr>
              <a:t>From the conclusions. I develop </a:t>
            </a:r>
            <a:r>
              <a:rPr lang="en-US" altLang="en-US" sz="900" b="1">
                <a:solidFill>
                  <a:srgbClr val="003399"/>
                </a:solidFill>
              </a:rPr>
              <a:t>beliefs</a:t>
            </a:r>
            <a:r>
              <a:rPr lang="en-US" altLang="en-US" sz="900" b="1">
                <a:solidFill>
                  <a:srgbClr val="000000"/>
                </a:solidFill>
              </a:rPr>
              <a:t> </a:t>
            </a:r>
          </a:p>
          <a:p>
            <a:pPr>
              <a:spcBef>
                <a:spcPct val="0"/>
              </a:spcBef>
              <a:buFontTx/>
              <a:buAutoNum type="arabicPeriod"/>
            </a:pPr>
            <a:r>
              <a:rPr lang="en-US" altLang="en-US" sz="900" b="1">
                <a:solidFill>
                  <a:srgbClr val="000000"/>
                </a:solidFill>
              </a:rPr>
              <a:t>Finally, I take </a:t>
            </a:r>
            <a:r>
              <a:rPr lang="en-US" altLang="en-US" sz="900" b="1">
                <a:solidFill>
                  <a:srgbClr val="003399"/>
                </a:solidFill>
              </a:rPr>
              <a:t>actions</a:t>
            </a:r>
            <a:r>
              <a:rPr lang="en-US" altLang="en-US" sz="900" b="1">
                <a:solidFill>
                  <a:srgbClr val="000000"/>
                </a:solidFill>
              </a:rPr>
              <a:t> that seem "right" because it’s based on what I believe</a:t>
            </a:r>
          </a:p>
        </p:txBody>
      </p:sp>
      <p:sp>
        <p:nvSpPr>
          <p:cNvPr id="83976" name="AutoShape 19"/>
          <p:cNvSpPr>
            <a:spLocks noChangeArrowheads="1"/>
          </p:cNvSpPr>
          <p:nvPr/>
        </p:nvSpPr>
        <p:spPr bwMode="auto">
          <a:xfrm>
            <a:off x="5029200" y="3143250"/>
            <a:ext cx="342900" cy="1657350"/>
          </a:xfrm>
          <a:prstGeom prst="upArrow">
            <a:avLst>
              <a:gd name="adj1" fmla="val 50000"/>
              <a:gd name="adj2" fmla="val 120833"/>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83977"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28448794" indent="-28105894">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FontTx/>
              <a:buNone/>
            </a:pPr>
            <a:fld id="{28F01C5B-510F-43A4-AB8E-4D83D210DA9C}" type="slidenum">
              <a:rPr lang="en-US" altLang="en-US" sz="1050">
                <a:solidFill>
                  <a:srgbClr val="000000"/>
                </a:solidFill>
              </a:rPr>
              <a:pPr fontAlgn="base">
                <a:spcBef>
                  <a:spcPct val="0"/>
                </a:spcBef>
                <a:spcAft>
                  <a:spcPct val="0"/>
                </a:spcAft>
                <a:buFontTx/>
                <a:buNone/>
              </a:pPr>
              <a:t>107</a:t>
            </a:fld>
            <a:endParaRPr lang="en-US" altLang="en-US" sz="1050">
              <a:solidFill>
                <a:srgbClr val="000000"/>
              </a:solidFill>
            </a:endParaRPr>
          </a:p>
        </p:txBody>
      </p:sp>
    </p:spTree>
    <p:extLst>
      <p:ext uri="{BB962C8B-B14F-4D97-AF65-F5344CB8AC3E}">
        <p14:creationId xmlns:p14="http://schemas.microsoft.com/office/powerpoint/2010/main" val="199204318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828800" y="1257300"/>
            <a:ext cx="5657850" cy="685800"/>
          </a:xfrm>
        </p:spPr>
        <p:txBody>
          <a:bodyPr/>
          <a:lstStyle/>
          <a:p>
            <a:pPr algn="l"/>
            <a:r>
              <a:rPr lang="en-US" altLang="en-US" sz="2400">
                <a:solidFill>
                  <a:schemeClr val="hlink"/>
                </a:solidFill>
                <a:ea typeface="ＭＳ Ｐゴシック" panose="020B0600070205080204" pitchFamily="34" charset="-128"/>
              </a:rPr>
              <a:t>Thresholds – Decision Making</a:t>
            </a:r>
            <a:r>
              <a:rPr lang="en-US" altLang="en-US" sz="2400">
                <a:ea typeface="ＭＳ Ｐゴシック" panose="020B0600070205080204" pitchFamily="34" charset="-128"/>
              </a:rPr>
              <a:t/>
            </a:r>
            <a:br>
              <a:rPr lang="en-US" altLang="en-US" sz="2400">
                <a:ea typeface="ＭＳ Ｐゴシック" panose="020B0600070205080204" pitchFamily="34" charset="-128"/>
              </a:rPr>
            </a:br>
            <a:r>
              <a:rPr lang="en-US" altLang="en-US" sz="1800">
                <a:ea typeface="ＭＳ Ｐゴシック" panose="020B0600070205080204" pitchFamily="34" charset="-128"/>
              </a:rPr>
              <a:t>Objective Self –Awareness Tool</a:t>
            </a:r>
          </a:p>
        </p:txBody>
      </p:sp>
      <p:sp>
        <p:nvSpPr>
          <p:cNvPr id="86019" name="Rectangle 3"/>
          <p:cNvSpPr>
            <a:spLocks noChangeArrowheads="1"/>
          </p:cNvSpPr>
          <p:nvPr/>
        </p:nvSpPr>
        <p:spPr bwMode="auto">
          <a:xfrm>
            <a:off x="1143001" y="3135538"/>
            <a:ext cx="184731"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pic>
        <p:nvPicPr>
          <p:cNvPr id="86020" name="irc_mi" descr="ladder_of_infer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0466" y="2114550"/>
            <a:ext cx="2180034"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5"/>
          <p:cNvSpPr txBox="1">
            <a:spLocks noChangeArrowheads="1"/>
          </p:cNvSpPr>
          <p:nvPr/>
        </p:nvSpPr>
        <p:spPr bwMode="auto">
          <a:xfrm>
            <a:off x="1257300" y="2286001"/>
            <a:ext cx="2743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Wingdings 3" panose="05040102010807070707" pitchFamily="18" charset="2"/>
              <a:buNone/>
            </a:pPr>
            <a:endParaRPr lang="en-US" altLang="en-US" sz="1050">
              <a:solidFill>
                <a:srgbClr val="000000"/>
              </a:solidFill>
            </a:endParaRPr>
          </a:p>
          <a:p>
            <a:pPr>
              <a:spcBef>
                <a:spcPct val="50000"/>
              </a:spcBef>
              <a:buFont typeface="Wingdings 3" panose="05040102010807070707" pitchFamily="18" charset="2"/>
              <a:buNone/>
            </a:pPr>
            <a:endParaRPr lang="en-US" altLang="en-US" sz="1050">
              <a:solidFill>
                <a:srgbClr val="000000"/>
              </a:solidFill>
            </a:endParaRPr>
          </a:p>
          <a:p>
            <a:pPr>
              <a:spcBef>
                <a:spcPct val="50000"/>
              </a:spcBef>
              <a:buFont typeface="Wingdings 3" panose="05040102010807070707" pitchFamily="18" charset="2"/>
              <a:buNone/>
            </a:pPr>
            <a:endParaRPr lang="en-US" altLang="en-US" sz="1050">
              <a:solidFill>
                <a:srgbClr val="000000"/>
              </a:solidFill>
            </a:endParaRPr>
          </a:p>
          <a:p>
            <a:pPr>
              <a:spcBef>
                <a:spcPct val="0"/>
              </a:spcBef>
            </a:pPr>
            <a:endParaRPr lang="en-US" altLang="en-US" sz="900">
              <a:solidFill>
                <a:srgbClr val="000000"/>
              </a:solidFill>
            </a:endParaRPr>
          </a:p>
          <a:p>
            <a:pPr>
              <a:spcBef>
                <a:spcPct val="0"/>
              </a:spcBef>
            </a:pPr>
            <a:endParaRPr lang="en-US" altLang="en-US" sz="900">
              <a:solidFill>
                <a:srgbClr val="000000"/>
              </a:solidFill>
            </a:endParaRPr>
          </a:p>
        </p:txBody>
      </p:sp>
      <p:sp>
        <p:nvSpPr>
          <p:cNvPr id="86022" name="Text Box 8"/>
          <p:cNvSpPr txBox="1">
            <a:spLocks noChangeArrowheads="1"/>
          </p:cNvSpPr>
          <p:nvPr/>
        </p:nvSpPr>
        <p:spPr bwMode="auto">
          <a:xfrm>
            <a:off x="4343400" y="2171701"/>
            <a:ext cx="3486150" cy="113107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Wingdings 3" panose="05040102010807070707" pitchFamily="18" charset="2"/>
              <a:buNone/>
            </a:pPr>
            <a:r>
              <a:rPr lang="en-US" altLang="en-US" sz="1125">
                <a:solidFill>
                  <a:srgbClr val="000000"/>
                </a:solidFill>
              </a:rPr>
              <a:t>I can ‘walk’ down the ladder to improve my ‘objective self awareness’, by acknowledging examining my:</a:t>
            </a:r>
          </a:p>
          <a:p>
            <a:pPr>
              <a:spcBef>
                <a:spcPct val="50000"/>
              </a:spcBef>
              <a:buFont typeface="Wingdings 3" panose="05040102010807070707" pitchFamily="18" charset="2"/>
              <a:buNone/>
            </a:pPr>
            <a:r>
              <a:rPr lang="en-US" altLang="en-US" sz="1125">
                <a:solidFill>
                  <a:srgbClr val="000000"/>
                </a:solidFill>
              </a:rPr>
              <a:t>    </a:t>
            </a:r>
          </a:p>
          <a:p>
            <a:pPr>
              <a:spcBef>
                <a:spcPct val="50000"/>
              </a:spcBef>
              <a:buFont typeface="Wingdings 3" panose="05040102010807070707" pitchFamily="18" charset="2"/>
              <a:buNone/>
            </a:pPr>
            <a:r>
              <a:rPr lang="en-US" altLang="en-US" sz="1125">
                <a:solidFill>
                  <a:srgbClr val="000000"/>
                </a:solidFill>
              </a:rPr>
              <a:t> </a:t>
            </a:r>
          </a:p>
        </p:txBody>
      </p:sp>
      <p:grpSp>
        <p:nvGrpSpPr>
          <p:cNvPr id="86023" name="Group 9"/>
          <p:cNvGrpSpPr>
            <a:grpSpLocks/>
          </p:cNvGrpSpPr>
          <p:nvPr/>
        </p:nvGrpSpPr>
        <p:grpSpPr bwMode="auto">
          <a:xfrm>
            <a:off x="4514850" y="2686055"/>
            <a:ext cx="3143250" cy="349110"/>
            <a:chOff x="2928" y="3728"/>
            <a:chExt cx="2640" cy="217"/>
          </a:xfrm>
        </p:grpSpPr>
        <p:sp>
          <p:nvSpPr>
            <p:cNvPr id="86027" name="Text Box 10"/>
            <p:cNvSpPr txBox="1">
              <a:spLocks noChangeArrowheads="1"/>
            </p:cNvSpPr>
            <p:nvPr/>
          </p:nvSpPr>
          <p:spPr bwMode="auto">
            <a:xfrm>
              <a:off x="2928" y="3744"/>
              <a:ext cx="624" cy="201"/>
            </a:xfrm>
            <a:prstGeom prst="rect">
              <a:avLst/>
            </a:prstGeom>
            <a:noFill/>
            <a:ln w="9525">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750" b="1">
                  <a:solidFill>
                    <a:srgbClr val="000000"/>
                  </a:solidFill>
                  <a:latin typeface="Comic Sans MS" panose="030F0702030302020204" pitchFamily="66" charset="0"/>
                </a:rPr>
                <a:t>Beliefs &amp; conclusions</a:t>
              </a:r>
            </a:p>
          </p:txBody>
        </p:sp>
        <p:sp>
          <p:nvSpPr>
            <p:cNvPr id="86028" name="Text Box 11"/>
            <p:cNvSpPr txBox="1">
              <a:spLocks noChangeArrowheads="1"/>
            </p:cNvSpPr>
            <p:nvPr/>
          </p:nvSpPr>
          <p:spPr bwMode="auto">
            <a:xfrm>
              <a:off x="3792" y="3728"/>
              <a:ext cx="768" cy="201"/>
            </a:xfrm>
            <a:prstGeom prst="rect">
              <a:avLst/>
            </a:prstGeom>
            <a:noFill/>
            <a:ln w="9525">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750" b="1">
                  <a:solidFill>
                    <a:srgbClr val="000000"/>
                  </a:solidFill>
                  <a:latin typeface="Comic Sans MS" panose="030F0702030302020204" pitchFamily="66" charset="0"/>
                </a:rPr>
                <a:t>Assumptions &amp; added meaning</a:t>
              </a:r>
            </a:p>
          </p:txBody>
        </p:sp>
        <p:sp>
          <p:nvSpPr>
            <p:cNvPr id="86029" name="Text Box 12"/>
            <p:cNvSpPr txBox="1">
              <a:spLocks noChangeArrowheads="1"/>
            </p:cNvSpPr>
            <p:nvPr/>
          </p:nvSpPr>
          <p:spPr bwMode="auto">
            <a:xfrm>
              <a:off x="4800" y="3744"/>
              <a:ext cx="768" cy="201"/>
            </a:xfrm>
            <a:prstGeom prst="rect">
              <a:avLst/>
            </a:prstGeom>
            <a:noFill/>
            <a:ln w="9525">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750" b="1">
                  <a:solidFill>
                    <a:srgbClr val="000000"/>
                  </a:solidFill>
                  <a:latin typeface="Comic Sans MS" panose="030F0702030302020204" pitchFamily="66" charset="0"/>
                </a:rPr>
                <a:t>Observable &amp; selected data</a:t>
              </a:r>
            </a:p>
          </p:txBody>
        </p:sp>
        <p:sp>
          <p:nvSpPr>
            <p:cNvPr id="86030" name="AutoShape 13"/>
            <p:cNvSpPr>
              <a:spLocks noChangeArrowheads="1"/>
            </p:cNvSpPr>
            <p:nvPr/>
          </p:nvSpPr>
          <p:spPr bwMode="auto">
            <a:xfrm>
              <a:off x="3648" y="3792"/>
              <a:ext cx="96" cy="96"/>
            </a:xfrm>
            <a:prstGeom prst="rightArrow">
              <a:avLst>
                <a:gd name="adj1" fmla="val 50000"/>
                <a:gd name="adj2" fmla="val 25000"/>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86031" name="AutoShape 14"/>
            <p:cNvSpPr>
              <a:spLocks noChangeArrowheads="1"/>
            </p:cNvSpPr>
            <p:nvPr/>
          </p:nvSpPr>
          <p:spPr bwMode="auto">
            <a:xfrm>
              <a:off x="4608" y="3792"/>
              <a:ext cx="96" cy="96"/>
            </a:xfrm>
            <a:prstGeom prst="rightArrow">
              <a:avLst>
                <a:gd name="adj1" fmla="val 50000"/>
                <a:gd name="adj2" fmla="val 25000"/>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grpSp>
      <p:sp>
        <p:nvSpPr>
          <p:cNvPr id="86024" name="Text Box 15"/>
          <p:cNvSpPr txBox="1">
            <a:spLocks noChangeArrowheads="1"/>
          </p:cNvSpPr>
          <p:nvPr/>
        </p:nvSpPr>
        <p:spPr bwMode="auto">
          <a:xfrm>
            <a:off x="4057650" y="3600450"/>
            <a:ext cx="3829050" cy="153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50">
                <a:solidFill>
                  <a:srgbClr val="000000"/>
                </a:solidFill>
              </a:rPr>
              <a:t>ASK YOURSELF WHAT YOU ARE THINKING AND WHY.</a:t>
            </a:r>
            <a:r>
              <a:rPr lang="en-US" altLang="en-US" sz="1125">
                <a:solidFill>
                  <a:srgbClr val="000000"/>
                </a:solidFill>
              </a:rPr>
              <a:t> </a:t>
            </a:r>
          </a:p>
          <a:p>
            <a:pPr>
              <a:spcBef>
                <a:spcPct val="0"/>
              </a:spcBef>
            </a:pPr>
            <a:r>
              <a:rPr lang="en-US" altLang="en-US" sz="900" b="1">
                <a:solidFill>
                  <a:srgbClr val="000000"/>
                </a:solidFill>
              </a:rPr>
              <a:t>Why have I chosen this course of action? Are there other actions I could have considered?</a:t>
            </a:r>
          </a:p>
          <a:p>
            <a:pPr>
              <a:spcBef>
                <a:spcPct val="0"/>
              </a:spcBef>
            </a:pPr>
            <a:r>
              <a:rPr lang="en-US" altLang="en-US" sz="900" b="1">
                <a:solidFill>
                  <a:srgbClr val="000000"/>
                </a:solidFill>
              </a:rPr>
              <a:t>What beliefs lead to that action? Was it well-founded?</a:t>
            </a:r>
          </a:p>
          <a:p>
            <a:pPr>
              <a:spcBef>
                <a:spcPct val="0"/>
              </a:spcBef>
            </a:pPr>
            <a:r>
              <a:rPr lang="en-US" altLang="en-US" sz="900" b="1">
                <a:solidFill>
                  <a:srgbClr val="000000"/>
                </a:solidFill>
              </a:rPr>
              <a:t>Why did I draw that conclusion? is the conclusion sound?</a:t>
            </a:r>
          </a:p>
          <a:p>
            <a:pPr>
              <a:spcBef>
                <a:spcPct val="0"/>
              </a:spcBef>
            </a:pPr>
            <a:r>
              <a:rPr lang="en-US" altLang="en-US" sz="900" b="1">
                <a:solidFill>
                  <a:srgbClr val="000000"/>
                </a:solidFill>
              </a:rPr>
              <a:t>What am I assuming, and why? Are my assumptions valid?</a:t>
            </a:r>
          </a:p>
          <a:p>
            <a:pPr>
              <a:spcBef>
                <a:spcPct val="0"/>
              </a:spcBef>
            </a:pPr>
            <a:r>
              <a:rPr lang="en-US" altLang="en-US" sz="900" b="1">
                <a:solidFill>
                  <a:srgbClr val="000000"/>
                </a:solidFill>
              </a:rPr>
              <a:t>What data have I chosen to use and why? Have I selected data rigorously?</a:t>
            </a:r>
          </a:p>
          <a:p>
            <a:pPr>
              <a:spcBef>
                <a:spcPct val="0"/>
              </a:spcBef>
            </a:pPr>
            <a:r>
              <a:rPr lang="en-US" altLang="en-US" sz="900" b="1">
                <a:solidFill>
                  <a:srgbClr val="000000"/>
                </a:solidFill>
              </a:rPr>
              <a:t>What are the real facts that I should be using? Are there other facts I should consider?</a:t>
            </a:r>
            <a:r>
              <a:rPr lang="en-US" altLang="en-US" sz="1050">
                <a:solidFill>
                  <a:srgbClr val="000000"/>
                </a:solidFill>
              </a:rPr>
              <a:t> </a:t>
            </a:r>
          </a:p>
        </p:txBody>
      </p:sp>
      <p:sp>
        <p:nvSpPr>
          <p:cNvPr id="86025" name="AutoShape 16"/>
          <p:cNvSpPr>
            <a:spLocks noChangeArrowheads="1"/>
          </p:cNvSpPr>
          <p:nvPr/>
        </p:nvSpPr>
        <p:spPr bwMode="auto">
          <a:xfrm rot="10800000">
            <a:off x="1371600" y="2457450"/>
            <a:ext cx="342900" cy="1657350"/>
          </a:xfrm>
          <a:prstGeom prst="upArrow">
            <a:avLst>
              <a:gd name="adj1" fmla="val 50000"/>
              <a:gd name="adj2" fmla="val 120833"/>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86026" name="Slide Number Placeholder 1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28448794" indent="-28105894">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FontTx/>
              <a:buNone/>
            </a:pPr>
            <a:fld id="{1E0BE212-12EF-4BE6-99B5-BF525D6132CF}" type="slidenum">
              <a:rPr lang="en-US" altLang="en-US" sz="1050">
                <a:solidFill>
                  <a:srgbClr val="000000"/>
                </a:solidFill>
              </a:rPr>
              <a:pPr fontAlgn="base">
                <a:spcBef>
                  <a:spcPct val="0"/>
                </a:spcBef>
                <a:spcAft>
                  <a:spcPct val="0"/>
                </a:spcAft>
                <a:buFontTx/>
                <a:buNone/>
              </a:pPr>
              <a:t>108</a:t>
            </a:fld>
            <a:endParaRPr lang="en-US" altLang="en-US" sz="1050">
              <a:solidFill>
                <a:srgbClr val="000000"/>
              </a:solidFill>
            </a:endParaRPr>
          </a:p>
        </p:txBody>
      </p:sp>
    </p:spTree>
    <p:extLst>
      <p:ext uri="{BB962C8B-B14F-4D97-AF65-F5344CB8AC3E}">
        <p14:creationId xmlns:p14="http://schemas.microsoft.com/office/powerpoint/2010/main" val="516211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609600" y="381000"/>
            <a:ext cx="7848600" cy="1143000"/>
          </a:xfrm>
        </p:spPr>
        <p:txBody>
          <a:bodyPr/>
          <a:lstStyle/>
          <a:p>
            <a:pPr eaLnBrk="1" hangingPunct="1"/>
            <a:r>
              <a:rPr lang="en-US" altLang="en-US" sz="3200" dirty="0" smtClean="0">
                <a:solidFill>
                  <a:srgbClr val="002394"/>
                </a:solidFill>
                <a:latin typeface="Arial Black" panose="020B0A04020102020204" pitchFamily="34" charset="0"/>
                <a:ea typeface="ＭＳ Ｐゴシック" panose="020B0600070205080204" pitchFamily="34" charset="-128"/>
              </a:rPr>
              <a:t>Who We Are &amp; Who We Teach</a:t>
            </a:r>
          </a:p>
        </p:txBody>
      </p:sp>
      <p:sp>
        <p:nvSpPr>
          <p:cNvPr id="39939" name="Rectangle 3"/>
          <p:cNvSpPr>
            <a:spLocks noChangeArrowheads="1"/>
          </p:cNvSpPr>
          <p:nvPr/>
        </p:nvSpPr>
        <p:spPr bwMode="auto">
          <a:xfrm>
            <a:off x="5715000" y="25146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1800" b="1" dirty="0" smtClean="0">
                <a:latin typeface="Tahoma" panose="020B0604030504040204" pitchFamily="34" charset="0"/>
              </a:rPr>
              <a:t>Participants [Clients]</a:t>
            </a:r>
            <a:endParaRPr lang="en-US" altLang="en-US" sz="1800" b="1" dirty="0">
              <a:latin typeface="Tahoma" panose="020B0604030504040204" pitchFamily="34" charset="0"/>
            </a:endParaRPr>
          </a:p>
          <a:p>
            <a:pPr eaLnBrk="1" hangingPunct="1">
              <a:spcBef>
                <a:spcPct val="20000"/>
              </a:spcBef>
              <a:buFontTx/>
              <a:buChar char="•"/>
            </a:pPr>
            <a:r>
              <a:rPr lang="en-US" altLang="en-US" sz="1600" dirty="0" smtClean="0">
                <a:latin typeface="Tahoma" panose="020B0604030504040204" pitchFamily="34" charset="0"/>
              </a:rPr>
              <a:t>Adult </a:t>
            </a:r>
            <a:r>
              <a:rPr lang="en-US" altLang="en-US" sz="1600" dirty="0">
                <a:latin typeface="Tahoma" panose="020B0604030504040204" pitchFamily="34" charset="0"/>
              </a:rPr>
              <a:t>Men</a:t>
            </a:r>
          </a:p>
          <a:p>
            <a:pPr eaLnBrk="1" hangingPunct="1">
              <a:spcBef>
                <a:spcPct val="20000"/>
              </a:spcBef>
              <a:buFontTx/>
              <a:buChar char="•"/>
            </a:pPr>
            <a:r>
              <a:rPr lang="en-US" altLang="en-US" sz="1600" dirty="0" smtClean="0">
                <a:latin typeface="Tahoma" panose="020B0604030504040204" pitchFamily="34" charset="0"/>
              </a:rPr>
              <a:t>Adult </a:t>
            </a:r>
            <a:r>
              <a:rPr lang="en-US" altLang="en-US" sz="1600" dirty="0">
                <a:latin typeface="Tahoma" panose="020B0604030504040204" pitchFamily="34" charset="0"/>
              </a:rPr>
              <a:t>Women</a:t>
            </a:r>
          </a:p>
          <a:p>
            <a:pPr eaLnBrk="1" hangingPunct="1">
              <a:spcBef>
                <a:spcPct val="20000"/>
              </a:spcBef>
              <a:buFontTx/>
              <a:buChar char="•"/>
            </a:pPr>
            <a:r>
              <a:rPr lang="en-US" altLang="en-US" sz="1600" dirty="0" smtClean="0">
                <a:latin typeface="Tahoma" panose="020B0604030504040204" pitchFamily="34" charset="0"/>
              </a:rPr>
              <a:t>Youth</a:t>
            </a:r>
            <a:endParaRPr lang="en-US" altLang="en-US" sz="1600" dirty="0">
              <a:latin typeface="Tahoma" panose="020B0604030504040204" pitchFamily="34" charset="0"/>
            </a:endParaRPr>
          </a:p>
          <a:p>
            <a:pPr eaLnBrk="1" hangingPunct="1">
              <a:spcBef>
                <a:spcPct val="20000"/>
              </a:spcBef>
              <a:buFontTx/>
              <a:buChar char="•"/>
            </a:pPr>
            <a:r>
              <a:rPr lang="en-US" altLang="en-US" sz="1600" dirty="0">
                <a:latin typeface="Tahoma" panose="020B0604030504040204" pitchFamily="34" charset="0"/>
              </a:rPr>
              <a:t>All participate on a volunteer basis</a:t>
            </a:r>
          </a:p>
          <a:p>
            <a:pPr eaLnBrk="1" hangingPunct="1">
              <a:spcBef>
                <a:spcPct val="20000"/>
              </a:spcBef>
              <a:buFontTx/>
              <a:buChar char="•"/>
            </a:pPr>
            <a:r>
              <a:rPr lang="en-US" altLang="en-US" sz="1600" dirty="0">
                <a:latin typeface="Tahoma" panose="020B0604030504040204" pitchFamily="34" charset="0"/>
              </a:rPr>
              <a:t>Each are interviewed to ensure a good fit</a:t>
            </a:r>
          </a:p>
          <a:p>
            <a:pPr eaLnBrk="1" hangingPunct="1">
              <a:spcBef>
                <a:spcPct val="20000"/>
              </a:spcBef>
              <a:buFontTx/>
              <a:buChar char="•"/>
            </a:pPr>
            <a:r>
              <a:rPr lang="en-US" altLang="en-US" sz="1600" dirty="0">
                <a:latin typeface="Tahoma" panose="020B0604030504040204" pitchFamily="34" charset="0"/>
              </a:rPr>
              <a:t>Minimum security only</a:t>
            </a:r>
          </a:p>
        </p:txBody>
      </p:sp>
      <p:sp>
        <p:nvSpPr>
          <p:cNvPr id="39940" name="Rectangle 4"/>
          <p:cNvSpPr>
            <a:spLocks noChangeArrowheads="1"/>
          </p:cNvSpPr>
          <p:nvPr/>
        </p:nvSpPr>
        <p:spPr bwMode="auto">
          <a:xfrm>
            <a:off x="381000" y="2847875"/>
            <a:ext cx="3429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1800" b="1" dirty="0" smtClean="0">
                <a:latin typeface="Tahoma" panose="020B0604030504040204" pitchFamily="34" charset="0"/>
              </a:rPr>
              <a:t>Active </a:t>
            </a:r>
            <a:r>
              <a:rPr lang="en-US" altLang="en-US" sz="1800" b="1" dirty="0">
                <a:latin typeface="Tahoma" panose="020B0604030504040204" pitchFamily="34" charset="0"/>
              </a:rPr>
              <a:t>Volunteers</a:t>
            </a:r>
          </a:p>
          <a:p>
            <a:pPr eaLnBrk="1" hangingPunct="1">
              <a:spcBef>
                <a:spcPct val="20000"/>
              </a:spcBef>
              <a:buFontTx/>
              <a:buChar char="•"/>
            </a:pPr>
            <a:r>
              <a:rPr lang="en-US" altLang="en-US" sz="1600" dirty="0">
                <a:latin typeface="Tahoma" panose="020B0604030504040204" pitchFamily="34" charset="0"/>
              </a:rPr>
              <a:t>Teachers, homemakers, business people, social workers, college professors, </a:t>
            </a:r>
            <a:r>
              <a:rPr lang="en-US" altLang="en-US" sz="1600" dirty="0" err="1">
                <a:latin typeface="Tahoma" panose="020B0604030504040204" pitchFamily="34" charset="0"/>
              </a:rPr>
              <a:t>etc</a:t>
            </a:r>
            <a:r>
              <a:rPr lang="en-US" altLang="en-US" sz="1600" dirty="0">
                <a:latin typeface="Tahoma" panose="020B0604030504040204" pitchFamily="34" charset="0"/>
              </a:rPr>
              <a:t>…</a:t>
            </a:r>
          </a:p>
          <a:p>
            <a:pPr eaLnBrk="1" hangingPunct="1">
              <a:spcBef>
                <a:spcPct val="20000"/>
              </a:spcBef>
              <a:buFontTx/>
              <a:buChar char="•"/>
            </a:pPr>
            <a:r>
              <a:rPr lang="en-US" altLang="en-US" sz="1600" dirty="0">
                <a:latin typeface="Tahoma" panose="020B0604030504040204" pitchFamily="34" charset="0"/>
              </a:rPr>
              <a:t>Includes actively employed as well as  retired </a:t>
            </a:r>
            <a:r>
              <a:rPr lang="en-US" altLang="en-US" sz="1600" dirty="0" smtClean="0">
                <a:latin typeface="Tahoma" panose="020B0604030504040204" pitchFamily="34" charset="0"/>
              </a:rPr>
              <a:t>folks</a:t>
            </a:r>
            <a:endParaRPr lang="en-US" altLang="en-US" sz="1600" dirty="0">
              <a:latin typeface="Tahoma" panose="020B0604030504040204" pitchFamily="34" charset="0"/>
            </a:endParaRPr>
          </a:p>
          <a:p>
            <a:pPr eaLnBrk="1" hangingPunct="1">
              <a:spcBef>
                <a:spcPct val="20000"/>
              </a:spcBef>
              <a:buFontTx/>
              <a:buChar char="•"/>
            </a:pPr>
            <a:r>
              <a:rPr lang="en-US" altLang="en-US" sz="1600" dirty="0" smtClean="0">
                <a:latin typeface="Tahoma" panose="020B0604030504040204" pitchFamily="34" charset="0"/>
              </a:rPr>
              <a:t>Age Ranging </a:t>
            </a:r>
            <a:r>
              <a:rPr lang="en-US" altLang="en-US" sz="1600" dirty="0">
                <a:latin typeface="Tahoma" panose="020B0604030504040204" pitchFamily="34" charset="0"/>
              </a:rPr>
              <a:t>from </a:t>
            </a:r>
            <a:r>
              <a:rPr lang="en-US" altLang="en-US" sz="1600" dirty="0" err="1">
                <a:latin typeface="Tahoma" panose="020B0604030504040204" pitchFamily="34" charset="0"/>
              </a:rPr>
              <a:t>20’s</a:t>
            </a:r>
            <a:r>
              <a:rPr lang="en-US" altLang="en-US" sz="1600" dirty="0">
                <a:latin typeface="Tahoma" panose="020B0604030504040204" pitchFamily="34" charset="0"/>
              </a:rPr>
              <a:t> to </a:t>
            </a:r>
            <a:r>
              <a:rPr lang="en-US" altLang="en-US" sz="1600" dirty="0" err="1">
                <a:latin typeface="Tahoma" panose="020B0604030504040204" pitchFamily="34" charset="0"/>
              </a:rPr>
              <a:t>80s</a:t>
            </a:r>
            <a:endParaRPr lang="en-US" altLang="en-US" sz="1600" dirty="0">
              <a:latin typeface="Tahoma" panose="020B0604030504040204" pitchFamily="34" charset="0"/>
            </a:endParaRPr>
          </a:p>
        </p:txBody>
      </p:sp>
      <p:pic>
        <p:nvPicPr>
          <p:cNvPr id="39941" name="Picture 5" descr="MC90036624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124200"/>
            <a:ext cx="13954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6"/>
          <p:cNvSpPr>
            <a:spLocks noChangeArrowheads="1"/>
          </p:cNvSpPr>
          <p:nvPr/>
        </p:nvSpPr>
        <p:spPr bwMode="auto">
          <a:xfrm>
            <a:off x="381000" y="1631039"/>
            <a:ext cx="8305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latin typeface="Tahoma" panose="020B0604030504040204" pitchFamily="34" charset="0"/>
              </a:rPr>
              <a:t>Brings together caring members of the community </a:t>
            </a:r>
            <a:endParaRPr lang="en-US" altLang="en-US" sz="2000" dirty="0" smtClean="0">
              <a:latin typeface="Tahoma" panose="020B0604030504040204" pitchFamily="34" charset="0"/>
            </a:endParaRPr>
          </a:p>
          <a:p>
            <a:pPr algn="ctr" eaLnBrk="1" hangingPunct="1"/>
            <a:r>
              <a:rPr lang="en-US" altLang="en-US" sz="2000" dirty="0" smtClean="0">
                <a:latin typeface="Tahoma" panose="020B0604030504040204" pitchFamily="34" charset="0"/>
              </a:rPr>
              <a:t>with </a:t>
            </a:r>
            <a:r>
              <a:rPr lang="en-US" altLang="en-US" sz="2000" dirty="0">
                <a:latin typeface="Tahoma" panose="020B0604030504040204" pitchFamily="34" charset="0"/>
              </a:rPr>
              <a:t>those who are ready to improve their decision making skills</a:t>
            </a:r>
          </a:p>
        </p:txBody>
      </p:sp>
      <p:sp>
        <p:nvSpPr>
          <p:cNvPr id="39943" name="Rectangle 7"/>
          <p:cNvSpPr>
            <a:spLocks noChangeArrowheads="1"/>
          </p:cNvSpPr>
          <p:nvPr/>
        </p:nvSpPr>
        <p:spPr bwMode="auto">
          <a:xfrm>
            <a:off x="609600" y="5334000"/>
            <a:ext cx="80010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a:latin typeface="Tahoma" panose="020B0604030504040204" pitchFamily="34" charset="0"/>
              </a:rPr>
              <a:t>Thresholds is the largest, continuous running skills and self-help course at the Chester County Prison – supported by Prison Administration on all levels</a:t>
            </a:r>
          </a:p>
        </p:txBody>
      </p:sp>
      <p:sp>
        <p:nvSpPr>
          <p:cNvPr id="39944"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A3BDB906-5AE3-4E0D-B781-74ABF0E24095}" type="slidenum">
              <a:rPr lang="en-US" altLang="en-US" sz="1400"/>
              <a:pPr/>
              <a:t>11</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1524000" y="533400"/>
            <a:ext cx="6553200" cy="1143000"/>
          </a:xfrm>
        </p:spPr>
        <p:txBody>
          <a:bodyPr/>
          <a:lstStyle/>
          <a:p>
            <a:pPr eaLnBrk="1" hangingPunct="1"/>
            <a:r>
              <a:rPr lang="en-US" altLang="en-US" sz="3200" smtClean="0">
                <a:solidFill>
                  <a:srgbClr val="002394"/>
                </a:solidFill>
                <a:latin typeface="Arial Black" panose="020B0A04020102020204" pitchFamily="34" charset="0"/>
                <a:ea typeface="ＭＳ Ｐゴシック" panose="020B0600070205080204" pitchFamily="34" charset="-128"/>
              </a:rPr>
              <a:t>Why We Teach It</a:t>
            </a:r>
          </a:p>
        </p:txBody>
      </p:sp>
      <p:sp>
        <p:nvSpPr>
          <p:cNvPr id="41987" name="Rectangle 3"/>
          <p:cNvSpPr>
            <a:spLocks noGrp="1" noChangeArrowheads="1"/>
          </p:cNvSpPr>
          <p:nvPr>
            <p:ph type="body" idx="4294967295"/>
          </p:nvPr>
        </p:nvSpPr>
        <p:spPr>
          <a:xfrm>
            <a:off x="304800" y="2763253"/>
            <a:ext cx="8229600" cy="2895600"/>
          </a:xfrm>
        </p:spPr>
        <p:txBody>
          <a:bodyPr/>
          <a:lstStyle/>
          <a:p>
            <a:pPr eaLnBrk="1" hangingPunct="1">
              <a:lnSpc>
                <a:spcPct val="80000"/>
              </a:lnSpc>
            </a:pPr>
            <a:r>
              <a:rPr lang="en-US" altLang="en-US" sz="1600" dirty="0" smtClean="0">
                <a:ea typeface="ＭＳ Ｐゴシック" panose="020B0600070205080204" pitchFamily="34" charset="-128"/>
              </a:rPr>
              <a:t>Current Situation:</a:t>
            </a:r>
          </a:p>
          <a:p>
            <a:pPr lvl="1" eaLnBrk="1" hangingPunct="1">
              <a:lnSpc>
                <a:spcPct val="80000"/>
              </a:lnSpc>
            </a:pPr>
            <a:r>
              <a:rPr lang="en-US" altLang="en-US" sz="1400" dirty="0" smtClean="0">
                <a:ea typeface="ＭＳ Ｐゴシック" panose="020B0600070205080204" pitchFamily="34" charset="-128"/>
              </a:rPr>
              <a:t>Inmates at the </a:t>
            </a:r>
            <a:r>
              <a:rPr lang="en-US" altLang="en-US" sz="1400" dirty="0" err="1" smtClean="0">
                <a:ea typeface="ＭＳ Ｐゴシック" panose="020B0600070205080204" pitchFamily="34" charset="-128"/>
              </a:rPr>
              <a:t>Chesco</a:t>
            </a:r>
            <a:r>
              <a:rPr lang="en-US" altLang="en-US" sz="1400" dirty="0" smtClean="0">
                <a:ea typeface="ＭＳ Ｐゴシック" panose="020B0600070205080204" pitchFamily="34" charset="-128"/>
              </a:rPr>
              <a:t> Prison - more men, spread over max., med.,&amp; min. security </a:t>
            </a:r>
          </a:p>
          <a:p>
            <a:pPr lvl="2" eaLnBrk="1" hangingPunct="1">
              <a:lnSpc>
                <a:spcPct val="80000"/>
              </a:lnSpc>
            </a:pPr>
            <a:r>
              <a:rPr lang="en-US" altLang="en-US" sz="1400" dirty="0" smtClean="0">
                <a:solidFill>
                  <a:srgbClr val="FF0000"/>
                </a:solidFill>
                <a:ea typeface="ＭＳ Ｐゴシック" panose="020B0600070205080204" pitchFamily="34" charset="-128"/>
              </a:rPr>
              <a:t>Our Clients are only minimum security only</a:t>
            </a:r>
          </a:p>
          <a:p>
            <a:pPr lvl="1" eaLnBrk="1" hangingPunct="1">
              <a:lnSpc>
                <a:spcPct val="80000"/>
              </a:lnSpc>
            </a:pPr>
            <a:r>
              <a:rPr lang="en-US" altLang="en-US" sz="1400" dirty="0" err="1" smtClean="0">
                <a:ea typeface="ＭＳ Ｐゴシック" panose="020B0600070205080204" pitchFamily="34" charset="-128"/>
              </a:rPr>
              <a:t>100’s</a:t>
            </a:r>
            <a:r>
              <a:rPr lang="en-US" altLang="en-US" sz="1400" dirty="0" smtClean="0">
                <a:ea typeface="ＭＳ Ｐゴシック" panose="020B0600070205080204" pitchFamily="34" charset="-128"/>
              </a:rPr>
              <a:t> are processed annually at the youth center</a:t>
            </a:r>
          </a:p>
          <a:p>
            <a:pPr lvl="1" eaLnBrk="1" hangingPunct="1">
              <a:lnSpc>
                <a:spcPct val="80000"/>
              </a:lnSpc>
            </a:pPr>
            <a:r>
              <a:rPr lang="en-US" altLang="en-US" sz="1400" dirty="0" smtClean="0">
                <a:ea typeface="ＭＳ Ｐゴシック" panose="020B0600070205080204" pitchFamily="34" charset="-128"/>
              </a:rPr>
              <a:t>Limited constructive programs exist to improve skills</a:t>
            </a:r>
          </a:p>
          <a:p>
            <a:pPr eaLnBrk="1" hangingPunct="1"/>
            <a:r>
              <a:rPr lang="en-US" altLang="en-US" sz="1600" dirty="0" smtClean="0">
                <a:ea typeface="ＭＳ Ｐゴシック" panose="020B0600070205080204" pitchFamily="34" charset="-128"/>
              </a:rPr>
              <a:t>Benefits of Threshold Program:</a:t>
            </a:r>
          </a:p>
          <a:p>
            <a:pPr lvl="1" eaLnBrk="1" hangingPunct="1">
              <a:lnSpc>
                <a:spcPct val="80000"/>
              </a:lnSpc>
            </a:pPr>
            <a:r>
              <a:rPr lang="en-US" altLang="en-US" sz="1400" dirty="0" smtClean="0">
                <a:ea typeface="ＭＳ Ｐゴシック" panose="020B0600070205080204" pitchFamily="34" charset="-128"/>
              </a:rPr>
              <a:t>Aid those who may feel isolated or have no other form of positive support or influence</a:t>
            </a:r>
          </a:p>
          <a:p>
            <a:pPr lvl="1" eaLnBrk="1" hangingPunct="1">
              <a:lnSpc>
                <a:spcPct val="80000"/>
              </a:lnSpc>
            </a:pPr>
            <a:r>
              <a:rPr lang="en-US" altLang="en-US" sz="1400" dirty="0" smtClean="0">
                <a:ea typeface="ＭＳ Ｐゴシック" panose="020B0600070205080204" pitchFamily="34" charset="-128"/>
              </a:rPr>
              <a:t>Empower Clients to set goals, develop plans to achieve them and think before they act</a:t>
            </a:r>
          </a:p>
          <a:p>
            <a:pPr lvl="1" eaLnBrk="1" hangingPunct="1">
              <a:lnSpc>
                <a:spcPct val="80000"/>
              </a:lnSpc>
            </a:pPr>
            <a:r>
              <a:rPr lang="en-US" altLang="en-US" sz="1400" dirty="0" smtClean="0">
                <a:ea typeface="ＭＳ Ｐゴシック" panose="020B0600070205080204" pitchFamily="34" charset="-128"/>
              </a:rPr>
              <a:t>Build a stronger community as Clients leave the Prison &amp; ‘re-enter’ society</a:t>
            </a:r>
          </a:p>
          <a:p>
            <a:pPr eaLnBrk="1" hangingPunct="1"/>
            <a:r>
              <a:rPr lang="en-US" altLang="en-US" sz="1600" dirty="0" smtClean="0">
                <a:ea typeface="ＭＳ Ｐゴシック" panose="020B0600070205080204" pitchFamily="34" charset="-128"/>
              </a:rPr>
              <a:t>By deciding rather than reacting, students can:</a:t>
            </a:r>
          </a:p>
          <a:p>
            <a:pPr lvl="1" eaLnBrk="1" hangingPunct="1">
              <a:lnSpc>
                <a:spcPct val="80000"/>
              </a:lnSpc>
            </a:pPr>
            <a:r>
              <a:rPr lang="en-US" altLang="en-US" sz="1400" dirty="0" smtClean="0">
                <a:ea typeface="ＭＳ Ｐゴシック" panose="020B0600070205080204" pitchFamily="34" charset="-128"/>
              </a:rPr>
              <a:t>Gain control of their life</a:t>
            </a:r>
          </a:p>
          <a:p>
            <a:pPr lvl="1" eaLnBrk="1" hangingPunct="1">
              <a:lnSpc>
                <a:spcPct val="80000"/>
              </a:lnSpc>
            </a:pPr>
            <a:r>
              <a:rPr lang="en-US" altLang="en-US" sz="1400" dirty="0" smtClean="0">
                <a:ea typeface="ＭＳ Ｐゴシック" panose="020B0600070205080204" pitchFamily="34" charset="-128"/>
              </a:rPr>
              <a:t>Have a more positive self image</a:t>
            </a:r>
          </a:p>
          <a:p>
            <a:pPr lvl="1" eaLnBrk="1" hangingPunct="1">
              <a:lnSpc>
                <a:spcPct val="80000"/>
              </a:lnSpc>
            </a:pPr>
            <a:r>
              <a:rPr lang="en-US" altLang="en-US" sz="1400" dirty="0" smtClean="0">
                <a:ea typeface="ＭＳ Ｐゴシック" panose="020B0600070205080204" pitchFamily="34" charset="-128"/>
              </a:rPr>
              <a:t>Affirm their worth as individuals</a:t>
            </a:r>
          </a:p>
        </p:txBody>
      </p:sp>
      <p:graphicFrame>
        <p:nvGraphicFramePr>
          <p:cNvPr id="29755" name="Group 59"/>
          <p:cNvGraphicFramePr>
            <a:graphicFrameLocks noGrp="1"/>
          </p:cNvGraphicFramePr>
          <p:nvPr>
            <p:extLst>
              <p:ext uri="{D42A27DB-BD31-4B8C-83A1-F6EECF244321}">
                <p14:modId xmlns:p14="http://schemas.microsoft.com/office/powerpoint/2010/main" val="3347031424"/>
              </p:ext>
            </p:extLst>
          </p:nvPr>
        </p:nvGraphicFramePr>
        <p:xfrm>
          <a:off x="1524000" y="1600200"/>
          <a:ext cx="6096000" cy="944678"/>
        </p:xfrm>
        <a:graphic>
          <a:graphicData uri="http://schemas.openxmlformats.org/drawingml/2006/table">
            <a:tbl>
              <a:tblPr/>
              <a:tblGrid>
                <a:gridCol w="1109663"/>
                <a:gridCol w="300037"/>
                <a:gridCol w="914400"/>
                <a:gridCol w="342900"/>
                <a:gridCol w="1828800"/>
                <a:gridCol w="342900"/>
                <a:gridCol w="1257300"/>
              </a:tblGrid>
              <a:tr h="94456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Learn &amp; Use the Decision Process</a:t>
                      </a:r>
                      <a:endParaRPr kumimoji="0" lang="en-US" altLang="en-US"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T="45619" marB="45619" horzOverflow="overflow">
                    <a:lnL w="12700" cap="flat" cmpd="sng" algn="ctr">
                      <a:solidFill>
                        <a:srgbClr val="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3" panose="05040102010807070707"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3" panose="05040102010807070707" pitchFamily="18" charset="2"/>
                        </a:rPr>
                        <a:t></a:t>
                      </a:r>
                    </a:p>
                  </a:txBody>
                  <a:tcPr marT="45619" marB="45619" horzOverflow="overflow">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Improve</a:t>
                      </a:r>
                      <a:endParaRPr kumimoji="0" lang="en-US" altLang="en-US" sz="14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Decision Making Abilities</a:t>
                      </a:r>
                      <a:endPar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19" marB="45619" horzOverflow="overflow">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3" panose="05040102010807070707"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3" panose="05040102010807070707" pitchFamily="18" charset="2"/>
                        </a:rPr>
                        <a:t></a:t>
                      </a:r>
                    </a:p>
                  </a:txBody>
                  <a:tcPr marT="45619" marB="45619" horzOverflow="overflow">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Growth</a:t>
                      </a:r>
                      <a:r>
                        <a:rPr kumimoji="0" lang="en-US" altLang="en-US" sz="12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a:t>
                      </a:r>
                      <a:endParaRPr kumimoji="0" lang="en-US" altLang="en-US" sz="1000" b="0"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228600" algn="l"/>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kumimoji="0" lang="en-US" altLang="en-US" sz="12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Self Reliance</a:t>
                      </a:r>
                      <a:endParaRPr kumimoji="0" lang="en-US" altLang="en-US" sz="1200" b="1"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228600" algn="l"/>
                        </a:tabLst>
                      </a:pPr>
                      <a:r>
                        <a:rPr kumimoji="0" lang="en-US" altLang="en-US" sz="12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Autonomy</a:t>
                      </a:r>
                      <a:endParaRPr kumimoji="0" lang="en-US" altLang="en-US" sz="1200" b="1"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228600" algn="l"/>
                        </a:tabLst>
                      </a:pPr>
                      <a:r>
                        <a:rPr kumimoji="0" lang="en-US" altLang="en-US" sz="12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Self - Determination</a:t>
                      </a:r>
                      <a:endParaRPr kumimoji="0" lang="en-US" altLang="en-US" sz="12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T="45619" marB="45619" horzOverflow="overflow">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3" panose="05040102010807070707"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3" panose="05040102010807070707" pitchFamily="18" charset="2"/>
                        </a:rPr>
                        <a:t></a:t>
                      </a:r>
                    </a:p>
                  </a:txBody>
                  <a:tcPr marT="45619" marB="45619" horzOverflow="overflow">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Greater:</a:t>
                      </a:r>
                      <a:endParaRPr kumimoji="0" lang="en-US" altLang="en-US" sz="1400" b="0"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228600" algn="l"/>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kumimoji="0" lang="en-US" altLang="en-US" sz="12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Control</a:t>
                      </a:r>
                      <a:endParaRPr kumimoji="0" lang="en-US" altLang="en-US" sz="1200" b="1"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228600" algn="l"/>
                        </a:tabLst>
                      </a:pPr>
                      <a:r>
                        <a:rPr kumimoji="0" lang="en-US" altLang="en-US" sz="12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Self Image</a:t>
                      </a:r>
                      <a:endParaRPr kumimoji="0" lang="en-US" altLang="en-US" sz="1200" b="1"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228600" algn="l"/>
                        </a:tabLst>
                      </a:pPr>
                      <a:r>
                        <a:rPr kumimoji="0" lang="en-US" altLang="en-US" sz="12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Self Worth</a:t>
                      </a:r>
                      <a:endParaRPr kumimoji="0" lang="en-US" altLang="en-US" sz="12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T="45619" marB="45619" horzOverflow="overflow">
                    <a:lnL w="12700" cap="flat" cmpd="sng" algn="ctr">
                      <a:solidFill>
                        <a:schemeClr val="tx1"/>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20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E2219F6E-7F4A-4515-B238-40C9A29284A5}" type="slidenum">
              <a:rPr lang="en-US" altLang="en-US" sz="1400"/>
              <a:pPr/>
              <a:t>12</a:t>
            </a:fld>
            <a:endParaRPr lang="en-US" altLang="en-US" sz="1400"/>
          </a:p>
        </p:txBody>
      </p:sp>
      <p:pic>
        <p:nvPicPr>
          <p:cNvPr id="2" name="Picture 1"/>
          <p:cNvPicPr>
            <a:picLocks noChangeAspect="1"/>
          </p:cNvPicPr>
          <p:nvPr/>
        </p:nvPicPr>
        <p:blipFill>
          <a:blip r:embed="rId3"/>
          <a:stretch>
            <a:fillRect/>
          </a:stretch>
        </p:blipFill>
        <p:spPr>
          <a:xfrm>
            <a:off x="4724400" y="4876800"/>
            <a:ext cx="3481484" cy="1981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1905000" y="533400"/>
            <a:ext cx="6553200" cy="1143000"/>
          </a:xfrm>
        </p:spPr>
        <p:txBody>
          <a:bodyPr/>
          <a:lstStyle/>
          <a:p>
            <a:pPr eaLnBrk="1" hangingPunct="1"/>
            <a:r>
              <a:rPr lang="en-US" altLang="en-US" sz="3200" smtClean="0">
                <a:solidFill>
                  <a:srgbClr val="002394"/>
                </a:solidFill>
                <a:latin typeface="Arial Black" panose="020B0A04020102020204" pitchFamily="34" charset="0"/>
                <a:ea typeface="ＭＳ Ｐゴシック" panose="020B0600070205080204" pitchFamily="34" charset="-128"/>
              </a:rPr>
              <a:t>How We Teach It</a:t>
            </a:r>
          </a:p>
        </p:txBody>
      </p:sp>
      <p:sp>
        <p:nvSpPr>
          <p:cNvPr id="46083" name="Rectangle 3"/>
          <p:cNvSpPr>
            <a:spLocks noGrp="1" noChangeArrowheads="1"/>
          </p:cNvSpPr>
          <p:nvPr>
            <p:ph type="body" idx="4294967295"/>
          </p:nvPr>
        </p:nvSpPr>
        <p:spPr>
          <a:xfrm>
            <a:off x="685800" y="1981200"/>
            <a:ext cx="7772400" cy="938213"/>
          </a:xfrm>
        </p:spPr>
        <p:txBody>
          <a:bodyPr/>
          <a:lstStyle/>
          <a:p>
            <a:pPr marL="0" indent="0" eaLnBrk="1" hangingPunct="1">
              <a:buFontTx/>
              <a:buNone/>
            </a:pPr>
            <a:r>
              <a:rPr lang="en-US" altLang="en-US" sz="2400" smtClean="0">
                <a:ea typeface="ＭＳ Ｐゴシック" panose="020B0600070205080204" pitchFamily="34" charset="-128"/>
              </a:rPr>
              <a:t>Thresholds is composed of two parts:  classroom training and one-on-one individual training.</a:t>
            </a:r>
            <a:r>
              <a:rPr lang="en-US" altLang="en-US" sz="2800" smtClean="0">
                <a:ea typeface="ＭＳ Ｐゴシック" panose="020B0600070205080204" pitchFamily="34" charset="-128"/>
              </a:rPr>
              <a:t>  </a:t>
            </a:r>
          </a:p>
          <a:p>
            <a:pPr marL="0" indent="0" eaLnBrk="1" hangingPunct="1"/>
            <a:endParaRPr lang="en-US" altLang="en-US" sz="2800" smtClean="0">
              <a:ea typeface="ＭＳ Ｐゴシック" panose="020B0600070205080204" pitchFamily="34" charset="-128"/>
            </a:endParaRPr>
          </a:p>
        </p:txBody>
      </p:sp>
      <p:pic>
        <p:nvPicPr>
          <p:cNvPr id="46084" name="Picture 4" descr="MC90037044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01963"/>
            <a:ext cx="16764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3" descr="MC90006013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887663"/>
            <a:ext cx="1087438"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6" descr="MC90006014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1175" y="3240088"/>
            <a:ext cx="135096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Rectangle 23"/>
          <p:cNvSpPr>
            <a:spLocks noChangeArrowheads="1"/>
          </p:cNvSpPr>
          <p:nvPr/>
        </p:nvSpPr>
        <p:spPr bwMode="auto">
          <a:xfrm>
            <a:off x="609600" y="4267200"/>
            <a:ext cx="3352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1800" b="1">
                <a:latin typeface="Tahoma" panose="020B0604030504040204" pitchFamily="34" charset="0"/>
              </a:rPr>
              <a:t>Macro (Classroom)</a:t>
            </a:r>
          </a:p>
          <a:p>
            <a:pPr eaLnBrk="1" hangingPunct="1">
              <a:spcBef>
                <a:spcPct val="20000"/>
              </a:spcBef>
              <a:buFontTx/>
              <a:buChar char="•"/>
            </a:pPr>
            <a:r>
              <a:rPr lang="en-US" altLang="en-US" sz="1600" b="1">
                <a:latin typeface="Tahoma" panose="020B0604030504040204" pitchFamily="34" charset="0"/>
              </a:rPr>
              <a:t>Presentations that teach the decision making steps</a:t>
            </a:r>
          </a:p>
          <a:p>
            <a:pPr eaLnBrk="1" hangingPunct="1">
              <a:spcBef>
                <a:spcPct val="20000"/>
              </a:spcBef>
              <a:buFontTx/>
              <a:buChar char="•"/>
            </a:pPr>
            <a:r>
              <a:rPr lang="en-US" altLang="en-US" sz="1600" b="1">
                <a:latin typeface="Tahoma" panose="020B0604030504040204" pitchFamily="34" charset="0"/>
              </a:rPr>
              <a:t>Activities to reinforce learning objectives</a:t>
            </a:r>
          </a:p>
          <a:p>
            <a:pPr eaLnBrk="1" hangingPunct="1">
              <a:spcBef>
                <a:spcPct val="20000"/>
              </a:spcBef>
              <a:buFontTx/>
              <a:buChar char="•"/>
            </a:pPr>
            <a:r>
              <a:rPr lang="en-US" altLang="en-US" sz="1600" b="1">
                <a:latin typeface="Tahoma" panose="020B0604030504040204" pitchFamily="34" charset="0"/>
              </a:rPr>
              <a:t>Generic Examples</a:t>
            </a:r>
          </a:p>
          <a:p>
            <a:pPr eaLnBrk="1" hangingPunct="1">
              <a:spcBef>
                <a:spcPct val="20000"/>
              </a:spcBef>
              <a:buFontTx/>
              <a:buChar char="•"/>
            </a:pPr>
            <a:r>
              <a:rPr lang="en-US" altLang="en-US" sz="1600" b="1">
                <a:latin typeface="Tahoma" panose="020B0604030504040204" pitchFamily="34" charset="0"/>
              </a:rPr>
              <a:t>Group Discussion</a:t>
            </a:r>
          </a:p>
          <a:p>
            <a:pPr eaLnBrk="1" hangingPunct="1">
              <a:spcBef>
                <a:spcPct val="20000"/>
              </a:spcBef>
              <a:buFontTx/>
              <a:buChar char="•"/>
            </a:pPr>
            <a:endParaRPr lang="en-US" altLang="en-US" sz="1600" b="1">
              <a:latin typeface="Tahoma" panose="020B0604030504040204" pitchFamily="34" charset="0"/>
            </a:endParaRPr>
          </a:p>
        </p:txBody>
      </p:sp>
      <p:sp>
        <p:nvSpPr>
          <p:cNvPr id="46088" name="Rectangle 24"/>
          <p:cNvSpPr>
            <a:spLocks noChangeArrowheads="1"/>
          </p:cNvSpPr>
          <p:nvPr/>
        </p:nvSpPr>
        <p:spPr bwMode="auto">
          <a:xfrm>
            <a:off x="4495800" y="4267200"/>
            <a:ext cx="411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1800" b="1" dirty="0">
                <a:latin typeface="Tahoma" panose="020B0604030504040204" pitchFamily="34" charset="0"/>
              </a:rPr>
              <a:t>Micro (One-On-One)</a:t>
            </a:r>
          </a:p>
          <a:p>
            <a:pPr eaLnBrk="1" hangingPunct="1">
              <a:spcBef>
                <a:spcPct val="20000"/>
              </a:spcBef>
              <a:buFontTx/>
              <a:buChar char="•"/>
            </a:pPr>
            <a:r>
              <a:rPr lang="en-US" altLang="en-US" sz="1600" b="1" dirty="0">
                <a:latin typeface="Tahoma" panose="020B0604030504040204" pitchFamily="34" charset="0"/>
              </a:rPr>
              <a:t>Volunteers meet participants in a safe environment</a:t>
            </a:r>
          </a:p>
          <a:p>
            <a:pPr eaLnBrk="1" hangingPunct="1">
              <a:spcBef>
                <a:spcPct val="20000"/>
              </a:spcBef>
              <a:buFontTx/>
              <a:buChar char="•"/>
            </a:pPr>
            <a:r>
              <a:rPr lang="en-US" altLang="en-US" sz="1600" b="1" dirty="0">
                <a:latin typeface="Tahoma" panose="020B0604030504040204" pitchFamily="34" charset="0"/>
              </a:rPr>
              <a:t>Allows open dialogue about specific personal goals and actions needed to achieve</a:t>
            </a:r>
          </a:p>
          <a:p>
            <a:pPr eaLnBrk="1" hangingPunct="1">
              <a:spcBef>
                <a:spcPct val="20000"/>
              </a:spcBef>
              <a:buFontTx/>
              <a:buChar char="•"/>
            </a:pPr>
            <a:r>
              <a:rPr lang="en-US" altLang="en-US" sz="1600" b="1" dirty="0">
                <a:latin typeface="Tahoma" panose="020B0604030504040204" pitchFamily="34" charset="0"/>
              </a:rPr>
              <a:t>Reinforces the six step process</a:t>
            </a:r>
            <a:r>
              <a:rPr lang="en-US" altLang="en-US" sz="1600" dirty="0">
                <a:latin typeface="Tahoma" panose="020B0604030504040204" pitchFamily="34" charset="0"/>
              </a:rPr>
              <a:t> </a:t>
            </a:r>
          </a:p>
          <a:p>
            <a:pPr eaLnBrk="1" hangingPunct="1">
              <a:spcBef>
                <a:spcPct val="20000"/>
              </a:spcBef>
              <a:buFontTx/>
              <a:buChar char="•"/>
            </a:pPr>
            <a:endParaRPr lang="en-US" altLang="en-US" sz="1600" dirty="0">
              <a:latin typeface="Tahoma" panose="020B0604030504040204" pitchFamily="34" charset="0"/>
            </a:endParaRPr>
          </a:p>
        </p:txBody>
      </p:sp>
      <p:sp>
        <p:nvSpPr>
          <p:cNvPr id="46089"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14859093-53AA-472C-90D9-4662D31F0C39}" type="slidenum">
              <a:rPr lang="en-US" altLang="en-US" sz="1400"/>
              <a:pPr/>
              <a:t>13</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a:fld id="{076207FC-358C-4661-9A63-50D4ABFCCF02}" type="slidenum">
              <a:rPr lang="en-US" altLang="en-US" sz="1400"/>
              <a:pPr algn="r"/>
              <a:t>14</a:t>
            </a:fld>
            <a:endParaRPr lang="en-US" altLang="en-US" sz="1400"/>
          </a:p>
        </p:txBody>
      </p:sp>
      <p:sp>
        <p:nvSpPr>
          <p:cNvPr id="44035" name="Rectangle 2"/>
          <p:cNvSpPr>
            <a:spLocks noGrp="1" noChangeArrowheads="1"/>
          </p:cNvSpPr>
          <p:nvPr>
            <p:ph type="title" idx="4294967295"/>
          </p:nvPr>
        </p:nvSpPr>
        <p:spPr>
          <a:xfrm>
            <a:off x="1524000" y="533400"/>
            <a:ext cx="6553200" cy="11430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Who/Where We Teach</a:t>
            </a:r>
          </a:p>
        </p:txBody>
      </p:sp>
      <p:graphicFrame>
        <p:nvGraphicFramePr>
          <p:cNvPr id="8196" name="Group 4"/>
          <p:cNvGraphicFramePr>
            <a:graphicFrameLocks noGrp="1"/>
          </p:cNvGraphicFramePr>
          <p:nvPr>
            <p:extLst>
              <p:ext uri="{D42A27DB-BD31-4B8C-83A1-F6EECF244321}">
                <p14:modId xmlns:p14="http://schemas.microsoft.com/office/powerpoint/2010/main" val="2863955292"/>
              </p:ext>
            </p:extLst>
          </p:nvPr>
        </p:nvGraphicFramePr>
        <p:xfrm>
          <a:off x="962025" y="2743200"/>
          <a:ext cx="7115175" cy="2008188"/>
        </p:xfrm>
        <a:graphic>
          <a:graphicData uri="http://schemas.openxmlformats.org/drawingml/2006/table">
            <a:tbl>
              <a:tblPr/>
              <a:tblGrid>
                <a:gridCol w="2390775"/>
                <a:gridCol w="2792413"/>
                <a:gridCol w="1931987"/>
              </a:tblGrid>
              <a:tr h="652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bg1"/>
                          </a:solidFill>
                          <a:effectLst/>
                          <a:latin typeface="Arial" charset="0"/>
                          <a:ea typeface="ＭＳ Ｐゴシック" charset="-128"/>
                          <a:cs typeface="ＭＳ Ｐゴシック" charset="-128"/>
                        </a:rPr>
                        <a:t>Men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ＭＳ Ｐゴシック" charset="-128"/>
                          <a:cs typeface="ＭＳ Ｐゴシック" charset="-128"/>
                        </a:rPr>
                        <a:t>Women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ＭＳ Ｐゴシック" charset="-128"/>
                          <a:cs typeface="ＭＳ Ｐゴシック" charset="-128"/>
                        </a:rPr>
                        <a:t>Youth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1355725">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Prison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Arial" charset="0"/>
                          <a:ea typeface="ＭＳ Ｐゴシック" charset="-128"/>
                          <a:cs typeface="ＭＳ Ｐゴシック" charset="-128"/>
                        </a:rPr>
                        <a:t> Correctional  </a:t>
                      </a:r>
                      <a:endPar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75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Center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800" b="0" i="0" u="none" strike="noStrike" cap="none" normalizeH="0" baseline="0">
                          <a:ln>
                            <a:noFill/>
                          </a:ln>
                          <a:solidFill>
                            <a:schemeClr val="tx1"/>
                          </a:solidFill>
                          <a:effectLst/>
                          <a:latin typeface="Arial" charset="0"/>
                          <a:ea typeface="ＭＳ Ｐゴシック" charset="-128"/>
                          <a:cs typeface="ＭＳ Ｐゴシック" charset="-128"/>
                        </a:rPr>
                        <a:t> Prison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800" b="0" i="0" u="none" strike="noStrike" cap="none" normalizeH="0" baseline="0">
                          <a:ln>
                            <a:noFill/>
                          </a:ln>
                          <a:solidFill>
                            <a:schemeClr val="tx1"/>
                          </a:solidFill>
                          <a:effectLst/>
                          <a:latin typeface="Arial" charset="0"/>
                          <a:ea typeface="ＭＳ Ｐゴシック" charset="-128"/>
                          <a:cs typeface="ＭＳ Ｐゴシック" charset="-128"/>
                        </a:rPr>
                        <a:t> Correctional </a:t>
                      </a:r>
                    </a:p>
                    <a:p>
                      <a:pPr marL="0" marR="0" lvl="0" indent="0" algn="l" defTabSz="914400" rtl="0" eaLnBrk="1" fontAlgn="base" latinLnBrk="0" hangingPunct="1">
                        <a:lnSpc>
                          <a:spcPct val="75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128"/>
                          <a:cs typeface="ＭＳ Ｐゴシック" charset="-128"/>
                        </a:rPr>
                        <a:t>   Center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800" b="0" i="0" u="none" strike="noStrike" cap="none" normalizeH="0" baseline="0">
                          <a:ln>
                            <a:noFill/>
                          </a:ln>
                          <a:solidFill>
                            <a:schemeClr val="tx1"/>
                          </a:solidFill>
                          <a:effectLst/>
                          <a:latin typeface="Arial" charset="0"/>
                          <a:ea typeface="ＭＳ Ｐゴシック" charset="-128"/>
                          <a:cs typeface="ＭＳ Ｐゴシック" charset="-128"/>
                        </a:rPr>
                        <a:t> Detention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800" b="0" i="0" u="none" strike="noStrike" cap="none" normalizeH="0" baseline="0">
                          <a:ln>
                            <a:noFill/>
                          </a:ln>
                          <a:solidFill>
                            <a:schemeClr val="tx1"/>
                          </a:solidFill>
                          <a:effectLst/>
                          <a:latin typeface="Arial" charset="0"/>
                          <a:ea typeface="ＭＳ Ｐゴシック" charset="-128"/>
                          <a:cs typeface="ＭＳ Ｐゴシック" charset="-128"/>
                        </a:rPr>
                        <a:t> Shelter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txBox="1">
            <a:spLocks noGrp="1"/>
          </p:cNvSpPr>
          <p:nvPr/>
        </p:nvSpPr>
        <p:spPr bwMode="auto">
          <a:xfrm>
            <a:off x="6057900" y="5543550"/>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0" fontAlgn="base" hangingPunct="0">
              <a:spcBef>
                <a:spcPct val="0"/>
              </a:spcBef>
              <a:spcAft>
                <a:spcPct val="0"/>
              </a:spcAft>
              <a:buFontTx/>
              <a:buNone/>
            </a:pPr>
            <a:fld id="{CFA5032E-B158-422A-BB4B-CDD2AEE0A37C}" type="slidenum">
              <a:rPr lang="en-US" altLang="en-US" sz="1050">
                <a:solidFill>
                  <a:srgbClr val="000000"/>
                </a:solidFill>
              </a:rPr>
              <a:pPr algn="r" eaLnBrk="0" fontAlgn="base" hangingPunct="0">
                <a:spcBef>
                  <a:spcPct val="0"/>
                </a:spcBef>
                <a:spcAft>
                  <a:spcPct val="0"/>
                </a:spcAft>
                <a:buFontTx/>
                <a:buNone/>
              </a:pPr>
              <a:t>15</a:t>
            </a:fld>
            <a:endParaRPr lang="en-US" altLang="en-US" sz="1050">
              <a:solidFill>
                <a:srgbClr val="000000"/>
              </a:solidFill>
            </a:endParaRPr>
          </a:p>
        </p:txBody>
      </p:sp>
      <p:sp>
        <p:nvSpPr>
          <p:cNvPr id="32771" name="Rectangle 2"/>
          <p:cNvSpPr>
            <a:spLocks noGrp="1" noChangeArrowheads="1"/>
          </p:cNvSpPr>
          <p:nvPr>
            <p:ph type="title" idx="4294967295"/>
          </p:nvPr>
        </p:nvSpPr>
        <p:spPr>
          <a:xfrm>
            <a:off x="1267377" y="921537"/>
            <a:ext cx="3371850" cy="857250"/>
          </a:xfrm>
        </p:spPr>
        <p:txBody>
          <a:bodyPr/>
          <a:lstStyle/>
          <a:p>
            <a:r>
              <a:rPr lang="en-US" altLang="en-US" sz="2400">
                <a:solidFill>
                  <a:srgbClr val="002394"/>
                </a:solidFill>
                <a:latin typeface="Arial Black" panose="020B0A04020102020204" pitchFamily="34" charset="0"/>
                <a:ea typeface="ＭＳ Ｐゴシック" panose="020B0600070205080204" pitchFamily="34" charset="-128"/>
              </a:rPr>
              <a:t>How to be involved in Thresholds</a:t>
            </a:r>
          </a:p>
        </p:txBody>
      </p:sp>
      <p:sp>
        <p:nvSpPr>
          <p:cNvPr id="32772" name="Rectangle 3"/>
          <p:cNvSpPr>
            <a:spLocks noGrp="1" noChangeArrowheads="1"/>
          </p:cNvSpPr>
          <p:nvPr>
            <p:ph type="body" idx="4294967295"/>
          </p:nvPr>
        </p:nvSpPr>
        <p:spPr>
          <a:xfrm>
            <a:off x="228600" y="2171700"/>
            <a:ext cx="2514600" cy="1657350"/>
          </a:xfrm>
        </p:spPr>
        <p:style>
          <a:lnRef idx="2">
            <a:schemeClr val="accent2"/>
          </a:lnRef>
          <a:fillRef idx="1">
            <a:schemeClr val="lt1"/>
          </a:fillRef>
          <a:effectRef idx="0">
            <a:schemeClr val="accent2"/>
          </a:effectRef>
          <a:fontRef idx="minor">
            <a:schemeClr val="dk1"/>
          </a:fontRef>
        </p:style>
        <p:txBody>
          <a:bodyPr/>
          <a:lstStyle/>
          <a:p>
            <a:pPr>
              <a:lnSpc>
                <a:spcPct val="80000"/>
              </a:lnSpc>
              <a:spcAft>
                <a:spcPts val="150"/>
              </a:spcAft>
              <a:defRPr/>
            </a:pPr>
            <a:r>
              <a:rPr lang="en-US" altLang="en-US" sz="1200" dirty="0">
                <a:solidFill>
                  <a:srgbClr val="000000"/>
                </a:solidFill>
                <a:ea typeface="ＭＳ Ｐゴシック" panose="020B0600070205080204" pitchFamily="34" charset="-128"/>
              </a:rPr>
              <a:t>Publicity Committee</a:t>
            </a:r>
          </a:p>
          <a:p>
            <a:pPr>
              <a:lnSpc>
                <a:spcPct val="80000"/>
              </a:lnSpc>
              <a:spcAft>
                <a:spcPts val="150"/>
              </a:spcAft>
              <a:defRPr/>
            </a:pPr>
            <a:r>
              <a:rPr lang="en-US" altLang="en-US" sz="1200" dirty="0">
                <a:solidFill>
                  <a:srgbClr val="000000"/>
                </a:solidFill>
                <a:ea typeface="ＭＳ Ｐゴシック" panose="020B0600070205080204" pitchFamily="34" charset="-128"/>
              </a:rPr>
              <a:t>Program Committee</a:t>
            </a:r>
          </a:p>
          <a:p>
            <a:pPr>
              <a:lnSpc>
                <a:spcPct val="80000"/>
              </a:lnSpc>
              <a:spcAft>
                <a:spcPts val="150"/>
              </a:spcAft>
              <a:defRPr/>
            </a:pPr>
            <a:r>
              <a:rPr lang="en-US" altLang="en-US" sz="1200" dirty="0" smtClean="0">
                <a:solidFill>
                  <a:srgbClr val="000000"/>
                </a:solidFill>
                <a:ea typeface="ＭＳ Ｐゴシック" panose="020B0600070205080204" pitchFamily="34" charset="-128"/>
              </a:rPr>
              <a:t>Membership </a:t>
            </a:r>
            <a:r>
              <a:rPr lang="en-US" altLang="en-US" sz="1200" dirty="0" err="1">
                <a:solidFill>
                  <a:srgbClr val="000000"/>
                </a:solidFill>
                <a:ea typeface="ＭＳ Ｐゴシック" panose="020B0600070205080204" pitchFamily="34" charset="-128"/>
              </a:rPr>
              <a:t>Dv’t</a:t>
            </a:r>
            <a:r>
              <a:rPr lang="en-US" altLang="en-US" sz="1200" dirty="0">
                <a:solidFill>
                  <a:srgbClr val="000000"/>
                </a:solidFill>
                <a:ea typeface="ＭＳ Ｐゴシック" panose="020B0600070205080204" pitchFamily="34" charset="-128"/>
              </a:rPr>
              <a:t> Committee</a:t>
            </a:r>
          </a:p>
          <a:p>
            <a:pPr>
              <a:lnSpc>
                <a:spcPct val="80000"/>
              </a:lnSpc>
              <a:spcAft>
                <a:spcPts val="150"/>
              </a:spcAft>
              <a:defRPr/>
            </a:pPr>
            <a:r>
              <a:rPr lang="en-US" altLang="en-US" sz="1200" dirty="0">
                <a:solidFill>
                  <a:srgbClr val="000000"/>
                </a:solidFill>
                <a:ea typeface="ＭＳ Ｐゴシック" panose="020B0600070205080204" pitchFamily="34" charset="-128"/>
              </a:rPr>
              <a:t>Fund Raising Committee</a:t>
            </a:r>
          </a:p>
          <a:p>
            <a:pPr>
              <a:lnSpc>
                <a:spcPct val="80000"/>
              </a:lnSpc>
              <a:spcAft>
                <a:spcPts val="150"/>
              </a:spcAft>
              <a:defRPr/>
            </a:pPr>
            <a:r>
              <a:rPr lang="en-US" altLang="en-US" sz="1200" dirty="0">
                <a:solidFill>
                  <a:srgbClr val="000000"/>
                </a:solidFill>
                <a:ea typeface="ＭＳ Ｐゴシック" panose="020B0600070205080204" pitchFamily="34" charset="-128"/>
              </a:rPr>
              <a:t>Technology Committee</a:t>
            </a:r>
          </a:p>
          <a:p>
            <a:pPr>
              <a:lnSpc>
                <a:spcPct val="80000"/>
              </a:lnSpc>
              <a:spcAft>
                <a:spcPts val="150"/>
              </a:spcAft>
              <a:defRPr/>
            </a:pPr>
            <a:r>
              <a:rPr lang="en-US" altLang="en-US" sz="1200" dirty="0">
                <a:solidFill>
                  <a:srgbClr val="000000"/>
                </a:solidFill>
                <a:ea typeface="ＭＳ Ｐゴシック" panose="020B0600070205080204" pitchFamily="34" charset="-128"/>
              </a:rPr>
              <a:t>Event Help </a:t>
            </a:r>
          </a:p>
          <a:p>
            <a:pPr>
              <a:lnSpc>
                <a:spcPct val="80000"/>
              </a:lnSpc>
              <a:spcAft>
                <a:spcPts val="150"/>
              </a:spcAft>
              <a:defRPr/>
            </a:pPr>
            <a:r>
              <a:rPr lang="en-US" altLang="en-US" sz="1200" dirty="0">
                <a:solidFill>
                  <a:srgbClr val="000000"/>
                </a:solidFill>
                <a:ea typeface="ＭＳ Ｐゴシック" panose="020B0600070205080204" pitchFamily="34" charset="-128"/>
              </a:rPr>
              <a:t>Macro Teacher</a:t>
            </a:r>
          </a:p>
          <a:p>
            <a:pPr>
              <a:lnSpc>
                <a:spcPct val="80000"/>
              </a:lnSpc>
              <a:defRPr/>
            </a:pPr>
            <a:r>
              <a:rPr lang="en-US" altLang="en-US" sz="1200" dirty="0">
                <a:solidFill>
                  <a:srgbClr val="000000"/>
                </a:solidFill>
                <a:ea typeface="ＭＳ Ｐゴシック" panose="020B0600070205080204" pitchFamily="34" charset="-128"/>
              </a:rPr>
              <a:t>Micro teacher (1:1)</a:t>
            </a:r>
          </a:p>
          <a:p>
            <a:pPr>
              <a:lnSpc>
                <a:spcPct val="80000"/>
              </a:lnSpc>
              <a:defRPr/>
            </a:pPr>
            <a:endParaRPr lang="en-US" altLang="en-US" sz="1500" dirty="0">
              <a:solidFill>
                <a:srgbClr val="000000"/>
              </a:solidFill>
              <a:ea typeface="ＭＳ Ｐゴシック" panose="020B0600070205080204" pitchFamily="34" charset="-128"/>
            </a:endParaRPr>
          </a:p>
        </p:txBody>
      </p:sp>
      <p:pic>
        <p:nvPicPr>
          <p:cNvPr id="3277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0644" y="918128"/>
            <a:ext cx="1250156" cy="96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Line 135"/>
          <p:cNvSpPr>
            <a:spLocks noChangeShapeType="1"/>
          </p:cNvSpPr>
          <p:nvPr/>
        </p:nvSpPr>
        <p:spPr bwMode="auto">
          <a:xfrm flipV="1">
            <a:off x="2185987" y="3429000"/>
            <a:ext cx="785813" cy="271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125">
              <a:solidFill>
                <a:srgbClr val="000000"/>
              </a:solidFill>
            </a:endParaRPr>
          </a:p>
        </p:txBody>
      </p:sp>
      <p:sp>
        <p:nvSpPr>
          <p:cNvPr id="4" name="Rectangle 3"/>
          <p:cNvSpPr/>
          <p:nvPr/>
        </p:nvSpPr>
        <p:spPr bwMode="auto">
          <a:xfrm>
            <a:off x="228600" y="4171950"/>
            <a:ext cx="2514600" cy="184785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0" fontAlgn="base" hangingPunct="0">
              <a:spcBef>
                <a:spcPct val="0"/>
              </a:spcBef>
              <a:spcAft>
                <a:spcPct val="0"/>
              </a:spcAft>
              <a:defRPr/>
            </a:pPr>
            <a:r>
              <a:rPr lang="en-US" sz="1125" dirty="0">
                <a:solidFill>
                  <a:srgbClr val="CC0000"/>
                </a:solidFill>
              </a:rPr>
              <a:t>The Youth Center requires 3 paid background checks </a:t>
            </a:r>
            <a:r>
              <a:rPr lang="en-US" sz="1125" b="1" dirty="0">
                <a:solidFill>
                  <a:srgbClr val="CC0000"/>
                </a:solidFill>
              </a:rPr>
              <a:t>prior</a:t>
            </a:r>
            <a:r>
              <a:rPr lang="en-US" sz="1125" dirty="0">
                <a:solidFill>
                  <a:srgbClr val="CC0000"/>
                </a:solidFill>
              </a:rPr>
              <a:t> to volunteering. </a:t>
            </a:r>
            <a:endParaRPr lang="en-US" sz="1125" dirty="0" smtClean="0">
              <a:solidFill>
                <a:srgbClr val="CC0000"/>
              </a:solidFill>
            </a:endParaRPr>
          </a:p>
          <a:p>
            <a:pPr algn="ctr" eaLnBrk="0" fontAlgn="base" hangingPunct="0">
              <a:spcBef>
                <a:spcPct val="0"/>
              </a:spcBef>
              <a:spcAft>
                <a:spcPct val="0"/>
              </a:spcAft>
              <a:defRPr/>
            </a:pPr>
            <a:r>
              <a:rPr lang="en-US" sz="1125" dirty="0" smtClean="0">
                <a:solidFill>
                  <a:srgbClr val="CC0000"/>
                </a:solidFill>
              </a:rPr>
              <a:t>If </a:t>
            </a:r>
            <a:r>
              <a:rPr lang="en-US" sz="1125" dirty="0">
                <a:solidFill>
                  <a:srgbClr val="CC0000"/>
                </a:solidFill>
              </a:rPr>
              <a:t>you are interested in volunteering at the youth </a:t>
            </a:r>
            <a:r>
              <a:rPr lang="en-US" sz="1125" dirty="0" smtClean="0">
                <a:solidFill>
                  <a:srgbClr val="CC0000"/>
                </a:solidFill>
              </a:rPr>
              <a:t>center - </a:t>
            </a:r>
            <a:r>
              <a:rPr lang="en-US" sz="1125" dirty="0">
                <a:solidFill>
                  <a:srgbClr val="CC0000"/>
                </a:solidFill>
              </a:rPr>
              <a:t>we </a:t>
            </a:r>
            <a:r>
              <a:rPr lang="en-US" sz="1125" dirty="0" smtClean="0">
                <a:solidFill>
                  <a:srgbClr val="CC0000"/>
                </a:solidFill>
              </a:rPr>
              <a:t>suggest </a:t>
            </a:r>
            <a:r>
              <a:rPr lang="en-US" sz="1125" dirty="0">
                <a:solidFill>
                  <a:srgbClr val="CC0000"/>
                </a:solidFill>
              </a:rPr>
              <a:t>doing 1 cycle at the prison and then meet with the youth center lead to discuss volunteer opportunities at the Youth Center</a:t>
            </a:r>
          </a:p>
        </p:txBody>
      </p:sp>
      <p:sp>
        <p:nvSpPr>
          <p:cNvPr id="32826" name="Line 135"/>
          <p:cNvSpPr>
            <a:spLocks noChangeShapeType="1"/>
          </p:cNvSpPr>
          <p:nvPr/>
        </p:nvSpPr>
        <p:spPr bwMode="auto">
          <a:xfrm>
            <a:off x="2667000" y="4276725"/>
            <a:ext cx="5143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125">
              <a:solidFill>
                <a:srgbClr val="000000"/>
              </a:solidFill>
            </a:endParaRPr>
          </a:p>
        </p:txBody>
      </p:sp>
      <p:sp>
        <p:nvSpPr>
          <p:cNvPr id="32827" name="Line 135"/>
          <p:cNvSpPr>
            <a:spLocks noChangeShapeType="1"/>
          </p:cNvSpPr>
          <p:nvPr/>
        </p:nvSpPr>
        <p:spPr bwMode="auto">
          <a:xfrm>
            <a:off x="2667000" y="4286250"/>
            <a:ext cx="51435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125">
              <a:solidFill>
                <a:srgbClr val="000000"/>
              </a:solidFill>
            </a:endParaRPr>
          </a:p>
        </p:txBody>
      </p:sp>
      <p:sp>
        <p:nvSpPr>
          <p:cNvPr id="2" name="Left Brace 1"/>
          <p:cNvSpPr/>
          <p:nvPr/>
        </p:nvSpPr>
        <p:spPr bwMode="auto">
          <a:xfrm>
            <a:off x="2921794" y="2896791"/>
            <a:ext cx="114300" cy="1064419"/>
          </a:xfrm>
          <a:prstGeom prst="leftBrac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125">
              <a:latin typeface="Arial" charset="0"/>
            </a:endParaRPr>
          </a:p>
        </p:txBody>
      </p:sp>
      <p:sp>
        <p:nvSpPr>
          <p:cNvPr id="3" name="Rectangle 2"/>
          <p:cNvSpPr/>
          <p:nvPr/>
        </p:nvSpPr>
        <p:spPr bwMode="auto">
          <a:xfrm>
            <a:off x="6400800" y="5179219"/>
            <a:ext cx="285750" cy="1357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125">
              <a:latin typeface="Arial"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426847615"/>
              </p:ext>
            </p:extLst>
          </p:nvPr>
        </p:nvGraphicFramePr>
        <p:xfrm>
          <a:off x="4602330" y="3276600"/>
          <a:ext cx="4160670" cy="612076"/>
        </p:xfrm>
        <a:graphic>
          <a:graphicData uri="http://schemas.openxmlformats.org/drawingml/2006/table">
            <a:tbl>
              <a:tblPr/>
              <a:tblGrid>
                <a:gridCol w="1226277"/>
                <a:gridCol w="800793"/>
                <a:gridCol w="1143000"/>
                <a:gridCol w="990600"/>
              </a:tblGrid>
              <a:tr h="337800">
                <a:tc>
                  <a:txBody>
                    <a:bodyPr/>
                    <a:lstStyle/>
                    <a:p>
                      <a:pPr marL="0" marR="0" fontAlgn="base">
                        <a:spcBef>
                          <a:spcPts val="0"/>
                        </a:spcBef>
                        <a:spcAft>
                          <a:spcPts val="0"/>
                        </a:spcAft>
                      </a:pPr>
                      <a:r>
                        <a:rPr lang="en-US" sz="1200" b="1" kern="1200" dirty="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Typical schedule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453" marR="91453" marT="45698" marB="456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fontAlgn="base">
                        <a:spcBef>
                          <a:spcPts val="0"/>
                        </a:spcBef>
                        <a:spcAft>
                          <a:spcPts val="0"/>
                        </a:spcAft>
                      </a:pPr>
                      <a:r>
                        <a:rPr lang="en-US" sz="1200" b="1" kern="1200" dirty="0">
                          <a:solidFill>
                            <a:srgbClr val="000000"/>
                          </a:solidFill>
                          <a:effectLst/>
                          <a:latin typeface="Comic Sans MS" panose="030F0702030302020204" pitchFamily="66" charset="0"/>
                          <a:ea typeface="MS PGothic" panose="020B0600070205080204" pitchFamily="34" charset="-128"/>
                          <a:cs typeface="Times New Roman" panose="02020603050405020304" pitchFamily="18" charset="0"/>
                        </a:rPr>
                        <a:t>Fall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453" marR="91453" marT="45698" marB="456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fontAlgn="base">
                        <a:spcBef>
                          <a:spcPts val="0"/>
                        </a:spcBef>
                        <a:spcAft>
                          <a:spcPts val="0"/>
                        </a:spcAft>
                      </a:pPr>
                      <a:r>
                        <a:rPr lang="en-US" sz="1200" b="1" kern="1200" dirty="0">
                          <a:solidFill>
                            <a:srgbClr val="000000"/>
                          </a:solidFill>
                          <a:effectLst/>
                          <a:latin typeface="Comic Sans MS" panose="030F0702030302020204" pitchFamily="66" charset="0"/>
                          <a:ea typeface="MS PGothic" panose="020B0600070205080204" pitchFamily="34" charset="-128"/>
                          <a:cs typeface="Times New Roman" panose="02020603050405020304" pitchFamily="18" charset="0"/>
                        </a:rPr>
                        <a:t>Winter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453" marR="91453" marT="45698" marB="456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fontAlgn="base">
                        <a:spcBef>
                          <a:spcPts val="0"/>
                        </a:spcBef>
                        <a:spcAft>
                          <a:spcPts val="0"/>
                        </a:spcAft>
                      </a:pPr>
                      <a:r>
                        <a:rPr lang="en-US" sz="1200" b="1" kern="1200" dirty="0" smtClean="0">
                          <a:solidFill>
                            <a:srgbClr val="000000"/>
                          </a:solidFill>
                          <a:effectLst/>
                          <a:latin typeface="Comic Sans MS" panose="030F0702030302020204" pitchFamily="66" charset="0"/>
                          <a:ea typeface="MS PGothic" panose="020B0600070205080204" pitchFamily="34" charset="-128"/>
                          <a:cs typeface="Times New Roman" panose="02020603050405020304" pitchFamily="18" charset="0"/>
                        </a:rPr>
                        <a:t>Spring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453" marR="91453" marT="45698" marB="456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36069">
                <a:tc>
                  <a:txBody>
                    <a:bodyPr/>
                    <a:lstStyle/>
                    <a:p>
                      <a:pPr marL="0" marR="0" fontAlgn="base">
                        <a:spcBef>
                          <a:spcPts val="0"/>
                        </a:spcBef>
                        <a:spcAft>
                          <a:spcPts val="0"/>
                        </a:spcAft>
                      </a:pPr>
                      <a:r>
                        <a:rPr lang="en-US" sz="1200" b="1" kern="120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7 week Class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1453" marR="91453" marT="45698" marB="456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a:spcBef>
                          <a:spcPts val="0"/>
                        </a:spcBef>
                        <a:spcAft>
                          <a:spcPts val="0"/>
                        </a:spcAft>
                      </a:pPr>
                      <a:r>
                        <a:rPr lang="en-US" sz="1000" kern="120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9/30-11/11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1453" marR="91453" marT="45698" marB="456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a:spcBef>
                          <a:spcPts val="0"/>
                        </a:spcBef>
                        <a:spcAft>
                          <a:spcPts val="0"/>
                        </a:spcAft>
                      </a:pPr>
                      <a:r>
                        <a:rPr lang="en-US" sz="1000" kern="1200" dirty="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1/27-3/9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453" marR="91453" marT="45698" marB="456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a:spcBef>
                          <a:spcPts val="0"/>
                        </a:spcBef>
                        <a:spcAft>
                          <a:spcPts val="0"/>
                        </a:spcAft>
                      </a:pPr>
                      <a:r>
                        <a:rPr lang="en-US" sz="1000" kern="1200" dirty="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3/30-5/4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453" marR="91453" marT="45698" marB="456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8" name="Group 7"/>
          <p:cNvGrpSpPr/>
          <p:nvPr/>
        </p:nvGrpSpPr>
        <p:grpSpPr>
          <a:xfrm>
            <a:off x="3276600" y="2240391"/>
            <a:ext cx="947738" cy="3307556"/>
            <a:chOff x="3276600" y="2240391"/>
            <a:chExt cx="947738" cy="3307556"/>
          </a:xfrm>
        </p:grpSpPr>
        <p:pic>
          <p:nvPicPr>
            <p:cNvPr id="12" name="Picture 11"/>
            <p:cNvPicPr>
              <a:picLocks noChangeAspect="1"/>
            </p:cNvPicPr>
            <p:nvPr/>
          </p:nvPicPr>
          <p:blipFill rotWithShape="1">
            <a:blip r:embed="rId4"/>
            <a:srcRect r="69985"/>
            <a:stretch/>
          </p:blipFill>
          <p:spPr>
            <a:xfrm>
              <a:off x="3276600" y="2240391"/>
              <a:ext cx="947738" cy="3307556"/>
            </a:xfrm>
            <a:prstGeom prst="rect">
              <a:avLst/>
            </a:prstGeom>
          </p:spPr>
        </p:pic>
        <p:sp>
          <p:nvSpPr>
            <p:cNvPr id="7" name="Rectangle 6"/>
            <p:cNvSpPr/>
            <p:nvPr/>
          </p:nvSpPr>
          <p:spPr bwMode="auto">
            <a:xfrm>
              <a:off x="3276600" y="2240391"/>
              <a:ext cx="947738" cy="3303159"/>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grpSp>
      <p:sp>
        <p:nvSpPr>
          <p:cNvPr id="9" name="Right Brace 8"/>
          <p:cNvSpPr/>
          <p:nvPr/>
        </p:nvSpPr>
        <p:spPr bwMode="auto">
          <a:xfrm>
            <a:off x="4343400" y="2667000"/>
            <a:ext cx="152400" cy="150495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26070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050"/>
          <p:cNvSpPr>
            <a:spLocks noGrp="1" noChangeArrowheads="1"/>
          </p:cNvSpPr>
          <p:nvPr>
            <p:ph type="title"/>
          </p:nvPr>
        </p:nvSpPr>
        <p:spPr>
          <a:xfrm>
            <a:off x="838200" y="381000"/>
            <a:ext cx="75438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Agenda</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50179" name="Text Box 2051"/>
          <p:cNvSpPr txBox="1">
            <a:spLocks noChangeArrowheads="1"/>
          </p:cNvSpPr>
          <p:nvPr/>
        </p:nvSpPr>
        <p:spPr bwMode="auto">
          <a:xfrm>
            <a:off x="457200" y="1295400"/>
            <a:ext cx="8382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1500">
                <a:solidFill>
                  <a:schemeClr val="tx1"/>
                </a:solidFill>
                <a:latin typeface="Arial" panose="020B0604020202020204" pitchFamily="34" charset="0"/>
                <a:ea typeface="ＭＳ Ｐゴシック" panose="020B0600070205080204" pitchFamily="34" charset="-128"/>
              </a:defRPr>
            </a:lvl1pPr>
            <a:lvl2pPr>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Clr>
                <a:schemeClr val="accent2"/>
              </a:buClr>
              <a:buFont typeface="Wingdings" panose="05000000000000000000" pitchFamily="2" charset="2"/>
              <a:buChar char=""/>
            </a:pPr>
            <a:r>
              <a:rPr lang="en-US" altLang="en-US" sz="2400"/>
              <a:t>Registration   </a:t>
            </a:r>
          </a:p>
          <a:p>
            <a:pPr>
              <a:buClr>
                <a:schemeClr val="accent2"/>
              </a:buClr>
              <a:buFont typeface="Wingdings" panose="05000000000000000000" pitchFamily="2" charset="2"/>
              <a:buChar char=""/>
            </a:pPr>
            <a:r>
              <a:rPr lang="en-US" altLang="en-US" sz="2400"/>
              <a:t>Introductions/Structured Conversation</a:t>
            </a:r>
          </a:p>
          <a:p>
            <a:pPr>
              <a:buClr>
                <a:schemeClr val="accent2"/>
              </a:buClr>
              <a:buFont typeface="Wingdings" panose="05000000000000000000" pitchFamily="2" charset="2"/>
              <a:buChar char=""/>
            </a:pPr>
            <a:r>
              <a:rPr lang="en-US" altLang="en-US" sz="2400"/>
              <a:t>Overview of Thresholds</a:t>
            </a:r>
          </a:p>
          <a:p>
            <a:pPr>
              <a:buClr>
                <a:schemeClr val="accent2"/>
              </a:buClr>
              <a:buFont typeface="Wingdings" panose="05000000000000000000" pitchFamily="2" charset="2"/>
              <a:buChar char=""/>
            </a:pPr>
            <a:r>
              <a:rPr lang="en-US" altLang="en-US" sz="2400" u="sng"/>
              <a:t>6 Step Overview</a:t>
            </a:r>
          </a:p>
          <a:p>
            <a:pPr>
              <a:buClr>
                <a:schemeClr val="accent2"/>
              </a:buClr>
              <a:buFont typeface="Wingdings" panose="05000000000000000000" pitchFamily="2" charset="2"/>
              <a:buChar char=""/>
            </a:pPr>
            <a:r>
              <a:rPr lang="en-US" altLang="en-US" sz="2400"/>
              <a:t>Prison Information/Prison Clearance Forms</a:t>
            </a:r>
          </a:p>
          <a:p>
            <a:pPr>
              <a:buClr>
                <a:schemeClr val="accent2"/>
              </a:buClr>
              <a:buFont typeface="Wingdings" panose="05000000000000000000" pitchFamily="2" charset="2"/>
              <a:buChar char=""/>
            </a:pPr>
            <a:r>
              <a:rPr lang="en-US" altLang="en-US" sz="2400"/>
              <a:t>Micro/Macro Overview</a:t>
            </a:r>
          </a:p>
          <a:p>
            <a:pPr lvl="1">
              <a:buClr>
                <a:schemeClr val="accent2"/>
              </a:buClr>
              <a:buSzPct val="50000"/>
              <a:buFont typeface="Wingdings" panose="05000000000000000000" pitchFamily="2" charset="2"/>
              <a:buChar char="Ø"/>
            </a:pPr>
            <a:r>
              <a:rPr lang="en-US" altLang="en-US" sz="2000"/>
              <a:t>  </a:t>
            </a:r>
            <a:r>
              <a:rPr lang="en-US" altLang="en-US" sz="1800"/>
              <a:t>Distribute Vol. Teacher Guide &amp; Student Manual</a:t>
            </a:r>
          </a:p>
          <a:p>
            <a:pPr>
              <a:buClr>
                <a:schemeClr val="accent2"/>
              </a:buClr>
              <a:buFont typeface="Wingdings" panose="05000000000000000000" pitchFamily="2" charset="2"/>
              <a:buChar char=""/>
            </a:pPr>
            <a:r>
              <a:rPr lang="en-US" altLang="en-US" sz="2400"/>
              <a:t>Outline/Detail/Demo – 6 Steps Decision Model</a:t>
            </a:r>
          </a:p>
          <a:p>
            <a:pPr>
              <a:buClr>
                <a:schemeClr val="accent2"/>
              </a:buClr>
              <a:buFont typeface="Wingdings" panose="05000000000000000000" pitchFamily="2" charset="2"/>
              <a:buChar char=""/>
            </a:pPr>
            <a:r>
              <a:rPr lang="en-US" altLang="en-US" sz="2400"/>
              <a:t>Going to Prison/Prison Guidelines </a:t>
            </a:r>
          </a:p>
          <a:p>
            <a:pPr>
              <a:buClr>
                <a:schemeClr val="accent2"/>
              </a:buClr>
              <a:buFont typeface="Wingdings" panose="05000000000000000000" pitchFamily="2" charset="2"/>
              <a:buChar char=""/>
            </a:pPr>
            <a:r>
              <a:rPr lang="en-US" altLang="en-US" sz="2400"/>
              <a:t>Open Issues</a:t>
            </a:r>
          </a:p>
          <a:p>
            <a:pPr>
              <a:buClr>
                <a:schemeClr val="accent2"/>
              </a:buClr>
              <a:buFont typeface="Wingdings" panose="05000000000000000000" pitchFamily="2" charset="2"/>
              <a:buChar char=""/>
            </a:pPr>
            <a:r>
              <a:rPr lang="en-US" altLang="en-US" sz="2400"/>
              <a:t>Closing Ritual &amp; Critique of the day </a:t>
            </a:r>
          </a:p>
        </p:txBody>
      </p:sp>
      <p:sp>
        <p:nvSpPr>
          <p:cNvPr id="501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CAF29584-3C19-4CC4-9E3C-C2DE9602EACC}" type="slidenum">
              <a:rPr lang="en-US" altLang="en-US" sz="1400"/>
              <a:pPr/>
              <a:t>16</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9436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38238"/>
            <a:ext cx="609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286000"/>
            <a:ext cx="6096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5181600"/>
            <a:ext cx="6096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419600"/>
            <a:ext cx="609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Rectangle 2"/>
          <p:cNvSpPr>
            <a:spLocks noGrp="1" noChangeArrowheads="1"/>
          </p:cNvSpPr>
          <p:nvPr>
            <p:ph type="title"/>
          </p:nvPr>
        </p:nvSpPr>
        <p:spPr>
          <a:xfrm>
            <a:off x="838200" y="152400"/>
            <a:ext cx="7620000" cy="1143000"/>
          </a:xfrm>
        </p:spPr>
        <p:txBody>
          <a:bodyPr/>
          <a:lstStyle/>
          <a:p>
            <a:r>
              <a:rPr lang="en-US" altLang="en-US" sz="2800" smtClean="0">
                <a:solidFill>
                  <a:srgbClr val="002394"/>
                </a:solidFill>
                <a:latin typeface="Arial Black" panose="020B0A04020102020204" pitchFamily="34" charset="0"/>
                <a:ea typeface="ＭＳ Ｐゴシック" panose="020B0600070205080204" pitchFamily="34" charset="-128"/>
              </a:rPr>
              <a:t>Six Steps To Decision Making</a:t>
            </a:r>
          </a:p>
        </p:txBody>
      </p:sp>
      <p:graphicFrame>
        <p:nvGraphicFramePr>
          <p:cNvPr id="43330" name="Group 322"/>
          <p:cNvGraphicFramePr>
            <a:graphicFrameLocks noGrp="1"/>
          </p:cNvGraphicFramePr>
          <p:nvPr>
            <p:ph idx="1"/>
            <p:extLst>
              <p:ext uri="{D42A27DB-BD31-4B8C-83A1-F6EECF244321}">
                <p14:modId xmlns:p14="http://schemas.microsoft.com/office/powerpoint/2010/main" val="2085357139"/>
              </p:ext>
            </p:extLst>
          </p:nvPr>
        </p:nvGraphicFramePr>
        <p:xfrm>
          <a:off x="228600" y="1093788"/>
          <a:ext cx="8839200" cy="5552562"/>
        </p:xfrm>
        <a:graphic>
          <a:graphicData uri="http://schemas.openxmlformats.org/drawingml/2006/table">
            <a:tbl>
              <a:tblPr/>
              <a:tblGrid>
                <a:gridCol w="609600"/>
                <a:gridCol w="2514600"/>
                <a:gridCol w="1143000"/>
                <a:gridCol w="2133600"/>
                <a:gridCol w="2438400"/>
              </a:tblGrid>
              <a:tr h="1054100">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Define the Situation</a:t>
                      </a:r>
                    </a:p>
                    <a:p>
                      <a:pPr marL="0" marR="0" lvl="0" indent="0" algn="l" defTabSz="914400" rtl="0" eaLnBrk="0" fontAlgn="base" latinLnBrk="0" hangingPunct="0">
                        <a:lnSpc>
                          <a:spcPct val="100000"/>
                        </a:lnSpc>
                        <a:spcBef>
                          <a:spcPct val="50000"/>
                        </a:spcBef>
                        <a:spcAft>
                          <a:spcPct val="0"/>
                        </a:spcAft>
                        <a:buClrTx/>
                        <a:buSzTx/>
                        <a:buFontTx/>
                        <a:buNone/>
                        <a:tabLst/>
                      </a:pPr>
                      <a:r>
                        <a:rPr kumimoji="0" lang="en-US" altLang="en-US" sz="1000" b="1"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Explore characteristics of an event</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ROOTS:</a:t>
                      </a:r>
                      <a:endParaRPr kumimoji="0" lang="en-US" altLang="en-US" sz="12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hance</a:t>
                      </a:r>
                      <a:endParaRPr kumimoji="0" lang="en-US" altLang="en-US" sz="10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ssumption</a:t>
                      </a:r>
                      <a:endParaRPr kumimoji="0" lang="en-US" altLang="en-US" sz="10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eaction</a:t>
                      </a:r>
                      <a:endParaRPr kumimoji="0" lang="en-US" altLang="en-US" sz="10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D</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ecision</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Situation Elements: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a:t>
                      </a:r>
                      <a:r>
                        <a:rPr kumimoji="0" lang="en-US" altLang="en-US" sz="12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Internal (feelings)</a:t>
                      </a:r>
                    </a:p>
                    <a:p>
                      <a:pPr marL="0" marR="0" lvl="0" indent="0" algn="l" defTabSz="914400" rtl="0" eaLnBrk="0" fontAlgn="base" latinLnBrk="0" hangingPunct="0">
                        <a:lnSpc>
                          <a:spcPct val="100000"/>
                        </a:lnSpc>
                        <a:spcBef>
                          <a:spcPct val="20000"/>
                        </a:spcBef>
                        <a:spcAft>
                          <a:spcPct val="0"/>
                        </a:spcAft>
                        <a:buClrTx/>
                        <a:buSzPct val="125000"/>
                        <a:buFontTx/>
                        <a:buChar char="•"/>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External (facts)</a:t>
                      </a:r>
                    </a:p>
                    <a:p>
                      <a:pPr marL="0" marR="0" lvl="0" indent="0" algn="l" defTabSz="914400" rtl="0" eaLnBrk="0" fontAlgn="base" latinLnBrk="0" hangingPunct="0">
                        <a:lnSpc>
                          <a:spcPct val="100000"/>
                        </a:lnSpc>
                        <a:spcBef>
                          <a:spcPct val="5000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(past / present / future)</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OBJECTIVE SELF AWARENESS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Stepping back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and observing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yourself in a situation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(accurate/unemotional/ impartial)</a:t>
                      </a:r>
                      <a:r>
                        <a:rPr kumimoji="0" lang="en-US" altLang="en-US" sz="1200" b="0" i="0"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 </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9538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Set the Goal</a:t>
                      </a:r>
                    </a:p>
                    <a:p>
                      <a:pPr marL="0" marR="0" lvl="0" indent="0" algn="l" defTabSz="914400" rtl="0" eaLnBrk="0" fontAlgn="base" latinLnBrk="0" hangingPunct="0">
                        <a:lnSpc>
                          <a:spcPct val="100000"/>
                        </a:lnSpc>
                        <a:spcBef>
                          <a:spcPct val="50000"/>
                        </a:spcBef>
                        <a:spcAft>
                          <a:spcPct val="0"/>
                        </a:spcAft>
                        <a:buClrTx/>
                        <a:buSzTx/>
                        <a:buFontTx/>
                        <a:buNone/>
                        <a:tabLst/>
                      </a:pPr>
                      <a:r>
                        <a:rPr kumimoji="0" lang="en-US" altLang="en-US" sz="1000" b="1"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Determine what I need to achieve (have, do, be) in a situation </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sng"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Where you are coming from:</a:t>
                      </a:r>
                    </a:p>
                  </a:txBody>
                  <a:tcPr marT="45719" marB="4571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Values</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 Important beliefs</a:t>
                      </a:r>
                      <a:endPar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Needs</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 Necessity / must haves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Wants</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–Desire or crave</a:t>
                      </a:r>
                    </a:p>
                  </a:txBody>
                  <a:tcPr marT="45719" marB="4571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1" u="sng"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Where you are going</a:t>
                      </a:r>
                      <a:r>
                        <a:rPr kumimoji="0" lang="en-US" altLang="en-US" sz="800" b="1"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t>
                      </a:r>
                      <a:endPar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Short-Term </a:t>
                      </a: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–accomplish right away</a:t>
                      </a:r>
                      <a:endPar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Long-Term </a:t>
                      </a: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–takes time; multiple short-term goals </a:t>
                      </a:r>
                      <a:endParaRPr kumimoji="0" lang="en-US" altLang="en-US" sz="8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S</a:t>
                      </a:r>
                      <a:r>
                        <a:rPr kumimoji="0" lang="en-US" altLang="en-US" sz="8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pecific</a:t>
                      </a: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 </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what you need to do</a:t>
                      </a:r>
                      <a:endParaRPr kumimoji="0" lang="en-US" altLang="en-US" sz="10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a:t>
                      </a:r>
                      <a:r>
                        <a:rPr kumimoji="0" lang="en-US" altLang="en-US" sz="8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chievable</a:t>
                      </a: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 </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can accomplish</a:t>
                      </a:r>
                      <a:endParaRPr kumimoji="0" lang="en-US" altLang="en-US" sz="10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t>
                      </a:r>
                      <a:r>
                        <a:rPr kumimoji="0" lang="en-US" altLang="en-US" sz="8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easurable</a:t>
                      </a: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 </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know when done</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1700">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endPar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Develop the Possibilities</a:t>
                      </a:r>
                    </a:p>
                    <a:p>
                      <a:pPr marL="0" marR="0" lvl="0" indent="0" algn="l" defTabSz="914400" rtl="0" eaLnBrk="0" fontAlgn="base" latinLnBrk="0" hangingPunct="0">
                        <a:lnSpc>
                          <a:spcPct val="100000"/>
                        </a:lnSpc>
                        <a:spcBef>
                          <a:spcPct val="50000"/>
                        </a:spcBef>
                        <a:spcAft>
                          <a:spcPct val="0"/>
                        </a:spcAft>
                        <a:buClrTx/>
                        <a:buSzTx/>
                        <a:buFontTx/>
                        <a:buNone/>
                        <a:tabLst/>
                      </a:pPr>
                      <a:r>
                        <a:rPr kumimoji="0" lang="en-US" altLang="en-US" sz="1000" b="1"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Develop a number of alternatives for achieving my goal </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A</a:t>
                      </a:r>
                      <a:r>
                        <a:rPr kumimoji="0" lang="en-US" altLang="en-US" sz="1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ccumulate   Info:</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B</a:t>
                      </a:r>
                      <a:r>
                        <a:rPr kumimoji="0" lang="en-US" altLang="en-US" sz="1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rainstorm:</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C</a:t>
                      </a:r>
                      <a:r>
                        <a:rPr kumimoji="0" lang="en-US" altLang="en-US" sz="1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onsider:</a:t>
                      </a:r>
                    </a:p>
                  </a:txBody>
                  <a:tcPr marT="45719" marB="4571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Gather info; research, talk w/ friends.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List everything, incl. odd ideas </a:t>
                      </a:r>
                    </a:p>
                    <a:p>
                      <a:pPr marL="0" marR="0" lvl="0" indent="0" algn="l" defTabSz="914400" rtl="0" eaLnBrk="0" fontAlgn="base" latinLnBrk="0" hangingPunct="0">
                        <a:lnSpc>
                          <a:spcPct val="100000"/>
                        </a:lnSpc>
                        <a:spcBef>
                          <a:spcPct val="75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Think, combine/modify</a:t>
                      </a:r>
                    </a:p>
                  </a:txBody>
                  <a:tcPr marT="45719" marB="4571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BLOCKS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J</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umping to Conclusions –react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gain &amp; Again –habitual thought/acts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yths – Stories from false beliefs</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69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endPar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Evaluate the Possibilities</a:t>
                      </a:r>
                    </a:p>
                    <a:p>
                      <a:pPr marL="0" marR="0" lvl="0" indent="0" algn="l" defTabSz="914400" rtl="0" eaLnBrk="0" fontAlgn="base" latinLnBrk="0" hangingPunct="0">
                        <a:lnSpc>
                          <a:spcPct val="100000"/>
                        </a:lnSpc>
                        <a:spcBef>
                          <a:spcPct val="50000"/>
                        </a:spcBef>
                        <a:spcAft>
                          <a:spcPct val="0"/>
                        </a:spcAft>
                        <a:buClrTx/>
                        <a:buSzTx/>
                        <a:buFontTx/>
                        <a:buNone/>
                        <a:tabLst/>
                      </a:pPr>
                      <a:r>
                        <a:rPr kumimoji="0" lang="en-US" altLang="en-US" sz="1000" b="1"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Examine the possibilities in order to select one </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Pick </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3-5 most likely possibilities;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Use </a:t>
                      </a:r>
                      <a:r>
                        <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worksheet</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Desirability</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 List positive facts; Score 1 – 5 (hi)</a:t>
                      </a:r>
                      <a:endPar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Risk</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 List negative things;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Rate L /M / H</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Others – </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ID who &amp; how impacted; </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Rate ‘+’, ‘+/-‘, ‘-‘</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851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Make the Decision</a:t>
                      </a:r>
                    </a:p>
                    <a:p>
                      <a:pPr marL="0" marR="0" lvl="0" indent="0" algn="l" defTabSz="914400" rtl="0" eaLnBrk="0" fontAlgn="base" latinLnBrk="0" hangingPunct="0">
                        <a:lnSpc>
                          <a:spcPct val="100000"/>
                        </a:lnSpc>
                        <a:spcBef>
                          <a:spcPct val="50000"/>
                        </a:spcBef>
                        <a:spcAft>
                          <a:spcPct val="0"/>
                        </a:spcAft>
                        <a:buClrTx/>
                        <a:buSzTx/>
                        <a:buFontTx/>
                        <a:buNone/>
                        <a:tabLst/>
                      </a:pPr>
                      <a:r>
                        <a:rPr kumimoji="0" lang="en-US" altLang="en-US" sz="1000" b="1"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Select one possibility from among the many alternatives</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NOT TO DECIDE IS TO DECIDE - </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gives control away</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 decision is </a:t>
                      </a:r>
                      <a:r>
                        <a:rPr kumimoji="0" lang="en-US" altLang="en-US" sz="10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not:</a:t>
                      </a:r>
                      <a:endPar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REACTION</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 not thought out</a:t>
                      </a:r>
                      <a:endPar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COMMAND</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 comes from outside</a:t>
                      </a:r>
                      <a:endPar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WISH </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lacks commitment to act</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 decision </a:t>
                      </a:r>
                      <a:r>
                        <a:rPr kumimoji="0" lang="en-US" altLang="en-US" sz="8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requires: </a:t>
                      </a: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t>
                      </a:r>
                      <a:endPar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FREEDOM – </a:t>
                      </a: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power &amp; control to make it</a:t>
                      </a:r>
                      <a:endPar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CAPABILITY – </a:t>
                      </a: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ability to make it</a:t>
                      </a:r>
                      <a:endPar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RESPONSIBILITY – </a:t>
                      </a: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willing to take it</a:t>
                      </a:r>
                      <a:endPar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COMMITMENT – </a:t>
                      </a: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willing to accept consequences</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4863">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Implement the Decision</a:t>
                      </a:r>
                    </a:p>
                    <a:p>
                      <a:pPr marL="0" marR="0" lvl="0" indent="0" algn="l" defTabSz="457200" rtl="0" eaLnBrk="1" fontAlgn="base" latinLnBrk="0" hangingPunct="1">
                        <a:lnSpc>
                          <a:spcPct val="100000"/>
                        </a:lnSpc>
                        <a:spcBef>
                          <a:spcPct val="50000"/>
                        </a:spcBef>
                        <a:spcAft>
                          <a:spcPct val="0"/>
                        </a:spcAft>
                        <a:buClrTx/>
                        <a:buSzTx/>
                        <a:buFontTx/>
                        <a:buNone/>
                        <a:tabLst/>
                      </a:pPr>
                      <a:r>
                        <a:rPr kumimoji="0" lang="en-US" altLang="en-US" sz="1000" b="1"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Act on decision, affirm commitment &amp; assess the results</a:t>
                      </a:r>
                      <a:endParaRPr kumimoji="0" lang="en-US" altLang="en-US" sz="1000" b="1" i="1" u="sng"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Tx/>
                        <a:buNone/>
                        <a:tabLst/>
                      </a:pPr>
                      <a:r>
                        <a:rPr kumimoji="0" lang="en-US" altLang="en-US" sz="8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ACTION PLAN</a:t>
                      </a:r>
                      <a:endPar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Objective-goal </a:t>
                      </a:r>
                    </a:p>
                    <a:p>
                      <a:pPr marL="0" marR="0" lvl="0" indent="0" algn="l" defTabSz="457200" rtl="0" eaLnBrk="0" fontAlgn="base" latinLnBrk="0" hangingPunct="0">
                        <a:lnSpc>
                          <a:spcPct val="100000"/>
                        </a:lnSpc>
                        <a:spcBef>
                          <a:spcPct val="20000"/>
                        </a:spcBef>
                        <a:spcAft>
                          <a:spcPct val="0"/>
                        </a:spcAft>
                        <a:buClrTx/>
                        <a:buSzTx/>
                        <a:buFontTx/>
                        <a:buNone/>
                        <a:tabLst/>
                      </a:pP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Strategy-</a:t>
                      </a: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what to do</a:t>
                      </a: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a:t>
                      </a:r>
                    </a:p>
                    <a:p>
                      <a:pPr marL="0" marR="0" lvl="0" indent="0" algn="l" defTabSz="457200" rtl="0" eaLnBrk="0" fontAlgn="base" latinLnBrk="0" hangingPunct="0">
                        <a:lnSpc>
                          <a:spcPct val="100000"/>
                        </a:lnSpc>
                        <a:spcBef>
                          <a:spcPct val="20000"/>
                        </a:spcBef>
                        <a:spcAft>
                          <a:spcPct val="0"/>
                        </a:spcAft>
                        <a:buClrTx/>
                        <a:buSzTx/>
                        <a:buFontTx/>
                        <a:buNone/>
                        <a:tabLst/>
                      </a:pP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Tactics</a:t>
                      </a: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-how to do</a:t>
                      </a: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it</a:t>
                      </a:r>
                    </a:p>
                    <a:p>
                      <a:pPr marL="0" marR="0" lvl="0" indent="0" algn="l" defTabSz="457200" rtl="0" eaLnBrk="0" fontAlgn="base" latinLnBrk="0" hangingPunct="0">
                        <a:lnSpc>
                          <a:spcPct val="100000"/>
                        </a:lnSpc>
                        <a:spcBef>
                          <a:spcPct val="20000"/>
                        </a:spcBef>
                        <a:spcAft>
                          <a:spcPct val="0"/>
                        </a:spcAft>
                        <a:buClrTx/>
                        <a:buSzTx/>
                        <a:buFontTx/>
                        <a:buNone/>
                        <a:tabLst/>
                      </a:pPr>
                      <a:r>
                        <a:rPr kumimoji="0" lang="en-US" altLang="en-US" sz="8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Timeline-</a:t>
                      </a: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when</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Tx/>
                        <a:buNone/>
                        <a:tabLst/>
                      </a:pPr>
                      <a:r>
                        <a:rPr kumimoji="0" lang="en-US" altLang="en-US" sz="800" b="1" i="1"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AFFIRMATION PLAN</a:t>
                      </a:r>
                      <a:endParaRPr kumimoji="0" lang="en-US" altLang="en-US" sz="800" b="1"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PERTs – Personal Eval. Rvw. Tech’s. </a:t>
                      </a:r>
                    </a:p>
                    <a:p>
                      <a:pPr marL="0" marR="0" lvl="0" indent="0" algn="l" defTabSz="4572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Symbols –  reminder </a:t>
                      </a:r>
                    </a:p>
                    <a:p>
                      <a:pPr marL="0" marR="0" lvl="0" indent="0" algn="l" defTabSz="4572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Rituals – action/phrase to keep on track</a:t>
                      </a:r>
                    </a:p>
                    <a:p>
                      <a:pPr marL="0" marR="0" lvl="0" indent="0" algn="l" defTabSz="4572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Action Picture – visualize goal achieved</a:t>
                      </a:r>
                      <a:endParaRPr kumimoji="0" lang="en-US" altLang="en-US" sz="2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Tx/>
                        <a:buNone/>
                        <a:tabLst/>
                      </a:pPr>
                      <a:r>
                        <a:rPr kumimoji="0" lang="en-US" altLang="en-US" sz="9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ASSESSMENT PLAN</a:t>
                      </a:r>
                      <a:endPar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sym typeface="Wingdings" panose="05000000000000000000" pitchFamily="2" charset="2"/>
                        </a:rPr>
                        <a:t>  </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Compare outcome to goal.  </a:t>
                      </a:r>
                    </a:p>
                    <a:p>
                      <a:pPr marL="0" marR="0" lvl="0" indent="0" algn="l" defTabSz="4572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sym typeface="Wingdings" panose="05000000000000000000" pitchFamily="2" charset="2"/>
                        </a:rPr>
                        <a:t></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If NO match - work model </a:t>
                      </a:r>
                      <a:r>
                        <a:rPr kumimoji="0" lang="en-US" altLang="en-US" sz="10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backwards</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2278" name="Text Box 183"/>
          <p:cNvSpPr txBox="1">
            <a:spLocks noChangeArrowheads="1"/>
          </p:cNvSpPr>
          <p:nvPr/>
        </p:nvSpPr>
        <p:spPr bwMode="auto">
          <a:xfrm>
            <a:off x="6019800" y="1447800"/>
            <a:ext cx="685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1000"/>
              <a:t>Gifts(+) /</a:t>
            </a:r>
          </a:p>
          <a:p>
            <a:pPr>
              <a:spcBef>
                <a:spcPct val="20000"/>
              </a:spcBef>
            </a:pPr>
            <a:r>
              <a:rPr lang="en-US" altLang="en-US" sz="1000"/>
              <a:t> Limits(-)</a:t>
            </a:r>
          </a:p>
        </p:txBody>
      </p:sp>
      <p:sp>
        <p:nvSpPr>
          <p:cNvPr id="52279" name="AutoShape 185"/>
          <p:cNvSpPr>
            <a:spLocks/>
          </p:cNvSpPr>
          <p:nvPr/>
        </p:nvSpPr>
        <p:spPr bwMode="auto">
          <a:xfrm>
            <a:off x="6019800" y="1524000"/>
            <a:ext cx="49213" cy="352425"/>
          </a:xfrm>
          <a:prstGeom prst="rightBrace">
            <a:avLst>
              <a:gd name="adj1" fmla="val 5967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2280" name="Rectangle 230"/>
          <p:cNvSpPr>
            <a:spLocks noChangeArrowheads="1"/>
          </p:cNvSpPr>
          <p:nvPr/>
        </p:nvSpPr>
        <p:spPr bwMode="auto">
          <a:xfrm>
            <a:off x="0" y="2905125"/>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aphicFrame>
        <p:nvGraphicFramePr>
          <p:cNvPr id="52226" name="Object 2"/>
          <p:cNvGraphicFramePr>
            <a:graphicFrameLocks noChangeAspect="1"/>
          </p:cNvGraphicFramePr>
          <p:nvPr/>
        </p:nvGraphicFramePr>
        <p:xfrm>
          <a:off x="8153400" y="1333500"/>
          <a:ext cx="533400" cy="495300"/>
        </p:xfrm>
        <a:graphic>
          <a:graphicData uri="http://schemas.openxmlformats.org/presentationml/2006/ole">
            <mc:AlternateContent xmlns:mc="http://schemas.openxmlformats.org/markup-compatibility/2006">
              <mc:Choice xmlns:v="urn:schemas-microsoft-com:vml" Requires="v">
                <p:oleObj spid="_x0000_s52363" name="Picture" r:id="rId9" imgW="782320" imgH="723900" progId="Word.Picture.8">
                  <p:embed/>
                </p:oleObj>
              </mc:Choice>
              <mc:Fallback>
                <p:oleObj name="Picture" r:id="rId9" imgW="782320" imgH="723900" progId="Word.Picture.8">
                  <p:embed/>
                  <p:pic>
                    <p:nvPicPr>
                      <p:cNvPr id="0" name="Picture 66"/>
                      <p:cNvPicPr>
                        <a:picLocks noChangeAspect="1" noChangeArrowheads="1"/>
                      </p:cNvPicPr>
                      <p:nvPr/>
                    </p:nvPicPr>
                    <p:blipFill>
                      <a:blip r:embed="rId10">
                        <a:lum bright="30000" contrast="72000"/>
                        <a:grayscl/>
                        <a:biLevel thresh="50000"/>
                        <a:extLst>
                          <a:ext uri="{28A0092B-C50C-407E-A947-70E740481C1C}">
                            <a14:useLocalDpi xmlns:a14="http://schemas.microsoft.com/office/drawing/2010/main" val="0"/>
                          </a:ext>
                        </a:extLst>
                      </a:blip>
                      <a:srcRect/>
                      <a:stretch>
                        <a:fillRect/>
                      </a:stretch>
                    </p:blipFill>
                    <p:spPr bwMode="auto">
                      <a:xfrm>
                        <a:off x="8153400" y="1333500"/>
                        <a:ext cx="5334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2281" name="Picture 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3429000"/>
            <a:ext cx="4572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82" name="Slide Number Placeholder 1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F2D6A37B-D770-4C5C-A146-4956686D04D8}" type="slidenum">
              <a:rPr lang="en-US" altLang="en-US" sz="1400"/>
              <a:pPr/>
              <a:t>17</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050"/>
          <p:cNvSpPr>
            <a:spLocks noGrp="1" noChangeArrowheads="1"/>
          </p:cNvSpPr>
          <p:nvPr>
            <p:ph type="title"/>
          </p:nvPr>
        </p:nvSpPr>
        <p:spPr>
          <a:xfrm>
            <a:off x="838200" y="381000"/>
            <a:ext cx="75438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Agenda</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54275" name="Text Box 2051"/>
          <p:cNvSpPr txBox="1">
            <a:spLocks noChangeArrowheads="1"/>
          </p:cNvSpPr>
          <p:nvPr/>
        </p:nvSpPr>
        <p:spPr bwMode="auto">
          <a:xfrm>
            <a:off x="457200" y="1295400"/>
            <a:ext cx="8382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1500">
                <a:solidFill>
                  <a:schemeClr val="tx1"/>
                </a:solidFill>
                <a:latin typeface="Arial" panose="020B0604020202020204" pitchFamily="34" charset="0"/>
                <a:ea typeface="ＭＳ Ｐゴシック" panose="020B0600070205080204" pitchFamily="34" charset="-128"/>
              </a:defRPr>
            </a:lvl1pPr>
            <a:lvl2pPr>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Clr>
                <a:schemeClr val="accent2"/>
              </a:buClr>
              <a:buFont typeface="Wingdings" panose="05000000000000000000" pitchFamily="2" charset="2"/>
              <a:buChar char=""/>
            </a:pPr>
            <a:r>
              <a:rPr lang="en-US" altLang="en-US" sz="2400"/>
              <a:t>Registration   </a:t>
            </a:r>
          </a:p>
          <a:p>
            <a:pPr>
              <a:buClr>
                <a:schemeClr val="accent2"/>
              </a:buClr>
              <a:buFont typeface="Wingdings" panose="05000000000000000000" pitchFamily="2" charset="2"/>
              <a:buChar char=""/>
            </a:pPr>
            <a:r>
              <a:rPr lang="en-US" altLang="en-US" sz="2400"/>
              <a:t>Introductions/Structured Conversation</a:t>
            </a:r>
          </a:p>
          <a:p>
            <a:pPr>
              <a:buClr>
                <a:schemeClr val="accent2"/>
              </a:buClr>
              <a:buFont typeface="Wingdings" panose="05000000000000000000" pitchFamily="2" charset="2"/>
              <a:buChar char=""/>
            </a:pPr>
            <a:r>
              <a:rPr lang="en-US" altLang="en-US" sz="2400"/>
              <a:t>Overview of Thresholds</a:t>
            </a:r>
          </a:p>
          <a:p>
            <a:pPr>
              <a:buClr>
                <a:schemeClr val="accent2"/>
              </a:buClr>
              <a:buFont typeface="Wingdings" panose="05000000000000000000" pitchFamily="2" charset="2"/>
              <a:buChar char=""/>
            </a:pPr>
            <a:r>
              <a:rPr lang="en-US" altLang="en-US" sz="2400"/>
              <a:t>6 Step Overview</a:t>
            </a:r>
          </a:p>
          <a:p>
            <a:pPr>
              <a:buClr>
                <a:schemeClr val="accent2"/>
              </a:buClr>
              <a:buFont typeface="Wingdings" panose="05000000000000000000" pitchFamily="2" charset="2"/>
              <a:buChar char=""/>
            </a:pPr>
            <a:r>
              <a:rPr lang="en-US" altLang="en-US" sz="2400" u="sng"/>
              <a:t>Prison Information/Prison Clearance Forms</a:t>
            </a:r>
          </a:p>
          <a:p>
            <a:pPr>
              <a:buClr>
                <a:schemeClr val="accent2"/>
              </a:buClr>
              <a:buFont typeface="Wingdings" panose="05000000000000000000" pitchFamily="2" charset="2"/>
              <a:buChar char=""/>
            </a:pPr>
            <a:r>
              <a:rPr lang="en-US" altLang="en-US" sz="2400"/>
              <a:t>Micro/Macro Overview</a:t>
            </a:r>
          </a:p>
          <a:p>
            <a:pPr lvl="1">
              <a:buClr>
                <a:schemeClr val="accent2"/>
              </a:buClr>
              <a:buSzPct val="50000"/>
              <a:buFont typeface="Wingdings" panose="05000000000000000000" pitchFamily="2" charset="2"/>
              <a:buChar char="Ø"/>
            </a:pPr>
            <a:r>
              <a:rPr lang="en-US" altLang="en-US" sz="2000"/>
              <a:t>  </a:t>
            </a:r>
            <a:r>
              <a:rPr lang="en-US" altLang="en-US" sz="1800"/>
              <a:t>Distribute Vol. Teacher Guide &amp; Student Manual</a:t>
            </a:r>
          </a:p>
          <a:p>
            <a:pPr>
              <a:buClr>
                <a:schemeClr val="accent2"/>
              </a:buClr>
              <a:buFont typeface="Wingdings" panose="05000000000000000000" pitchFamily="2" charset="2"/>
              <a:buChar char=""/>
            </a:pPr>
            <a:r>
              <a:rPr lang="en-US" altLang="en-US" sz="2400"/>
              <a:t>Outline/Detail/Demo – 6 Steps Decision Model</a:t>
            </a:r>
          </a:p>
          <a:p>
            <a:pPr>
              <a:buClr>
                <a:schemeClr val="accent2"/>
              </a:buClr>
              <a:buFont typeface="Wingdings" panose="05000000000000000000" pitchFamily="2" charset="2"/>
              <a:buChar char=""/>
            </a:pPr>
            <a:r>
              <a:rPr lang="en-US" altLang="en-US" sz="2400"/>
              <a:t>Going to Prison/Prison Guidelines </a:t>
            </a:r>
          </a:p>
          <a:p>
            <a:pPr>
              <a:buClr>
                <a:schemeClr val="accent2"/>
              </a:buClr>
              <a:buFont typeface="Wingdings" panose="05000000000000000000" pitchFamily="2" charset="2"/>
              <a:buChar char=""/>
            </a:pPr>
            <a:r>
              <a:rPr lang="en-US" altLang="en-US" sz="2400"/>
              <a:t>Open Issues</a:t>
            </a:r>
          </a:p>
          <a:p>
            <a:pPr>
              <a:buClr>
                <a:schemeClr val="accent2"/>
              </a:buClr>
              <a:buFont typeface="Wingdings" panose="05000000000000000000" pitchFamily="2" charset="2"/>
              <a:buChar char=""/>
            </a:pPr>
            <a:r>
              <a:rPr lang="en-US" altLang="en-US" sz="2400"/>
              <a:t>Closing Ritual &amp; Critique of the day </a:t>
            </a:r>
          </a:p>
        </p:txBody>
      </p:sp>
      <p:sp>
        <p:nvSpPr>
          <p:cNvPr id="542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059AA798-C9CF-4EBA-9B96-34210AA8EFC4}" type="slidenum">
              <a:rPr lang="en-US" altLang="en-US" sz="1400"/>
              <a:pPr/>
              <a:t>18</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1524000" y="533400"/>
            <a:ext cx="6553200" cy="1143000"/>
          </a:xfrm>
        </p:spPr>
        <p:txBody>
          <a:bodyPr/>
          <a:lstStyle/>
          <a:p>
            <a:pPr eaLnBrk="1" hangingPunct="1"/>
            <a:r>
              <a:rPr lang="en-US" altLang="en-US" sz="3200" smtClean="0">
                <a:solidFill>
                  <a:srgbClr val="002394"/>
                </a:solidFill>
                <a:latin typeface="Arial Black" panose="020B0A04020102020204" pitchFamily="34" charset="0"/>
                <a:ea typeface="ＭＳ Ｐゴシック" panose="020B0600070205080204" pitchFamily="34" charset="-128"/>
              </a:rPr>
              <a:t>What Is Expected of You</a:t>
            </a:r>
          </a:p>
        </p:txBody>
      </p:sp>
      <p:sp>
        <p:nvSpPr>
          <p:cNvPr id="32772" name="Rectangle 3"/>
          <p:cNvSpPr>
            <a:spLocks noGrp="1" noChangeArrowheads="1"/>
          </p:cNvSpPr>
          <p:nvPr>
            <p:ph type="body" idx="4294967295"/>
          </p:nvPr>
        </p:nvSpPr>
        <p:spPr>
          <a:xfrm>
            <a:off x="609600" y="1905000"/>
            <a:ext cx="8001000" cy="2895600"/>
          </a:xfrm>
        </p:spPr>
        <p:style>
          <a:lnRef idx="2">
            <a:schemeClr val="accent2"/>
          </a:lnRef>
          <a:fillRef idx="1">
            <a:schemeClr val="lt1"/>
          </a:fillRef>
          <a:effectRef idx="0">
            <a:schemeClr val="accent2"/>
          </a:effectRef>
          <a:fontRef idx="minor">
            <a:schemeClr val="dk1"/>
          </a:fontRef>
        </p:style>
        <p:txBody>
          <a:bodyPr/>
          <a:lstStyle/>
          <a:p>
            <a:pPr eaLnBrk="1" hangingPunct="1">
              <a:lnSpc>
                <a:spcPct val="80000"/>
              </a:lnSpc>
            </a:pPr>
            <a:endParaRPr lang="en-US" altLang="en-US" sz="800" dirty="0" smtClean="0">
              <a:solidFill>
                <a:srgbClr val="000000"/>
              </a:solidFill>
              <a:ea typeface="ＭＳ Ｐゴシック" panose="020B0600070205080204" pitchFamily="34" charset="-128"/>
            </a:endParaRPr>
          </a:p>
          <a:p>
            <a:pPr eaLnBrk="1" hangingPunct="1">
              <a:lnSpc>
                <a:spcPct val="80000"/>
              </a:lnSpc>
            </a:pPr>
            <a:r>
              <a:rPr lang="en-US" altLang="en-US" sz="1600" dirty="0" smtClean="0">
                <a:solidFill>
                  <a:srgbClr val="000000"/>
                </a:solidFill>
                <a:ea typeface="ＭＳ Ｐゴシック" panose="020B0600070205080204" pitchFamily="34" charset="-128"/>
              </a:rPr>
              <a:t>Teach at least one set of Micro sessions per year. (3 sets per year offered)</a:t>
            </a:r>
          </a:p>
          <a:p>
            <a:pPr eaLnBrk="1" hangingPunct="1">
              <a:lnSpc>
                <a:spcPct val="80000"/>
              </a:lnSpc>
              <a:buFontTx/>
              <a:buNone/>
            </a:pPr>
            <a:endParaRPr lang="en-US" altLang="en-US" sz="1600" dirty="0" smtClean="0">
              <a:solidFill>
                <a:srgbClr val="000000"/>
              </a:solidFill>
              <a:ea typeface="ＭＳ Ｐゴシック" panose="020B0600070205080204" pitchFamily="34" charset="-128"/>
            </a:endParaRPr>
          </a:p>
          <a:p>
            <a:pPr eaLnBrk="1" hangingPunct="1">
              <a:lnSpc>
                <a:spcPct val="80000"/>
              </a:lnSpc>
            </a:pPr>
            <a:r>
              <a:rPr lang="en-US" altLang="en-US" sz="1600" dirty="0" smtClean="0">
                <a:solidFill>
                  <a:srgbClr val="000000"/>
                </a:solidFill>
                <a:ea typeface="ＭＳ Ｐゴシック" panose="020B0600070205080204" pitchFamily="34" charset="-128"/>
              </a:rPr>
              <a:t>Keep a positive outlook about your client.</a:t>
            </a:r>
          </a:p>
          <a:p>
            <a:pPr eaLnBrk="1" hangingPunct="1">
              <a:lnSpc>
                <a:spcPct val="80000"/>
              </a:lnSpc>
            </a:pPr>
            <a:endParaRPr lang="en-US" altLang="en-US" sz="1600" dirty="0" smtClean="0">
              <a:solidFill>
                <a:srgbClr val="000000"/>
              </a:solidFill>
              <a:ea typeface="ＭＳ Ｐゴシック" panose="020B0600070205080204" pitchFamily="34" charset="-128"/>
            </a:endParaRPr>
          </a:p>
          <a:p>
            <a:pPr eaLnBrk="1" hangingPunct="1">
              <a:lnSpc>
                <a:spcPct val="80000"/>
              </a:lnSpc>
            </a:pPr>
            <a:r>
              <a:rPr lang="en-US" altLang="en-US" sz="1600" dirty="0" smtClean="0">
                <a:solidFill>
                  <a:srgbClr val="000000"/>
                </a:solidFill>
                <a:ea typeface="ＭＳ Ｐゴシック" panose="020B0600070205080204" pitchFamily="34" charset="-128"/>
              </a:rPr>
              <a:t>Attend Thresholds events whenever possible.  (2 per year)</a:t>
            </a:r>
          </a:p>
          <a:p>
            <a:pPr eaLnBrk="1" hangingPunct="1">
              <a:lnSpc>
                <a:spcPct val="80000"/>
              </a:lnSpc>
            </a:pPr>
            <a:endParaRPr lang="en-US" altLang="en-US" sz="1600" dirty="0" smtClean="0">
              <a:solidFill>
                <a:srgbClr val="000000"/>
              </a:solidFill>
              <a:ea typeface="ＭＳ Ｐゴシック" panose="020B0600070205080204" pitchFamily="34" charset="-128"/>
            </a:endParaRPr>
          </a:p>
          <a:p>
            <a:pPr eaLnBrk="1" hangingPunct="1">
              <a:lnSpc>
                <a:spcPct val="80000"/>
              </a:lnSpc>
            </a:pPr>
            <a:r>
              <a:rPr lang="en-US" altLang="en-US" sz="1600" dirty="0" smtClean="0">
                <a:solidFill>
                  <a:srgbClr val="000000"/>
                </a:solidFill>
                <a:ea typeface="ＭＳ Ｐゴシック" panose="020B0600070205080204" pitchFamily="34" charset="-128"/>
              </a:rPr>
              <a:t>Read and reply to Thresholds emails.</a:t>
            </a:r>
          </a:p>
          <a:p>
            <a:pPr eaLnBrk="1" hangingPunct="1">
              <a:lnSpc>
                <a:spcPct val="80000"/>
              </a:lnSpc>
              <a:buFontTx/>
              <a:buNone/>
            </a:pPr>
            <a:endParaRPr lang="en-US" altLang="en-US" sz="1600" dirty="0" smtClean="0">
              <a:solidFill>
                <a:srgbClr val="000000"/>
              </a:solidFill>
              <a:ea typeface="ＭＳ Ｐゴシック" panose="020B0600070205080204" pitchFamily="34" charset="-128"/>
            </a:endParaRPr>
          </a:p>
          <a:p>
            <a:pPr eaLnBrk="1" hangingPunct="1">
              <a:lnSpc>
                <a:spcPct val="80000"/>
              </a:lnSpc>
            </a:pPr>
            <a:r>
              <a:rPr lang="en-US" altLang="en-US" sz="1600" dirty="0" smtClean="0">
                <a:solidFill>
                  <a:srgbClr val="000000"/>
                </a:solidFill>
                <a:ea typeface="ＭＳ Ｐゴシック" panose="020B0600070205080204" pitchFamily="34" charset="-128"/>
              </a:rPr>
              <a:t>Check out the Thresholds of Chester County  Facebook page &amp; hopefully ‘</a:t>
            </a:r>
            <a:r>
              <a:rPr lang="en-US" altLang="en-US" sz="1600" i="1" dirty="0" smtClean="0">
                <a:solidFill>
                  <a:srgbClr val="000000"/>
                </a:solidFill>
                <a:latin typeface="Comic Sans MS" panose="030F0702030302020204" pitchFamily="66" charset="0"/>
                <a:ea typeface="ＭＳ Ｐゴシック" panose="020B0600070205080204" pitchFamily="34" charset="-128"/>
              </a:rPr>
              <a:t>like</a:t>
            </a:r>
            <a:r>
              <a:rPr lang="en-US" altLang="en-US" sz="1600" dirty="0" smtClean="0">
                <a:solidFill>
                  <a:srgbClr val="000000"/>
                </a:solidFill>
                <a:ea typeface="ＭＳ Ｐゴシック" panose="020B0600070205080204" pitchFamily="34" charset="-128"/>
              </a:rPr>
              <a:t>’ us</a:t>
            </a:r>
          </a:p>
          <a:p>
            <a:pPr eaLnBrk="1" hangingPunct="1">
              <a:lnSpc>
                <a:spcPct val="80000"/>
              </a:lnSpc>
            </a:pPr>
            <a:endParaRPr lang="en-US" altLang="en-US" sz="1600" dirty="0" smtClean="0">
              <a:solidFill>
                <a:srgbClr val="000000"/>
              </a:solidFill>
              <a:ea typeface="ＭＳ Ｐゴシック" panose="020B0600070205080204" pitchFamily="34" charset="-128"/>
            </a:endParaRPr>
          </a:p>
          <a:p>
            <a:pPr eaLnBrk="1" hangingPunct="1">
              <a:lnSpc>
                <a:spcPct val="80000"/>
              </a:lnSpc>
            </a:pPr>
            <a:r>
              <a:rPr lang="en-US" altLang="en-US" sz="1600" dirty="0" smtClean="0">
                <a:solidFill>
                  <a:srgbClr val="000000"/>
                </a:solidFill>
                <a:ea typeface="ＭＳ Ｐゴシック" panose="020B0600070205080204" pitchFamily="34" charset="-128"/>
              </a:rPr>
              <a:t>Follow the Code of Conduct</a:t>
            </a:r>
          </a:p>
          <a:p>
            <a:pPr eaLnBrk="1" hangingPunct="1">
              <a:lnSpc>
                <a:spcPct val="80000"/>
              </a:lnSpc>
            </a:pPr>
            <a:endParaRPr lang="en-US" altLang="en-US" sz="2000" dirty="0" smtClean="0">
              <a:solidFill>
                <a:srgbClr val="000000"/>
              </a:solidFill>
              <a:ea typeface="ＭＳ Ｐゴシック" panose="020B0600070205080204" pitchFamily="34" charset="-128"/>
            </a:endParaRPr>
          </a:p>
        </p:txBody>
      </p:sp>
      <p:sp>
        <p:nvSpPr>
          <p:cNvPr id="5632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50345191-3A25-476E-9C42-0693A2D81CD6}" type="slidenum">
              <a:rPr lang="en-US" altLang="en-US" sz="1400"/>
              <a:pPr/>
              <a:t>19</a:t>
            </a:fld>
            <a:endParaRPr lang="en-US" altLang="en-US" sz="1400"/>
          </a:p>
        </p:txBody>
      </p:sp>
      <p:sp>
        <p:nvSpPr>
          <p:cNvPr id="47109" name="TextBox 4"/>
          <p:cNvSpPr txBox="1">
            <a:spLocks noChangeArrowheads="1"/>
          </p:cNvSpPr>
          <p:nvPr/>
        </p:nvSpPr>
        <p:spPr bwMode="auto">
          <a:xfrm>
            <a:off x="914400" y="5257800"/>
            <a:ext cx="7162800" cy="147732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sz="1800" dirty="0"/>
              <a:t>**</a:t>
            </a:r>
            <a:r>
              <a:rPr lang="en-US" sz="1800" dirty="0" smtClean="0"/>
              <a:t>*A buddy is available to each new volunteer.  This buddy will </a:t>
            </a:r>
            <a:r>
              <a:rPr lang="en-US" sz="1800" dirty="0"/>
              <a:t>check-in periodically during the first volunteer experience to give support and answer any questions you may have</a:t>
            </a:r>
            <a:r>
              <a:rPr lang="en-US" sz="1800" dirty="0" smtClean="0"/>
              <a:t>.  If you would like to have a buddy, please let one of the facilitators know before leaving today.</a:t>
            </a:r>
            <a:endParaRPr lang="en-US" sz="1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905000" y="2133600"/>
            <a:ext cx="4267200" cy="19812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4000" b="1" smtClean="0">
                <a:solidFill>
                  <a:schemeClr val="hlink"/>
                </a:solidFill>
                <a:ea typeface="ＭＳ Ｐゴシック" panose="020B0600070205080204" pitchFamily="34" charset="-128"/>
              </a:rPr>
              <a:t>Thresholds Volunteer Training</a:t>
            </a:r>
            <a:r>
              <a:rPr lang="en-US" altLang="en-US" sz="4000" smtClean="0">
                <a:solidFill>
                  <a:srgbClr val="002394"/>
                </a:solidFill>
                <a:latin typeface="Arial Black" panose="020B0A04020102020204" pitchFamily="34" charset="0"/>
                <a:ea typeface="ＭＳ Ｐゴシック" panose="020B0600070205080204" pitchFamily="34" charset="-128"/>
              </a:rPr>
              <a:t/>
            </a:r>
            <a:br>
              <a:rPr lang="en-US" altLang="en-US" sz="40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4000" smtClean="0">
                <a:solidFill>
                  <a:srgbClr val="002394"/>
                </a:solidFill>
                <a:latin typeface="Arial Black" panose="020B0A04020102020204" pitchFamily="34" charset="0"/>
                <a:ea typeface="ＭＳ Ｐゴシック" panose="020B0600070205080204" pitchFamily="34" charset="-128"/>
              </a:rPr>
              <a:t> </a:t>
            </a:r>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endParaRPr lang="en-US" altLang="en-US" sz="2400" smtClean="0">
              <a:solidFill>
                <a:srgbClr val="002394"/>
              </a:solidFill>
              <a:latin typeface="Arial Black" panose="020B0A04020102020204" pitchFamily="34" charset="0"/>
              <a:ea typeface="ＭＳ Ｐゴシック" panose="020B0600070205080204" pitchFamily="34" charset="-128"/>
            </a:endParaRPr>
          </a:p>
        </p:txBody>
      </p:sp>
      <p:sp>
        <p:nvSpPr>
          <p:cNvPr id="21507" name="Text Box 9"/>
          <p:cNvSpPr txBox="1">
            <a:spLocks noChangeArrowheads="1"/>
          </p:cNvSpPr>
          <p:nvPr/>
        </p:nvSpPr>
        <p:spPr bwMode="auto">
          <a:xfrm>
            <a:off x="4800600" y="495300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800" b="1" dirty="0" smtClean="0">
                <a:solidFill>
                  <a:schemeClr val="hlink"/>
                </a:solidFill>
              </a:rPr>
              <a:t>March 2019</a:t>
            </a:r>
            <a:endParaRPr lang="en-US" altLang="en-US" sz="2800" b="1" dirty="0">
              <a:solidFill>
                <a:schemeClr val="hlink"/>
              </a:solidFill>
            </a:endParaRPr>
          </a:p>
        </p:txBody>
      </p:sp>
      <p:sp>
        <p:nvSpPr>
          <p:cNvPr id="215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6D1BC26-ADE8-45BE-BC55-40E7493411A4}" type="slidenum">
              <a:rPr lang="en-US" altLang="en-US" sz="1400"/>
              <a:pPr/>
              <a:t>2</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1524000" y="533400"/>
            <a:ext cx="6553200" cy="1143000"/>
          </a:xfrm>
        </p:spPr>
        <p:txBody>
          <a:bodyPr/>
          <a:lstStyle/>
          <a:p>
            <a:pPr eaLnBrk="1" hangingPunct="1"/>
            <a:r>
              <a:rPr lang="en-US" altLang="en-US" sz="3200" dirty="0" smtClean="0">
                <a:solidFill>
                  <a:srgbClr val="002394"/>
                </a:solidFill>
                <a:latin typeface="Arial Black" panose="020B0A04020102020204" pitchFamily="34" charset="0"/>
                <a:ea typeface="ＭＳ Ｐゴシック" panose="020B0600070205080204" pitchFamily="34" charset="-128"/>
              </a:rPr>
              <a:t>Weekly 1-1 Micro Sessions</a:t>
            </a:r>
            <a:br>
              <a:rPr lang="en-US" altLang="en-US" sz="3200" dirty="0" smtClean="0">
                <a:solidFill>
                  <a:srgbClr val="002394"/>
                </a:solidFill>
                <a:latin typeface="Arial Black" panose="020B0A04020102020204" pitchFamily="34" charset="0"/>
                <a:ea typeface="ＭＳ Ｐゴシック" panose="020B0600070205080204" pitchFamily="34" charset="-128"/>
              </a:rPr>
            </a:br>
            <a:r>
              <a:rPr lang="en-US" altLang="en-US" sz="3200" dirty="0" smtClean="0">
                <a:solidFill>
                  <a:srgbClr val="002394"/>
                </a:solidFill>
                <a:latin typeface="Arial Black" panose="020B0A04020102020204" pitchFamily="34" charset="0"/>
                <a:ea typeface="ＭＳ Ｐゴシック" panose="020B0600070205080204" pitchFamily="34" charset="-128"/>
              </a:rPr>
              <a:t>Teaching Points</a:t>
            </a:r>
          </a:p>
        </p:txBody>
      </p:sp>
      <p:sp>
        <p:nvSpPr>
          <p:cNvPr id="58371" name="Rectangle 3"/>
          <p:cNvSpPr>
            <a:spLocks noGrp="1" noChangeArrowheads="1"/>
          </p:cNvSpPr>
          <p:nvPr>
            <p:ph type="body" idx="4294967295"/>
          </p:nvPr>
        </p:nvSpPr>
        <p:spPr>
          <a:xfrm>
            <a:off x="609600" y="2057400"/>
            <a:ext cx="8077200" cy="2286000"/>
          </a:xfrm>
        </p:spPr>
        <p:txBody>
          <a:bodyPr/>
          <a:lstStyle/>
          <a:p>
            <a:pPr eaLnBrk="1" hangingPunct="1">
              <a:lnSpc>
                <a:spcPct val="80000"/>
              </a:lnSpc>
            </a:pPr>
            <a:r>
              <a:rPr lang="en-US" altLang="en-US" sz="2000" smtClean="0">
                <a:ea typeface="ＭＳ Ｐゴシック" panose="020B0600070205080204" pitchFamily="34" charset="-128"/>
              </a:rPr>
              <a:t>Thresholds is not a faith based program.</a:t>
            </a:r>
          </a:p>
          <a:p>
            <a:pPr eaLnBrk="1" hangingPunct="1">
              <a:lnSpc>
                <a:spcPct val="80000"/>
              </a:lnSpc>
            </a:pPr>
            <a:endParaRPr lang="en-US" altLang="en-US" sz="2000" smtClean="0">
              <a:ea typeface="ＭＳ Ｐゴシック" panose="020B0600070205080204" pitchFamily="34" charset="-128"/>
            </a:endParaRPr>
          </a:p>
          <a:p>
            <a:pPr eaLnBrk="1" hangingPunct="1">
              <a:lnSpc>
                <a:spcPct val="80000"/>
              </a:lnSpc>
            </a:pPr>
            <a:r>
              <a:rPr lang="en-US" altLang="en-US" sz="2000" smtClean="0">
                <a:ea typeface="ＭＳ Ｐゴシック" panose="020B0600070205080204" pitchFamily="34" charset="-128"/>
              </a:rPr>
              <a:t>We use first names only.</a:t>
            </a:r>
          </a:p>
          <a:p>
            <a:pPr eaLnBrk="1" hangingPunct="1">
              <a:lnSpc>
                <a:spcPct val="80000"/>
              </a:lnSpc>
            </a:pPr>
            <a:endParaRPr lang="en-US" altLang="en-US" sz="2000" smtClean="0">
              <a:ea typeface="ＭＳ Ｐゴシック" panose="020B0600070205080204" pitchFamily="34" charset="-128"/>
            </a:endParaRPr>
          </a:p>
          <a:p>
            <a:pPr eaLnBrk="1" hangingPunct="1">
              <a:lnSpc>
                <a:spcPct val="80000"/>
              </a:lnSpc>
            </a:pPr>
            <a:r>
              <a:rPr lang="en-US" altLang="en-US" sz="2000" smtClean="0">
                <a:ea typeface="ＭＳ Ｐゴシック" panose="020B0600070205080204" pitchFamily="34" charset="-128"/>
              </a:rPr>
              <a:t>We are not counselors.</a:t>
            </a:r>
          </a:p>
          <a:p>
            <a:pPr eaLnBrk="1" hangingPunct="1">
              <a:lnSpc>
                <a:spcPct val="80000"/>
              </a:lnSpc>
            </a:pPr>
            <a:endParaRPr lang="en-US" altLang="en-US" sz="2000" smtClean="0">
              <a:ea typeface="ＭＳ Ｐゴシック" panose="020B0600070205080204" pitchFamily="34" charset="-128"/>
            </a:endParaRPr>
          </a:p>
          <a:p>
            <a:pPr eaLnBrk="1" hangingPunct="1">
              <a:lnSpc>
                <a:spcPct val="80000"/>
              </a:lnSpc>
            </a:pPr>
            <a:r>
              <a:rPr lang="en-US" altLang="en-US" sz="2000" smtClean="0">
                <a:ea typeface="ＭＳ Ｐゴシック" panose="020B0600070205080204" pitchFamily="34" charset="-128"/>
              </a:rPr>
              <a:t>Share as much as you want.  But, remember, the program is about the client, not the volunteer.</a:t>
            </a:r>
          </a:p>
          <a:p>
            <a:pPr eaLnBrk="1" hangingPunct="1">
              <a:lnSpc>
                <a:spcPct val="80000"/>
              </a:lnSpc>
            </a:pPr>
            <a:endParaRPr lang="en-US" altLang="en-US" sz="2000" smtClean="0">
              <a:ea typeface="ＭＳ Ｐゴシック" panose="020B0600070205080204" pitchFamily="34" charset="-128"/>
            </a:endParaRPr>
          </a:p>
          <a:p>
            <a:pPr eaLnBrk="1" hangingPunct="1">
              <a:lnSpc>
                <a:spcPct val="80000"/>
              </a:lnSpc>
            </a:pPr>
            <a:r>
              <a:rPr lang="en-US" altLang="en-US" sz="2000" smtClean="0">
                <a:ea typeface="ＭＳ Ｐゴシック" panose="020B0600070205080204" pitchFamily="34" charset="-128"/>
              </a:rPr>
              <a:t>The program has a beginning and an end.</a:t>
            </a:r>
          </a:p>
          <a:p>
            <a:pPr eaLnBrk="1" hangingPunct="1">
              <a:lnSpc>
                <a:spcPct val="80000"/>
              </a:lnSpc>
            </a:pPr>
            <a:endParaRPr lang="en-US" altLang="en-US" sz="2000" smtClean="0">
              <a:ea typeface="ＭＳ Ｐゴシック" panose="020B0600070205080204" pitchFamily="34" charset="-128"/>
            </a:endParaRPr>
          </a:p>
          <a:p>
            <a:pPr eaLnBrk="1" hangingPunct="1">
              <a:lnSpc>
                <a:spcPct val="80000"/>
              </a:lnSpc>
            </a:pPr>
            <a:r>
              <a:rPr lang="en-US" altLang="en-US" sz="2000" smtClean="0">
                <a:ea typeface="ＭＳ Ｐゴシック" panose="020B0600070205080204" pitchFamily="34" charset="-128"/>
              </a:rPr>
              <a:t>There is no communication with the client after the program ends.</a:t>
            </a:r>
          </a:p>
          <a:p>
            <a:pPr eaLnBrk="1" hangingPunct="1">
              <a:lnSpc>
                <a:spcPct val="80000"/>
              </a:lnSpc>
            </a:pPr>
            <a:endParaRPr lang="en-US" altLang="en-US" sz="2000" smtClean="0">
              <a:ea typeface="ＭＳ Ｐゴシック" panose="020B0600070205080204" pitchFamily="34" charset="-128"/>
            </a:endParaRPr>
          </a:p>
          <a:p>
            <a:pPr eaLnBrk="1" hangingPunct="1">
              <a:lnSpc>
                <a:spcPct val="80000"/>
              </a:lnSpc>
            </a:pPr>
            <a:r>
              <a:rPr lang="en-US" altLang="en-US" sz="2000" smtClean="0">
                <a:ea typeface="ＭＳ Ｐゴシック" panose="020B0600070205080204" pitchFamily="34" charset="-128"/>
              </a:rPr>
              <a:t>This is a prison.  Their rules dictate.  This is not a hotel.  There is no concierge service.</a:t>
            </a:r>
          </a:p>
        </p:txBody>
      </p:sp>
      <p:sp>
        <p:nvSpPr>
          <p:cNvPr id="5837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5A8FAF15-CF7E-4CDF-9BE4-582DF30EBF9B}" type="slidenum">
              <a:rPr lang="en-US" altLang="en-US" sz="1400"/>
              <a:pPr/>
              <a:t>20</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838200" y="304800"/>
            <a:ext cx="7620000" cy="8382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Getting to the Prison &amp; the 1-1</a:t>
            </a:r>
          </a:p>
        </p:txBody>
      </p:sp>
      <p:graphicFrame>
        <p:nvGraphicFramePr>
          <p:cNvPr id="103474" name="Group 50"/>
          <p:cNvGraphicFramePr>
            <a:graphicFrameLocks noGrp="1"/>
          </p:cNvGraphicFramePr>
          <p:nvPr>
            <p:ph idx="1"/>
          </p:nvPr>
        </p:nvGraphicFramePr>
        <p:xfrm>
          <a:off x="152400" y="927100"/>
          <a:ext cx="8839200" cy="5932877"/>
        </p:xfrm>
        <a:graphic>
          <a:graphicData uri="http://schemas.openxmlformats.org/drawingml/2006/table">
            <a:tbl>
              <a:tblPr/>
              <a:tblGrid>
                <a:gridCol w="1828800"/>
                <a:gridCol w="7010400"/>
              </a:tblGrid>
              <a:tr h="304800">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Where is the Prison</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Between West Chester &amp; </a:t>
                      </a:r>
                      <a:r>
                        <a:rPr kumimoji="0" lang="en-US" altLang="en-US" sz="14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Kennet</a:t>
                      </a:r>
                      <a:r>
                        <a:rPr kumimoji="0" lang="en-US" altLang="en-US"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Sq./ [501 S </a:t>
                      </a:r>
                      <a:r>
                        <a:rPr kumimoji="0" lang="en-US" altLang="en-US" sz="14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Wawaset</a:t>
                      </a:r>
                      <a:r>
                        <a:rPr kumimoji="0" lang="en-US" altLang="en-US"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Rd, West </a:t>
                      </a:r>
                      <a:r>
                        <a:rPr kumimoji="0" lang="en-US" altLang="en-US" sz="14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Chester,19382</a:t>
                      </a:r>
                      <a:r>
                        <a:rPr kumimoji="0" lang="en-US" altLang="en-US"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Going thru Correctional Officer Gate / site entrance</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Stop &amp; advise:  </a:t>
                      </a:r>
                      <a:r>
                        <a:rPr kumimoji="0" lang="en-US" altLang="en-US" sz="1200" b="1" i="0"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'you are with Thresholds to see a client’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71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Parking</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Park in lot labeled ‘Professional’</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Bring </a:t>
                      </a:r>
                      <a:r>
                        <a:rPr kumimoji="0" lang="en-US" altLang="en-US" sz="12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only license &amp; car key</a:t>
                      </a: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Lock valuables in trunk.</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601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Sign-in</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Give </a:t>
                      </a:r>
                      <a:r>
                        <a:rPr kumimoji="0" lang="en-US" altLang="en-US" sz="12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license, car key, client’s name and cell #</a:t>
                      </a: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to correctional officer (CO)</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Sign visitor log as directed</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a:t>
                      </a:r>
                      <a:r>
                        <a:rPr kumimoji="0" lang="en-US" altLang="en-US" sz="12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Receive</a:t>
                      </a: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visitor pass, token to retrieve keys and sheet with client name, block and cell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Note</a:t>
                      </a: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any unauthorized objects/materials brought in to the institution are considered contraband / </a:t>
                      </a:r>
                      <a:r>
                        <a:rPr kumimoji="0" lang="en-US" altLang="en-US" sz="1200" b="1"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not be given to the inmate</a:t>
                      </a: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[EG - includes pens, pencils, books, pamphlets etc]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Getting to the ‘visiting area’</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Walk through metal detector; </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sym typeface="Wingdings 2" panose="05020102010507070707" pitchFamily="18" charset="2"/>
                        </a:rPr>
                        <a:t> CO will buzz you through release lock door and wand you [add’l metal detector]; </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sym typeface="Wingdings 2" panose="05020102010507070707" pitchFamily="18" charset="2"/>
                        </a:rPr>
                        <a:t> Walk through “school-like” hallway through door and turn right down hallway; </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sym typeface="Wingdings 2" panose="05020102010507070707" pitchFamily="18" charset="2"/>
                        </a:rPr>
                        <a:t> At first barred door, buzz CO for access; </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sym typeface="Wingdings 2" panose="05020102010507070707" pitchFamily="18" charset="2"/>
                        </a:rPr>
                        <a:t> Enter and wait for closure; </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sym typeface="Wingdings 2" panose="05020102010507070707" pitchFamily="18" charset="2"/>
                        </a:rPr>
                        <a:t> Proceed to second barred door and wait for access</a:t>
                      </a:r>
                      <a:endPar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3450">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Visiting area layout &amp; seating</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Enter visiting area – </a:t>
                      </a:r>
                      <a:r>
                        <a:rPr kumimoji="0" lang="en-US" altLang="en-US" sz="1200" b="1"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open area with fixed metal tables and stools</a:t>
                      </a: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Walk to CO outside Command Central.  </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Give Client Pass to CO. </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Sit at one of the tables and wait.  (CO may tell you which table to occupy.)</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Waiting for client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Review what you are going to talk about with client.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If client refuses session, he/she should come to tell you. [If not, the CO will advise you to leave.]  Whatever you bring in….take it out with you!  Don’t leave things behind.</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Greeting client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Polite, respectful:  How are you?  How was your week?</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0448" name="Picture 14" descr="New%20Prison%20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219200"/>
            <a:ext cx="17526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9" name="Picture 11" descr="ANd9GcRblngNGz0z4VxNI6bav3YMc7ZnrLMWcIDZrm1sAnWY5Nj_xOd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343400"/>
            <a:ext cx="9302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D4ED5206-9E4D-4C8B-B945-7C5EF976568F}" type="slidenum">
              <a:rPr lang="en-US" altLang="en-US" sz="1400"/>
              <a:pPr/>
              <a:t>21</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7F1E47-EB9B-4C2F-9732-AE71B959A81E}" type="slidenum">
              <a:rPr lang="en-US" altLang="en-US" smtClean="0"/>
              <a:pPr/>
              <a:t>22</a:t>
            </a:fld>
            <a:endParaRPr lang="en-US" altLang="en-US"/>
          </a:p>
        </p:txBody>
      </p:sp>
      <p:pic>
        <p:nvPicPr>
          <p:cNvPr id="101378" name="Picture 1"/>
          <p:cNvPicPr>
            <a:picLocks noChangeAspect="1" noChangeArrowheads="1"/>
          </p:cNvPicPr>
          <p:nvPr/>
        </p:nvPicPr>
        <p:blipFill>
          <a:blip r:embed="rId2">
            <a:extLst>
              <a:ext uri="{28A0092B-C50C-407E-A947-70E740481C1C}">
                <a14:useLocalDpi xmlns:a14="http://schemas.microsoft.com/office/drawing/2010/main" val="0"/>
              </a:ext>
            </a:extLst>
          </a:blip>
          <a:srcRect l="1888" t="1509" r="2548"/>
          <a:stretch>
            <a:fillRect/>
          </a:stretch>
        </p:blipFill>
        <p:spPr bwMode="auto">
          <a:xfrm>
            <a:off x="457200" y="1371600"/>
            <a:ext cx="8209594" cy="4195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4800" y="914400"/>
            <a:ext cx="1447800" cy="2000548"/>
          </a:xfrm>
          <a:prstGeom prst="rect">
            <a:avLst/>
          </a:prstGeom>
          <a:noFill/>
          <a:ln>
            <a:solidFill>
              <a:schemeClr val="bg1">
                <a:lumMod val="50000"/>
              </a:schemeClr>
            </a:solidFill>
            <a:prstDash val="dash"/>
          </a:ln>
        </p:spPr>
        <p:txBody>
          <a:bodyPr wrap="square" rtlCol="0">
            <a:spAutoFit/>
          </a:bodyPr>
          <a:lstStyle/>
          <a:p>
            <a:r>
              <a:rPr lang="en-US" sz="1200" b="1" dirty="0" smtClean="0">
                <a:solidFill>
                  <a:srgbClr val="CC3300"/>
                </a:solidFill>
              </a:rPr>
              <a:t>Ed McFadden - WARDEN</a:t>
            </a:r>
          </a:p>
          <a:p>
            <a:endParaRPr lang="en-US" sz="1000" b="1" dirty="0" smtClean="0">
              <a:solidFill>
                <a:srgbClr val="CC3300"/>
              </a:solidFill>
            </a:endParaRPr>
          </a:p>
          <a:p>
            <a:r>
              <a:rPr lang="en-US" sz="1100" b="1" dirty="0" smtClean="0">
                <a:solidFill>
                  <a:srgbClr val="CC3300"/>
                </a:solidFill>
              </a:rPr>
              <a:t>Geo. Roberts </a:t>
            </a:r>
            <a:r>
              <a:rPr lang="en-US" sz="1050" b="1" dirty="0" smtClean="0">
                <a:solidFill>
                  <a:srgbClr val="CC3300"/>
                </a:solidFill>
              </a:rPr>
              <a:t>-</a:t>
            </a:r>
          </a:p>
          <a:p>
            <a:r>
              <a:rPr lang="en-US" sz="1000" b="1" dirty="0" smtClean="0">
                <a:solidFill>
                  <a:srgbClr val="CC3300"/>
                </a:solidFill>
              </a:rPr>
              <a:t>DIR. INMATE SVCS.</a:t>
            </a:r>
          </a:p>
          <a:p>
            <a:endParaRPr lang="en-US" sz="1000" b="1" dirty="0" smtClean="0">
              <a:solidFill>
                <a:srgbClr val="CC3300"/>
              </a:solidFill>
            </a:endParaRPr>
          </a:p>
          <a:p>
            <a:r>
              <a:rPr lang="en-US" sz="1000" b="1" dirty="0" smtClean="0">
                <a:solidFill>
                  <a:srgbClr val="CC3300"/>
                </a:solidFill>
              </a:rPr>
              <a:t>Tim </a:t>
            </a:r>
            <a:r>
              <a:rPr lang="en-US" sz="1000" b="1" dirty="0" err="1" smtClean="0">
                <a:solidFill>
                  <a:srgbClr val="CC3300"/>
                </a:solidFill>
              </a:rPr>
              <a:t>Mulrooney</a:t>
            </a:r>
            <a:r>
              <a:rPr lang="en-US" sz="1000" b="1" dirty="0" smtClean="0">
                <a:solidFill>
                  <a:srgbClr val="CC3300"/>
                </a:solidFill>
              </a:rPr>
              <a:t> - Mgr. Corr. Ctr.</a:t>
            </a:r>
          </a:p>
          <a:p>
            <a:endParaRPr lang="en-US" sz="1000" b="1" dirty="0" smtClean="0">
              <a:solidFill>
                <a:srgbClr val="CC3300"/>
              </a:solidFill>
            </a:endParaRPr>
          </a:p>
          <a:p>
            <a:r>
              <a:rPr lang="en-US" sz="1000" b="1" dirty="0">
                <a:solidFill>
                  <a:srgbClr val="CC3300"/>
                </a:solidFill>
              </a:rPr>
              <a:t>Mike </a:t>
            </a:r>
            <a:r>
              <a:rPr lang="en-US" sz="1000" b="1" dirty="0" err="1">
                <a:solidFill>
                  <a:srgbClr val="CC3300"/>
                </a:solidFill>
              </a:rPr>
              <a:t>Iswalt</a:t>
            </a:r>
            <a:r>
              <a:rPr lang="en-US" sz="1000" b="1" dirty="0">
                <a:solidFill>
                  <a:srgbClr val="CC3300"/>
                </a:solidFill>
              </a:rPr>
              <a:t> </a:t>
            </a:r>
            <a:r>
              <a:rPr lang="en-US" sz="1000" b="1" dirty="0" smtClean="0">
                <a:solidFill>
                  <a:srgbClr val="CC3300"/>
                </a:solidFill>
              </a:rPr>
              <a:t>- Counselor</a:t>
            </a:r>
          </a:p>
          <a:p>
            <a:r>
              <a:rPr lang="en-US" sz="900" b="1" dirty="0" smtClean="0">
                <a:solidFill>
                  <a:srgbClr val="CC3300"/>
                </a:solidFill>
              </a:rPr>
              <a:t>[Threshold </a:t>
            </a:r>
            <a:r>
              <a:rPr lang="en-US" sz="900" b="1" dirty="0" err="1" smtClean="0">
                <a:solidFill>
                  <a:srgbClr val="CC3300"/>
                </a:solidFill>
              </a:rPr>
              <a:t>Liason</a:t>
            </a:r>
            <a:r>
              <a:rPr lang="en-US" sz="900" b="1" dirty="0" smtClean="0">
                <a:solidFill>
                  <a:srgbClr val="CC3300"/>
                </a:solidFill>
              </a:rPr>
              <a:t>]</a:t>
            </a:r>
          </a:p>
        </p:txBody>
      </p:sp>
      <p:sp>
        <p:nvSpPr>
          <p:cNvPr id="4" name="Freeform 3"/>
          <p:cNvSpPr/>
          <p:nvPr/>
        </p:nvSpPr>
        <p:spPr bwMode="auto">
          <a:xfrm>
            <a:off x="1622066" y="1073426"/>
            <a:ext cx="2401294" cy="723569"/>
          </a:xfrm>
          <a:custGeom>
            <a:avLst/>
            <a:gdLst>
              <a:gd name="connsiteX0" fmla="*/ 0 w 2401294"/>
              <a:gd name="connsiteY0" fmla="*/ 0 h 723569"/>
              <a:gd name="connsiteX1" fmla="*/ 278296 w 2401294"/>
              <a:gd name="connsiteY1" fmla="*/ 47708 h 723569"/>
              <a:gd name="connsiteX2" fmla="*/ 302150 w 2401294"/>
              <a:gd name="connsiteY2" fmla="*/ 151075 h 723569"/>
              <a:gd name="connsiteX3" fmla="*/ 2401294 w 2401294"/>
              <a:gd name="connsiteY3" fmla="*/ 723569 h 723569"/>
              <a:gd name="connsiteX4" fmla="*/ 2401294 w 2401294"/>
              <a:gd name="connsiteY4" fmla="*/ 723569 h 72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94" h="723569">
                <a:moveTo>
                  <a:pt x="0" y="0"/>
                </a:moveTo>
                <a:cubicBezTo>
                  <a:pt x="113969" y="11264"/>
                  <a:pt x="227938" y="22529"/>
                  <a:pt x="278296" y="47708"/>
                </a:cubicBezTo>
                <a:cubicBezTo>
                  <a:pt x="328654" y="72887"/>
                  <a:pt x="-51683" y="38432"/>
                  <a:pt x="302150" y="151075"/>
                </a:cubicBezTo>
                <a:cubicBezTo>
                  <a:pt x="655983" y="263719"/>
                  <a:pt x="2401294" y="723569"/>
                  <a:pt x="2401294" y="723569"/>
                </a:cubicBezTo>
                <a:lnTo>
                  <a:pt x="2401294" y="723569"/>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6" name="Freeform 5"/>
          <p:cNvSpPr/>
          <p:nvPr/>
        </p:nvSpPr>
        <p:spPr bwMode="auto">
          <a:xfrm>
            <a:off x="1622066" y="1709302"/>
            <a:ext cx="222636" cy="889461"/>
          </a:xfrm>
          <a:custGeom>
            <a:avLst/>
            <a:gdLst>
              <a:gd name="connsiteX0" fmla="*/ 0 w 222636"/>
              <a:gd name="connsiteY0" fmla="*/ 6866 h 889461"/>
              <a:gd name="connsiteX1" fmla="*/ 111318 w 222636"/>
              <a:gd name="connsiteY1" fmla="*/ 94330 h 889461"/>
              <a:gd name="connsiteX2" fmla="*/ 103366 w 222636"/>
              <a:gd name="connsiteY2" fmla="*/ 666824 h 889461"/>
              <a:gd name="connsiteX3" fmla="*/ 222636 w 222636"/>
              <a:gd name="connsiteY3" fmla="*/ 889461 h 889461"/>
              <a:gd name="connsiteX4" fmla="*/ 222636 w 222636"/>
              <a:gd name="connsiteY4" fmla="*/ 889461 h 88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6" h="889461">
                <a:moveTo>
                  <a:pt x="0" y="6866"/>
                </a:moveTo>
                <a:cubicBezTo>
                  <a:pt x="47045" y="-4399"/>
                  <a:pt x="94090" y="-15663"/>
                  <a:pt x="111318" y="94330"/>
                </a:cubicBezTo>
                <a:cubicBezTo>
                  <a:pt x="128546" y="204323"/>
                  <a:pt x="84813" y="534302"/>
                  <a:pt x="103366" y="666824"/>
                </a:cubicBezTo>
                <a:cubicBezTo>
                  <a:pt x="121919" y="799346"/>
                  <a:pt x="222636" y="889461"/>
                  <a:pt x="222636" y="889461"/>
                </a:cubicBezTo>
                <a:lnTo>
                  <a:pt x="222636" y="889461"/>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cxnSp>
        <p:nvCxnSpPr>
          <p:cNvPr id="11" name="Straight Arrow Connector 10"/>
          <p:cNvCxnSpPr/>
          <p:nvPr/>
        </p:nvCxnSpPr>
        <p:spPr bwMode="auto">
          <a:xfrm>
            <a:off x="1371600" y="2154032"/>
            <a:ext cx="152400" cy="8939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Freeform 14"/>
          <p:cNvSpPr/>
          <p:nvPr/>
        </p:nvSpPr>
        <p:spPr bwMode="auto">
          <a:xfrm>
            <a:off x="135593" y="2790908"/>
            <a:ext cx="911939" cy="1741965"/>
          </a:xfrm>
          <a:custGeom>
            <a:avLst/>
            <a:gdLst>
              <a:gd name="connsiteX0" fmla="*/ 222216 w 911939"/>
              <a:gd name="connsiteY0" fmla="*/ 0 h 1741965"/>
              <a:gd name="connsiteX1" fmla="*/ 71141 w 911939"/>
              <a:gd name="connsiteY1" fmla="*/ 238539 h 1741965"/>
              <a:gd name="connsiteX2" fmla="*/ 7530 w 911939"/>
              <a:gd name="connsiteY2" fmla="*/ 771276 h 1741965"/>
              <a:gd name="connsiteX3" fmla="*/ 238118 w 911939"/>
              <a:gd name="connsiteY3" fmla="*/ 1463040 h 1741965"/>
              <a:gd name="connsiteX4" fmla="*/ 850369 w 911939"/>
              <a:gd name="connsiteY4" fmla="*/ 1717482 h 1741965"/>
              <a:gd name="connsiteX5" fmla="*/ 858320 w 911939"/>
              <a:gd name="connsiteY5" fmla="*/ 1717482 h 174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939" h="1741965">
                <a:moveTo>
                  <a:pt x="222216" y="0"/>
                </a:moveTo>
                <a:cubicBezTo>
                  <a:pt x="164569" y="54996"/>
                  <a:pt x="106922" y="109993"/>
                  <a:pt x="71141" y="238539"/>
                </a:cubicBezTo>
                <a:cubicBezTo>
                  <a:pt x="35360" y="367085"/>
                  <a:pt x="-20300" y="567193"/>
                  <a:pt x="7530" y="771276"/>
                </a:cubicBezTo>
                <a:cubicBezTo>
                  <a:pt x="35359" y="975360"/>
                  <a:pt x="97645" y="1305339"/>
                  <a:pt x="238118" y="1463040"/>
                </a:cubicBezTo>
                <a:cubicBezTo>
                  <a:pt x="378591" y="1620741"/>
                  <a:pt x="747002" y="1675075"/>
                  <a:pt x="850369" y="1717482"/>
                </a:cubicBezTo>
                <a:cubicBezTo>
                  <a:pt x="953736" y="1759889"/>
                  <a:pt x="906028" y="1738685"/>
                  <a:pt x="858320" y="1717482"/>
                </a:cubicBez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16" name="Oval 15"/>
          <p:cNvSpPr/>
          <p:nvPr/>
        </p:nvSpPr>
        <p:spPr bwMode="auto">
          <a:xfrm>
            <a:off x="4023360" y="4953000"/>
            <a:ext cx="2453640" cy="538373"/>
          </a:xfrm>
          <a:prstGeom prst="ellipse">
            <a:avLst/>
          </a:prstGeom>
          <a:no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17" name="TextBox 16"/>
          <p:cNvSpPr txBox="1"/>
          <p:nvPr/>
        </p:nvSpPr>
        <p:spPr>
          <a:xfrm>
            <a:off x="3276600" y="5029200"/>
            <a:ext cx="609600" cy="400110"/>
          </a:xfrm>
          <a:prstGeom prst="rect">
            <a:avLst/>
          </a:prstGeom>
          <a:noFill/>
        </p:spPr>
        <p:txBody>
          <a:bodyPr wrap="square" rtlCol="0">
            <a:spAutoFit/>
          </a:bodyPr>
          <a:lstStyle/>
          <a:p>
            <a:r>
              <a:rPr lang="en-US" sz="1000" dirty="0" smtClean="0">
                <a:solidFill>
                  <a:srgbClr val="000099"/>
                </a:solidFill>
              </a:rPr>
              <a:t>Many more</a:t>
            </a:r>
            <a:endParaRPr lang="en-US" sz="1000" dirty="0">
              <a:solidFill>
                <a:srgbClr val="000099"/>
              </a:solidFill>
            </a:endParaRPr>
          </a:p>
        </p:txBody>
      </p:sp>
      <p:cxnSp>
        <p:nvCxnSpPr>
          <p:cNvPr id="19" name="Straight Arrow Connector 18"/>
          <p:cNvCxnSpPr/>
          <p:nvPr/>
        </p:nvCxnSpPr>
        <p:spPr bwMode="auto">
          <a:xfrm>
            <a:off x="3733800" y="5257800"/>
            <a:ext cx="228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552042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709612" y="244475"/>
            <a:ext cx="5843587" cy="914400"/>
          </a:xfrm>
        </p:spPr>
        <p:txBody>
          <a:bodyPr/>
          <a:lstStyle/>
          <a:p>
            <a:pPr algn="l"/>
            <a:r>
              <a:rPr lang="en-US" altLang="en-US" sz="3200" dirty="0" smtClean="0">
                <a:solidFill>
                  <a:schemeClr val="hlink"/>
                </a:solidFill>
                <a:ea typeface="ＭＳ Ｐゴシック" panose="020B0600070205080204" pitchFamily="34" charset="-128"/>
              </a:rPr>
              <a:t>Thresholds – Decision Making</a:t>
            </a:r>
            <a:r>
              <a:rPr lang="en-US" altLang="en-US" sz="3200" dirty="0" smtClean="0">
                <a:ea typeface="ＭＳ Ｐゴシック" panose="020B0600070205080204" pitchFamily="34" charset="-128"/>
              </a:rPr>
              <a:t/>
            </a:r>
            <a:br>
              <a:rPr lang="en-US" altLang="en-US" sz="3200" dirty="0" smtClean="0">
                <a:ea typeface="ＭＳ Ｐゴシック" panose="020B0600070205080204" pitchFamily="34" charset="-128"/>
              </a:rPr>
            </a:br>
            <a:r>
              <a:rPr lang="en-US" altLang="en-US" sz="2400" dirty="0" smtClean="0">
                <a:ea typeface="ＭＳ Ｐゴシック" panose="020B0600070205080204" pitchFamily="34" charset="-128"/>
              </a:rPr>
              <a:t>Prison Clearance Forms</a:t>
            </a:r>
          </a:p>
        </p:txBody>
      </p:sp>
      <p:sp>
        <p:nvSpPr>
          <p:cNvPr id="64515" name="Text Box 4"/>
          <p:cNvSpPr txBox="1">
            <a:spLocks noChangeArrowheads="1"/>
          </p:cNvSpPr>
          <p:nvPr/>
        </p:nvSpPr>
        <p:spPr bwMode="auto">
          <a:xfrm>
            <a:off x="1257300" y="1905000"/>
            <a:ext cx="2743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Wingdings 3" panose="05040102010807070707" pitchFamily="18" charset="2"/>
              <a:buNone/>
            </a:pPr>
            <a:endParaRPr lang="en-US" altLang="en-US" sz="1400">
              <a:solidFill>
                <a:srgbClr val="000000"/>
              </a:solidFill>
            </a:endParaRPr>
          </a:p>
          <a:p>
            <a:pPr>
              <a:spcBef>
                <a:spcPct val="50000"/>
              </a:spcBef>
              <a:buFont typeface="Wingdings 3" panose="05040102010807070707" pitchFamily="18" charset="2"/>
              <a:buNone/>
            </a:pPr>
            <a:endParaRPr lang="en-US" altLang="en-US" sz="1400">
              <a:solidFill>
                <a:srgbClr val="000000"/>
              </a:solidFill>
            </a:endParaRPr>
          </a:p>
          <a:p>
            <a:pPr>
              <a:spcBef>
                <a:spcPct val="50000"/>
              </a:spcBef>
              <a:buFont typeface="Wingdings 3" panose="05040102010807070707" pitchFamily="18" charset="2"/>
              <a:buNone/>
            </a:pPr>
            <a:endParaRPr lang="en-US" altLang="en-US" sz="1400">
              <a:solidFill>
                <a:srgbClr val="000000"/>
              </a:solidFill>
            </a:endParaRPr>
          </a:p>
          <a:p>
            <a:pPr>
              <a:buFontTx/>
              <a:buChar char="•"/>
            </a:pPr>
            <a:endParaRPr lang="en-US" altLang="en-US" sz="1200">
              <a:solidFill>
                <a:srgbClr val="000000"/>
              </a:solidFill>
            </a:endParaRPr>
          </a:p>
          <a:p>
            <a:pPr>
              <a:buFontTx/>
              <a:buChar char="•"/>
            </a:pPr>
            <a:endParaRPr lang="en-US" altLang="en-US" sz="1200">
              <a:solidFill>
                <a:srgbClr val="000000"/>
              </a:solidFill>
            </a:endParaRPr>
          </a:p>
        </p:txBody>
      </p:sp>
      <p:grpSp>
        <p:nvGrpSpPr>
          <p:cNvPr id="64516" name="Group 3"/>
          <p:cNvGrpSpPr>
            <a:grpSpLocks/>
          </p:cNvGrpSpPr>
          <p:nvPr/>
        </p:nvGrpSpPr>
        <p:grpSpPr bwMode="auto">
          <a:xfrm>
            <a:off x="522288" y="4692650"/>
            <a:ext cx="2106612" cy="1784350"/>
            <a:chOff x="2817843" y="4483294"/>
            <a:chExt cx="2810393" cy="1784131"/>
          </a:xfrm>
        </p:grpSpPr>
        <p:pic>
          <p:nvPicPr>
            <p:cNvPr id="6452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7843" y="4483294"/>
              <a:ext cx="2810393" cy="178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Text Box 7"/>
            <p:cNvSpPr txBox="1">
              <a:spLocks noChangeArrowheads="1"/>
            </p:cNvSpPr>
            <p:nvPr/>
          </p:nvSpPr>
          <p:spPr bwMode="auto">
            <a:xfrm rot="2533157">
              <a:off x="3214807" y="4967393"/>
              <a:ext cx="2085451" cy="707799"/>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i="1">
                  <a:solidFill>
                    <a:srgbClr val="000000"/>
                  </a:solidFill>
                  <a:latin typeface="Comic Sans MS" panose="030F0702030302020204" pitchFamily="66" charset="0"/>
                </a:rPr>
                <a:t> example-ID</a:t>
              </a:r>
            </a:p>
          </p:txBody>
        </p:sp>
      </p:grpSp>
      <p:sp>
        <p:nvSpPr>
          <p:cNvPr id="64517"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93EF1EFB-8EF9-42DA-9859-067AB47271E1}" type="slidenum">
              <a:rPr lang="en-US" altLang="en-US" sz="1400"/>
              <a:pPr/>
              <a:t>23</a:t>
            </a:fld>
            <a:endParaRPr lang="en-US" altLang="en-US" sz="1400"/>
          </a:p>
        </p:txBody>
      </p:sp>
      <p:sp>
        <p:nvSpPr>
          <p:cNvPr id="13" name="TextBox 12"/>
          <p:cNvSpPr txBox="1"/>
          <p:nvPr/>
        </p:nvSpPr>
        <p:spPr>
          <a:xfrm>
            <a:off x="3844925" y="5038308"/>
            <a:ext cx="4613275" cy="923330"/>
          </a:xfrm>
          <a:prstGeom prst="rect">
            <a:avLst/>
          </a:prstGeom>
          <a:noFill/>
          <a:ln>
            <a:solidFill>
              <a:schemeClr val="bg1">
                <a:lumMod val="65000"/>
              </a:schemeClr>
            </a:solidFill>
          </a:ln>
        </p:spPr>
        <p:txBody>
          <a:bodyPr wrap="square">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sz="1600" u="sng" dirty="0" err="1"/>
              <a:t>Add’l</a:t>
            </a:r>
            <a:r>
              <a:rPr lang="en-US" altLang="en-US" sz="1600" u="sng" dirty="0"/>
              <a:t> Youth Center Clearance</a:t>
            </a:r>
          </a:p>
          <a:p>
            <a:pPr marL="285750" indent="-285750">
              <a:buFont typeface="Wingdings" panose="05000000000000000000" pitchFamily="2" charset="2"/>
              <a:buChar char="Ø"/>
            </a:pPr>
            <a:r>
              <a:rPr lang="en-US" altLang="en-US" sz="1400" dirty="0" smtClean="0"/>
              <a:t> </a:t>
            </a:r>
            <a:r>
              <a:rPr lang="en-US" altLang="en-US" sz="1200" dirty="0" smtClean="0"/>
              <a:t>PA </a:t>
            </a:r>
            <a:r>
              <a:rPr lang="en-US" altLang="en-US" sz="1200" dirty="0"/>
              <a:t>State Police-Criminal background check</a:t>
            </a:r>
          </a:p>
          <a:p>
            <a:pPr marL="171450" indent="-171450">
              <a:buFont typeface="Wingdings" panose="05000000000000000000" pitchFamily="2" charset="2"/>
              <a:buChar char="Ø"/>
            </a:pPr>
            <a:r>
              <a:rPr lang="en-US" altLang="en-US" sz="1200" dirty="0" smtClean="0"/>
              <a:t>   </a:t>
            </a:r>
            <a:r>
              <a:rPr lang="en-US" altLang="en-US" sz="1200" dirty="0" err="1" smtClean="0"/>
              <a:t>Childline</a:t>
            </a:r>
            <a:r>
              <a:rPr lang="en-US" altLang="en-US" sz="1200" dirty="0" smtClean="0"/>
              <a:t> </a:t>
            </a:r>
            <a:r>
              <a:rPr lang="en-US" altLang="en-US" sz="1200" dirty="0"/>
              <a:t>Protective Services-Child Abuse Clearance</a:t>
            </a:r>
          </a:p>
          <a:p>
            <a:pPr marL="171450" indent="-171450">
              <a:buFont typeface="Wingdings" panose="05000000000000000000" pitchFamily="2" charset="2"/>
              <a:buChar char="Ø"/>
            </a:pPr>
            <a:r>
              <a:rPr lang="en-US" altLang="en-US" sz="1200" dirty="0" smtClean="0">
                <a:solidFill>
                  <a:srgbClr val="000000"/>
                </a:solidFill>
              </a:rPr>
              <a:t>   FBI </a:t>
            </a:r>
            <a:r>
              <a:rPr lang="en-US" altLang="en-US" sz="1200" dirty="0">
                <a:solidFill>
                  <a:srgbClr val="000000"/>
                </a:solidFill>
              </a:rPr>
              <a:t>Fingerprint</a:t>
            </a:r>
            <a:endParaRPr lang="en-US" altLang="en-US" sz="1200" dirty="0"/>
          </a:p>
        </p:txBody>
      </p:sp>
      <p:sp>
        <p:nvSpPr>
          <p:cNvPr id="5" name="TextBox 4"/>
          <p:cNvSpPr txBox="1"/>
          <p:nvPr/>
        </p:nvSpPr>
        <p:spPr>
          <a:xfrm>
            <a:off x="784770" y="1313860"/>
            <a:ext cx="7215188" cy="3000821"/>
          </a:xfrm>
          <a:prstGeom prst="rect">
            <a:avLst/>
          </a:prstGeom>
          <a:noFill/>
          <a:ln w="12700">
            <a:solidFill>
              <a:schemeClr val="tx1">
                <a:lumMod val="95000"/>
                <a:lumOff val="5000"/>
              </a:schemeClr>
            </a:solidFill>
            <a:prstDash val="dash"/>
          </a:ln>
        </p:spPr>
        <p:txBody>
          <a:bodyPr wrap="square" rtlCol="0">
            <a:spAutoFit/>
          </a:bodyPr>
          <a:lstStyle/>
          <a:p>
            <a:pPr marL="342900" marR="0" lvl="0" indent="-342900">
              <a:lnSpc>
                <a:spcPct val="150000"/>
              </a:lnSpc>
              <a:spcBef>
                <a:spcPts val="0"/>
              </a:spcBef>
              <a:spcAft>
                <a:spcPts val="0"/>
              </a:spcAft>
              <a:buFont typeface="Symbol" panose="05050102010706020507" pitchFamily="18" charset="2"/>
              <a:buChar char=""/>
            </a:pPr>
            <a:r>
              <a:rPr lang="en-US"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Thresholds does not retain Prison Clearance form documentation</a:t>
            </a:r>
          </a:p>
          <a:p>
            <a:pPr marL="342900" marR="0" lvl="0" indent="-342900">
              <a:lnSpc>
                <a:spcPct val="150000"/>
              </a:lnSpc>
              <a:spcBef>
                <a:spcPts val="0"/>
              </a:spcBef>
              <a:spcAft>
                <a:spcPts val="0"/>
              </a:spcAft>
              <a:buFont typeface="Symbol" panose="05050102010706020507" pitchFamily="18" charset="2"/>
              <a:buChar char=""/>
            </a:pPr>
            <a:r>
              <a:rPr lang="en-US"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The forms are collected, delivered to and reviewed by Prison Admin.</a:t>
            </a:r>
          </a:p>
          <a:p>
            <a:pPr marL="342900" marR="0" lvl="0" indent="-342900">
              <a:lnSpc>
                <a:spcPct val="150000"/>
              </a:lnSpc>
              <a:spcBef>
                <a:spcPts val="0"/>
              </a:spcBef>
              <a:spcAft>
                <a:spcPts val="0"/>
              </a:spcAft>
              <a:buFont typeface="Symbol" panose="05050102010706020507" pitchFamily="18" charset="2"/>
              <a:buChar char=""/>
            </a:pPr>
            <a:r>
              <a:rPr lang="en-US"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Thresholds does not know who will gain access, or if denied - why</a:t>
            </a:r>
          </a:p>
          <a:p>
            <a:pPr marL="342900" marR="0" lvl="0" indent="-342900">
              <a:lnSpc>
                <a:spcPct val="150000"/>
              </a:lnSpc>
              <a:spcBef>
                <a:spcPts val="0"/>
              </a:spcBef>
              <a:spcAft>
                <a:spcPts val="0"/>
              </a:spcAft>
              <a:buFont typeface="Symbol" panose="05050102010706020507" pitchFamily="18" charset="2"/>
              <a:buChar char=""/>
            </a:pPr>
            <a:r>
              <a:rPr lang="en-US"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Prison decision to withhold clearance is for the safety/well-being of all parties </a:t>
            </a:r>
          </a:p>
          <a:p>
            <a:pPr marL="742950" marR="0" lvl="1" indent="-285750">
              <a:lnSpc>
                <a:spcPct val="150000"/>
              </a:lnSpc>
              <a:spcBef>
                <a:spcPts val="0"/>
              </a:spcBef>
              <a:spcAft>
                <a:spcPts val="0"/>
              </a:spcAft>
              <a:buFont typeface="Courier New" panose="02070309020205020404" pitchFamily="49" charset="0"/>
              <a:buChar char="o"/>
            </a:pPr>
            <a:r>
              <a:rPr lang="en-US"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Determined by Prison Security judgement</a:t>
            </a:r>
          </a:p>
          <a:p>
            <a:pPr marL="342900" marR="0" lvl="0" indent="-342900">
              <a:lnSpc>
                <a:spcPct val="150000"/>
              </a:lnSpc>
              <a:spcBef>
                <a:spcPts val="0"/>
              </a:spcBef>
              <a:spcAft>
                <a:spcPts val="0"/>
              </a:spcAft>
              <a:buFont typeface="Symbol" panose="05050102010706020507" pitchFamily="18" charset="2"/>
              <a:buChar char=""/>
            </a:pPr>
            <a:r>
              <a:rPr lang="en-US"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Possible reasons access may be denied:</a:t>
            </a:r>
          </a:p>
          <a:p>
            <a:pPr marL="742950" marR="0" lvl="1" indent="-285750">
              <a:lnSpc>
                <a:spcPct val="150000"/>
              </a:lnSpc>
              <a:spcBef>
                <a:spcPts val="0"/>
              </a:spcBef>
              <a:spcAft>
                <a:spcPts val="0"/>
              </a:spcAft>
              <a:buFont typeface="Courier New" panose="02070309020205020404" pitchFamily="49" charset="0"/>
              <a:buChar char="o"/>
            </a:pPr>
            <a:r>
              <a:rPr lang="en-US"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Unresolved legal matters (tickets, liens, judgments, etc.)</a:t>
            </a:r>
          </a:p>
          <a:p>
            <a:pPr marL="742950" marR="0" lvl="1" indent="-285750">
              <a:spcBef>
                <a:spcPts val="0"/>
              </a:spcBef>
              <a:spcAft>
                <a:spcPts val="0"/>
              </a:spcAft>
              <a:buFont typeface="Courier New" panose="02070309020205020404" pitchFamily="49" charset="0"/>
              <a:buChar char="o"/>
            </a:pPr>
            <a:r>
              <a:rPr lang="en-US"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Association with an inmate at the prison</a:t>
            </a:r>
          </a:p>
          <a:p>
            <a:pPr marL="742950" marR="0" lvl="1" indent="-285750">
              <a:spcBef>
                <a:spcPts val="0"/>
              </a:spcBef>
              <a:spcAft>
                <a:spcPts val="0"/>
              </a:spcAft>
              <a:buFont typeface="Courier New" panose="02070309020205020404" pitchFamily="49" charset="0"/>
              <a:buChar char="o"/>
            </a:pPr>
            <a:r>
              <a:rPr lang="en-US"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Previous criminal </a:t>
            </a:r>
            <a:r>
              <a:rPr lang="en-US" sz="1400" dirty="0" smtClean="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history</a:t>
            </a:r>
          </a:p>
          <a:p>
            <a:pPr marL="285750" indent="-285750">
              <a:spcBef>
                <a:spcPts val="0"/>
              </a:spcBef>
              <a:spcAft>
                <a:spcPts val="0"/>
              </a:spcAft>
              <a:buFont typeface="Courier New" panose="02070309020205020404" pitchFamily="49" charset="0"/>
              <a:buChar char="o"/>
            </a:pPr>
            <a:r>
              <a:rPr lang="en-US" sz="1400" dirty="0" smtClean="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Clearance  is granted for a 2-yr. period / the Prison requires re-submission  on a 2-yr. cycle </a:t>
            </a:r>
            <a:endParaRPr lang="en-US"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7F1E47-EB9B-4C2F-9732-AE71B959A81E}" type="slidenum">
              <a:rPr lang="en-US" altLang="en-US" smtClean="0"/>
              <a:pPr/>
              <a:t>24</a:t>
            </a:fld>
            <a:endParaRPr lang="en-US" altLang="en-US"/>
          </a:p>
        </p:txBody>
      </p:sp>
      <p:pic>
        <p:nvPicPr>
          <p:cNvPr id="3" name="Picture 2"/>
          <p:cNvPicPr>
            <a:picLocks noChangeAspect="1"/>
          </p:cNvPicPr>
          <p:nvPr/>
        </p:nvPicPr>
        <p:blipFill>
          <a:blip r:embed="rId2"/>
          <a:stretch>
            <a:fillRect/>
          </a:stretch>
        </p:blipFill>
        <p:spPr>
          <a:xfrm>
            <a:off x="4305300" y="807510"/>
            <a:ext cx="4495800" cy="5440890"/>
          </a:xfrm>
          <a:prstGeom prst="rect">
            <a:avLst/>
          </a:prstGeom>
        </p:spPr>
      </p:pic>
      <p:pic>
        <p:nvPicPr>
          <p:cNvPr id="4" name="Picture 3"/>
          <p:cNvPicPr>
            <a:picLocks noChangeAspect="1"/>
          </p:cNvPicPr>
          <p:nvPr/>
        </p:nvPicPr>
        <p:blipFill>
          <a:blip r:embed="rId3"/>
          <a:stretch>
            <a:fillRect/>
          </a:stretch>
        </p:blipFill>
        <p:spPr>
          <a:xfrm>
            <a:off x="362185" y="228600"/>
            <a:ext cx="3044021" cy="3886200"/>
          </a:xfrm>
          <a:prstGeom prst="rect">
            <a:avLst/>
          </a:prstGeom>
        </p:spPr>
      </p:pic>
      <p:pic>
        <p:nvPicPr>
          <p:cNvPr id="5" name="Picture 4"/>
          <p:cNvPicPr>
            <a:picLocks noChangeAspect="1"/>
          </p:cNvPicPr>
          <p:nvPr/>
        </p:nvPicPr>
        <p:blipFill>
          <a:blip r:embed="rId4"/>
          <a:stretch>
            <a:fillRect/>
          </a:stretch>
        </p:blipFill>
        <p:spPr>
          <a:xfrm>
            <a:off x="533401" y="4114800"/>
            <a:ext cx="2872806" cy="2585526"/>
          </a:xfrm>
          <a:prstGeom prst="rect">
            <a:avLst/>
          </a:prstGeom>
        </p:spPr>
      </p:pic>
      <p:sp>
        <p:nvSpPr>
          <p:cNvPr id="6" name="Oval 5"/>
          <p:cNvSpPr/>
          <p:nvPr/>
        </p:nvSpPr>
        <p:spPr bwMode="auto">
          <a:xfrm>
            <a:off x="5257800" y="1752600"/>
            <a:ext cx="2743200" cy="381000"/>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54682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709612" y="244475"/>
            <a:ext cx="5843587" cy="914400"/>
          </a:xfrm>
        </p:spPr>
        <p:txBody>
          <a:bodyPr/>
          <a:lstStyle/>
          <a:p>
            <a:pPr algn="l"/>
            <a:r>
              <a:rPr lang="en-US" altLang="en-US" sz="3200" dirty="0" smtClean="0">
                <a:solidFill>
                  <a:schemeClr val="hlink"/>
                </a:solidFill>
                <a:ea typeface="ＭＳ Ｐゴシック" panose="020B0600070205080204" pitchFamily="34" charset="-128"/>
              </a:rPr>
              <a:t>Thresholds – Decision Making</a:t>
            </a:r>
            <a:r>
              <a:rPr lang="en-US" altLang="en-US" sz="3200" dirty="0" smtClean="0">
                <a:ea typeface="ＭＳ Ｐゴシック" panose="020B0600070205080204" pitchFamily="34" charset="-128"/>
              </a:rPr>
              <a:t/>
            </a:r>
            <a:br>
              <a:rPr lang="en-US" altLang="en-US" sz="3200" dirty="0" smtClean="0">
                <a:ea typeface="ＭＳ Ｐゴシック" panose="020B0600070205080204" pitchFamily="34" charset="-128"/>
              </a:rPr>
            </a:br>
            <a:r>
              <a:rPr lang="en-US" altLang="en-US" sz="2400" dirty="0" smtClean="0">
                <a:ea typeface="ＭＳ Ｐゴシック" panose="020B0600070205080204" pitchFamily="34" charset="-128"/>
              </a:rPr>
              <a:t>Working with Prison Clients</a:t>
            </a:r>
          </a:p>
        </p:txBody>
      </p:sp>
      <p:sp>
        <p:nvSpPr>
          <p:cNvPr id="64515" name="Text Box 4"/>
          <p:cNvSpPr txBox="1">
            <a:spLocks noChangeArrowheads="1"/>
          </p:cNvSpPr>
          <p:nvPr/>
        </p:nvSpPr>
        <p:spPr bwMode="auto">
          <a:xfrm>
            <a:off x="1257300" y="1905000"/>
            <a:ext cx="2743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Wingdings 3" panose="05040102010807070707" pitchFamily="18" charset="2"/>
              <a:buNone/>
            </a:pPr>
            <a:endParaRPr lang="en-US" altLang="en-US" sz="1400">
              <a:solidFill>
                <a:srgbClr val="000000"/>
              </a:solidFill>
            </a:endParaRPr>
          </a:p>
          <a:p>
            <a:pPr>
              <a:spcBef>
                <a:spcPct val="50000"/>
              </a:spcBef>
              <a:buFont typeface="Wingdings 3" panose="05040102010807070707" pitchFamily="18" charset="2"/>
              <a:buNone/>
            </a:pPr>
            <a:endParaRPr lang="en-US" altLang="en-US" sz="1400">
              <a:solidFill>
                <a:srgbClr val="000000"/>
              </a:solidFill>
            </a:endParaRPr>
          </a:p>
          <a:p>
            <a:pPr>
              <a:spcBef>
                <a:spcPct val="50000"/>
              </a:spcBef>
              <a:buFont typeface="Wingdings 3" panose="05040102010807070707" pitchFamily="18" charset="2"/>
              <a:buNone/>
            </a:pPr>
            <a:endParaRPr lang="en-US" altLang="en-US" sz="1400">
              <a:solidFill>
                <a:srgbClr val="000000"/>
              </a:solidFill>
            </a:endParaRPr>
          </a:p>
          <a:p>
            <a:pPr>
              <a:buFontTx/>
              <a:buChar char="•"/>
            </a:pPr>
            <a:endParaRPr lang="en-US" altLang="en-US" sz="1200">
              <a:solidFill>
                <a:srgbClr val="000000"/>
              </a:solidFill>
            </a:endParaRPr>
          </a:p>
          <a:p>
            <a:pPr>
              <a:buFontTx/>
              <a:buChar char="•"/>
            </a:pPr>
            <a:endParaRPr lang="en-US" altLang="en-US" sz="1200">
              <a:solidFill>
                <a:srgbClr val="000000"/>
              </a:solidFill>
            </a:endParaRPr>
          </a:p>
        </p:txBody>
      </p:sp>
      <p:sp>
        <p:nvSpPr>
          <p:cNvPr id="64517"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93EF1EFB-8EF9-42DA-9859-067AB47271E1}" type="slidenum">
              <a:rPr lang="en-US" altLang="en-US" sz="1400"/>
              <a:pPr/>
              <a:t>25</a:t>
            </a:fld>
            <a:endParaRPr lang="en-US" altLang="en-US" sz="1400"/>
          </a:p>
        </p:txBody>
      </p:sp>
      <p:sp>
        <p:nvSpPr>
          <p:cNvPr id="5" name="TextBox 4"/>
          <p:cNvSpPr txBox="1"/>
          <p:nvPr/>
        </p:nvSpPr>
        <p:spPr>
          <a:xfrm>
            <a:off x="784770" y="1313860"/>
            <a:ext cx="7902030" cy="1384995"/>
          </a:xfrm>
          <a:prstGeom prst="rect">
            <a:avLst/>
          </a:prstGeom>
          <a:noFill/>
          <a:ln w="12700">
            <a:solidFill>
              <a:schemeClr val="tx1">
                <a:lumMod val="95000"/>
                <a:lumOff val="5000"/>
              </a:schemeClr>
            </a:solidFill>
            <a:prstDash val="dash"/>
          </a:ln>
        </p:spPr>
        <p:txBody>
          <a:bodyPr wrap="square" rtlCol="0">
            <a:spAutoFit/>
          </a:bodyPr>
          <a:lstStyle/>
          <a:p>
            <a:pPr marL="285750" indent="-285750">
              <a:buFont typeface="Arial" panose="020B0604020202020204" pitchFamily="34" charset="0"/>
              <a:buChar char="•"/>
            </a:pPr>
            <a:r>
              <a:rPr lang="en-US" sz="1400" dirty="0" smtClean="0"/>
              <a:t>Elizabeth Ford Chief of Psychiatry, NYC Health &amp; Hospitals Correctional Health </a:t>
            </a:r>
            <a:r>
              <a:rPr lang="en-US" sz="1400" dirty="0" err="1" smtClean="0"/>
              <a:t>Svcs</a:t>
            </a:r>
            <a:r>
              <a:rPr lang="en-US" sz="1400" dirty="0" smtClean="0"/>
              <a:t>.</a:t>
            </a:r>
          </a:p>
          <a:p>
            <a:pPr marL="285750" indent="-285750">
              <a:buFont typeface="Arial" panose="020B0604020202020204" pitchFamily="34" charset="0"/>
              <a:buChar char="•"/>
            </a:pPr>
            <a:r>
              <a:rPr lang="en-US" sz="1400" dirty="0" smtClean="0"/>
              <a:t>Daily Show</a:t>
            </a:r>
            <a:r>
              <a:rPr lang="en-US" sz="1400" dirty="0"/>
              <a:t>, May 30, </a:t>
            </a:r>
            <a:r>
              <a:rPr lang="en-US" sz="1400" dirty="0" smtClean="0"/>
              <a:t>2017</a:t>
            </a:r>
          </a:p>
          <a:p>
            <a:pPr marL="285750" indent="-285750">
              <a:buFont typeface="Arial" panose="020B0604020202020204" pitchFamily="34" charset="0"/>
              <a:buChar char="•"/>
            </a:pPr>
            <a:r>
              <a:rPr lang="en-US" sz="1400" dirty="0"/>
              <a:t>Psychiatric treatment of the incarcerated [approx. 5 min.]</a:t>
            </a:r>
            <a:r>
              <a:rPr lang="en-US"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p>
          <a:p>
            <a:endParaRPr lang="en-US" sz="1400" dirty="0"/>
          </a:p>
          <a:p>
            <a:r>
              <a:rPr lang="en-US" sz="1400" u="sng" dirty="0">
                <a:hlinkClick r:id="rId3" action="ppaction://hlinkfile"/>
              </a:rPr>
              <a:t>http://www.cc.com/video-clips/o1tm1d/the-daily-show-with-trevor-noah-elizabeth-ford---examining-mental-health-and-the-prison-system-in--</a:t>
            </a:r>
            <a:r>
              <a:rPr lang="en-US" sz="1400" u="sng" dirty="0" smtClean="0">
                <a:hlinkClick r:id="rId3" action="ppaction://hlinkfile"/>
              </a:rPr>
              <a:t>sometimes-amazing-things-happen-</a:t>
            </a:r>
            <a:endParaRPr lang="en-US" sz="1400" dirty="0"/>
          </a:p>
        </p:txBody>
      </p:sp>
      <p:pic>
        <p:nvPicPr>
          <p:cNvPr id="101378"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37468" t="24569" r="43744" b="31673"/>
          <a:stretch/>
        </p:blipFill>
        <p:spPr bwMode="auto">
          <a:xfrm>
            <a:off x="1066800" y="2929462"/>
            <a:ext cx="2693916" cy="377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1"/>
          <p:cNvPicPr>
            <a:picLocks noChangeAspect="1" noChangeArrowheads="1"/>
          </p:cNvPicPr>
          <p:nvPr/>
        </p:nvPicPr>
        <p:blipFill>
          <a:blip r:embed="rId5">
            <a:extLst>
              <a:ext uri="{28A0092B-C50C-407E-A947-70E740481C1C}">
                <a14:useLocalDpi xmlns:a14="http://schemas.microsoft.com/office/drawing/2010/main" val="0"/>
              </a:ext>
            </a:extLst>
          </a:blip>
          <a:srcRect l="32407" t="22243" r="37036" b="32637"/>
          <a:stretch>
            <a:fillRect/>
          </a:stretch>
        </p:blipFill>
        <p:spPr bwMode="auto">
          <a:xfrm>
            <a:off x="4572000" y="3460507"/>
            <a:ext cx="3484030" cy="308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123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295400" y="381000"/>
            <a:ext cx="67056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Break</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6861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82FF5E0F-A761-40D9-9297-50659A3A3059}" type="slidenum">
              <a:rPr lang="en-US" altLang="en-US" sz="1400"/>
              <a:pPr/>
              <a:t>26</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050"/>
          <p:cNvSpPr>
            <a:spLocks noGrp="1" noChangeArrowheads="1"/>
          </p:cNvSpPr>
          <p:nvPr>
            <p:ph type="title"/>
          </p:nvPr>
        </p:nvSpPr>
        <p:spPr>
          <a:xfrm>
            <a:off x="838200" y="381000"/>
            <a:ext cx="75438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Agenda</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70659" name="Text Box 2051"/>
          <p:cNvSpPr txBox="1">
            <a:spLocks noChangeArrowheads="1"/>
          </p:cNvSpPr>
          <p:nvPr/>
        </p:nvSpPr>
        <p:spPr bwMode="auto">
          <a:xfrm>
            <a:off x="381000" y="1752600"/>
            <a:ext cx="83820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1500">
                <a:solidFill>
                  <a:schemeClr val="tx1"/>
                </a:solidFill>
                <a:latin typeface="Arial" panose="020B0604020202020204" pitchFamily="34" charset="0"/>
                <a:ea typeface="ＭＳ Ｐゴシック" panose="020B0600070205080204" pitchFamily="34" charset="-128"/>
              </a:defRPr>
            </a:lvl1pPr>
            <a:lvl2pPr>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Clr>
                <a:schemeClr val="accent2"/>
              </a:buClr>
              <a:buFont typeface="Wingdings" panose="05000000000000000000" pitchFamily="2" charset="2"/>
              <a:buChar char=""/>
            </a:pPr>
            <a:r>
              <a:rPr lang="en-US" altLang="en-US" sz="2400"/>
              <a:t>Registration   </a:t>
            </a:r>
          </a:p>
          <a:p>
            <a:pPr>
              <a:buClr>
                <a:schemeClr val="accent2"/>
              </a:buClr>
              <a:buFont typeface="Wingdings" panose="05000000000000000000" pitchFamily="2" charset="2"/>
              <a:buChar char=""/>
            </a:pPr>
            <a:r>
              <a:rPr lang="en-US" altLang="en-US" sz="2400"/>
              <a:t>Introductions/Structured Conversation</a:t>
            </a:r>
          </a:p>
          <a:p>
            <a:pPr>
              <a:buClr>
                <a:schemeClr val="accent2"/>
              </a:buClr>
              <a:buFont typeface="Wingdings" panose="05000000000000000000" pitchFamily="2" charset="2"/>
              <a:buChar char=""/>
            </a:pPr>
            <a:r>
              <a:rPr lang="en-US" altLang="en-US" sz="2400"/>
              <a:t>Overview of Thresholds</a:t>
            </a:r>
          </a:p>
          <a:p>
            <a:pPr>
              <a:buClr>
                <a:schemeClr val="accent2"/>
              </a:buClr>
              <a:buFont typeface="Wingdings" panose="05000000000000000000" pitchFamily="2" charset="2"/>
              <a:buChar char=""/>
            </a:pPr>
            <a:r>
              <a:rPr lang="en-US" altLang="en-US" sz="2400"/>
              <a:t>6 Step Overview</a:t>
            </a:r>
          </a:p>
          <a:p>
            <a:pPr>
              <a:buClr>
                <a:schemeClr val="accent2"/>
              </a:buClr>
              <a:buFont typeface="Wingdings" panose="05000000000000000000" pitchFamily="2" charset="2"/>
              <a:buChar char=""/>
            </a:pPr>
            <a:r>
              <a:rPr lang="en-US" altLang="en-US" sz="2400"/>
              <a:t>Prison Information/Prison Clearance Forms</a:t>
            </a:r>
          </a:p>
          <a:p>
            <a:pPr>
              <a:buClr>
                <a:schemeClr val="accent2"/>
              </a:buClr>
              <a:buFont typeface="Wingdings" panose="05000000000000000000" pitchFamily="2" charset="2"/>
              <a:buChar char=""/>
            </a:pPr>
            <a:r>
              <a:rPr lang="en-US" altLang="en-US" sz="2400" u="sng"/>
              <a:t>Micro/Macro Overview</a:t>
            </a:r>
          </a:p>
          <a:p>
            <a:pPr lvl="1">
              <a:buClr>
                <a:schemeClr val="accent2"/>
              </a:buClr>
              <a:buSzPct val="50000"/>
              <a:buFont typeface="Wingdings" panose="05000000000000000000" pitchFamily="2" charset="2"/>
              <a:buChar char="Ø"/>
            </a:pPr>
            <a:r>
              <a:rPr lang="en-US" altLang="en-US" sz="2000"/>
              <a:t>  </a:t>
            </a:r>
            <a:r>
              <a:rPr lang="en-US" altLang="en-US" sz="1800"/>
              <a:t>Distribute Vol. Teacher Guide &amp; Student Manual</a:t>
            </a:r>
          </a:p>
          <a:p>
            <a:pPr>
              <a:buClr>
                <a:schemeClr val="accent2"/>
              </a:buClr>
              <a:buFont typeface="Wingdings" panose="05000000000000000000" pitchFamily="2" charset="2"/>
              <a:buChar char=""/>
            </a:pPr>
            <a:r>
              <a:rPr lang="en-US" altLang="en-US" sz="2400"/>
              <a:t>Outline/Detail/Demo – 6 Steps Decision Model</a:t>
            </a:r>
          </a:p>
          <a:p>
            <a:pPr>
              <a:buClr>
                <a:schemeClr val="accent2"/>
              </a:buClr>
              <a:buFont typeface="Wingdings" panose="05000000000000000000" pitchFamily="2" charset="2"/>
              <a:buChar char=""/>
            </a:pPr>
            <a:r>
              <a:rPr lang="en-US" altLang="en-US" sz="2400"/>
              <a:t>Going to Prison/Prison Guidelines </a:t>
            </a:r>
          </a:p>
          <a:p>
            <a:pPr>
              <a:buClr>
                <a:schemeClr val="accent2"/>
              </a:buClr>
              <a:buFont typeface="Wingdings" panose="05000000000000000000" pitchFamily="2" charset="2"/>
              <a:buChar char=""/>
            </a:pPr>
            <a:r>
              <a:rPr lang="en-US" altLang="en-US" sz="2400"/>
              <a:t>Open Issues</a:t>
            </a:r>
          </a:p>
          <a:p>
            <a:pPr>
              <a:buClr>
                <a:schemeClr val="accent2"/>
              </a:buClr>
              <a:buFont typeface="Wingdings" panose="05000000000000000000" pitchFamily="2" charset="2"/>
              <a:buChar char=""/>
            </a:pPr>
            <a:r>
              <a:rPr lang="en-US" altLang="en-US" sz="2400"/>
              <a:t>Closing Ritual &amp; Critique of the day </a:t>
            </a:r>
          </a:p>
          <a:p>
            <a:pPr>
              <a:buClr>
                <a:schemeClr val="accent2"/>
              </a:buClr>
              <a:buFont typeface="Wingdings" panose="05000000000000000000" pitchFamily="2" charset="2"/>
              <a:buChar char=""/>
            </a:pPr>
            <a:endParaRPr lang="en-US" altLang="en-US" sz="2400"/>
          </a:p>
        </p:txBody>
      </p:sp>
      <p:sp>
        <p:nvSpPr>
          <p:cNvPr id="706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95E2D26C-FAF8-457B-9505-0B87CAB6D85B}" type="slidenum">
              <a:rPr lang="en-US" altLang="en-US" sz="1400"/>
              <a:pPr/>
              <a:t>27</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1905000" y="533400"/>
            <a:ext cx="6553200" cy="1143000"/>
          </a:xfrm>
        </p:spPr>
        <p:txBody>
          <a:bodyPr/>
          <a:lstStyle/>
          <a:p>
            <a:pPr eaLnBrk="1" hangingPunct="1"/>
            <a:r>
              <a:rPr lang="en-US" altLang="en-US" sz="3200" smtClean="0">
                <a:solidFill>
                  <a:srgbClr val="002394"/>
                </a:solidFill>
                <a:latin typeface="Arial Black" panose="020B0A04020102020204" pitchFamily="34" charset="0"/>
                <a:ea typeface="ＭＳ Ｐゴシック" panose="020B0600070205080204" pitchFamily="34" charset="-128"/>
              </a:rPr>
              <a:t>How We Teach It</a:t>
            </a:r>
          </a:p>
        </p:txBody>
      </p:sp>
      <p:sp>
        <p:nvSpPr>
          <p:cNvPr id="72707" name="Rectangle 3"/>
          <p:cNvSpPr>
            <a:spLocks noGrp="1" noChangeArrowheads="1"/>
          </p:cNvSpPr>
          <p:nvPr>
            <p:ph type="body" idx="4294967295"/>
          </p:nvPr>
        </p:nvSpPr>
        <p:spPr>
          <a:xfrm>
            <a:off x="685800" y="1981200"/>
            <a:ext cx="7772400" cy="938213"/>
          </a:xfrm>
        </p:spPr>
        <p:txBody>
          <a:bodyPr/>
          <a:lstStyle/>
          <a:p>
            <a:pPr marL="0" indent="0" eaLnBrk="1" hangingPunct="1">
              <a:buFontTx/>
              <a:buNone/>
            </a:pPr>
            <a:r>
              <a:rPr lang="en-US" altLang="en-US" sz="2400" smtClean="0">
                <a:ea typeface="ＭＳ Ｐゴシック" panose="020B0600070205080204" pitchFamily="34" charset="-128"/>
              </a:rPr>
              <a:t>Thresholds is composed of two parts:  classroom training and one-on-one individual training.</a:t>
            </a:r>
            <a:r>
              <a:rPr lang="en-US" altLang="en-US" sz="2800" smtClean="0">
                <a:ea typeface="ＭＳ Ｐゴシック" panose="020B0600070205080204" pitchFamily="34" charset="-128"/>
              </a:rPr>
              <a:t>  </a:t>
            </a:r>
          </a:p>
          <a:p>
            <a:pPr marL="0" indent="0" eaLnBrk="1" hangingPunct="1"/>
            <a:endParaRPr lang="en-US" altLang="en-US" sz="2800" smtClean="0">
              <a:ea typeface="ＭＳ Ｐゴシック" panose="020B0600070205080204" pitchFamily="34" charset="-128"/>
            </a:endParaRPr>
          </a:p>
        </p:txBody>
      </p:sp>
      <p:pic>
        <p:nvPicPr>
          <p:cNvPr id="72708" name="Picture 4" descr="MC90037044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01963"/>
            <a:ext cx="16764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3" descr="MC90006013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887663"/>
            <a:ext cx="1087438"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16" descr="MC90006014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1175" y="3240088"/>
            <a:ext cx="135096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Rectangle 23"/>
          <p:cNvSpPr>
            <a:spLocks noChangeArrowheads="1"/>
          </p:cNvSpPr>
          <p:nvPr/>
        </p:nvSpPr>
        <p:spPr bwMode="auto">
          <a:xfrm>
            <a:off x="609600" y="4267200"/>
            <a:ext cx="3352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1800" b="1">
                <a:solidFill>
                  <a:schemeClr val="bg2"/>
                </a:solidFill>
                <a:latin typeface="Tahoma" panose="020B0604030504040204" pitchFamily="34" charset="0"/>
              </a:rPr>
              <a:t>Macro (Classroom)</a:t>
            </a:r>
          </a:p>
          <a:p>
            <a:pPr eaLnBrk="1" hangingPunct="1">
              <a:spcBef>
                <a:spcPct val="20000"/>
              </a:spcBef>
              <a:buFontTx/>
              <a:buChar char="•"/>
            </a:pPr>
            <a:r>
              <a:rPr lang="en-US" altLang="en-US" sz="1600" b="1">
                <a:solidFill>
                  <a:schemeClr val="bg2"/>
                </a:solidFill>
                <a:latin typeface="Tahoma" panose="020B0604030504040204" pitchFamily="34" charset="0"/>
              </a:rPr>
              <a:t>Presentations that teach the decision making steps</a:t>
            </a:r>
          </a:p>
          <a:p>
            <a:pPr eaLnBrk="1" hangingPunct="1">
              <a:spcBef>
                <a:spcPct val="20000"/>
              </a:spcBef>
              <a:buFontTx/>
              <a:buChar char="•"/>
            </a:pPr>
            <a:r>
              <a:rPr lang="en-US" altLang="en-US" sz="1600" b="1">
                <a:solidFill>
                  <a:schemeClr val="bg2"/>
                </a:solidFill>
                <a:latin typeface="Tahoma" panose="020B0604030504040204" pitchFamily="34" charset="0"/>
              </a:rPr>
              <a:t>Activities to reinforce learning objectives</a:t>
            </a:r>
          </a:p>
          <a:p>
            <a:pPr eaLnBrk="1" hangingPunct="1">
              <a:spcBef>
                <a:spcPct val="20000"/>
              </a:spcBef>
              <a:buFontTx/>
              <a:buChar char="•"/>
            </a:pPr>
            <a:r>
              <a:rPr lang="en-US" altLang="en-US" sz="1600" b="1">
                <a:solidFill>
                  <a:schemeClr val="bg2"/>
                </a:solidFill>
                <a:latin typeface="Tahoma" panose="020B0604030504040204" pitchFamily="34" charset="0"/>
              </a:rPr>
              <a:t>Generic Examples</a:t>
            </a:r>
          </a:p>
          <a:p>
            <a:pPr eaLnBrk="1" hangingPunct="1">
              <a:spcBef>
                <a:spcPct val="20000"/>
              </a:spcBef>
              <a:buFontTx/>
              <a:buChar char="•"/>
            </a:pPr>
            <a:r>
              <a:rPr lang="en-US" altLang="en-US" sz="1600" b="1">
                <a:solidFill>
                  <a:schemeClr val="bg2"/>
                </a:solidFill>
                <a:latin typeface="Tahoma" panose="020B0604030504040204" pitchFamily="34" charset="0"/>
              </a:rPr>
              <a:t>Group Discussion</a:t>
            </a:r>
          </a:p>
          <a:p>
            <a:pPr eaLnBrk="1" hangingPunct="1">
              <a:spcBef>
                <a:spcPct val="20000"/>
              </a:spcBef>
              <a:buFontTx/>
              <a:buChar char="•"/>
            </a:pPr>
            <a:endParaRPr lang="en-US" altLang="en-US" sz="1600" b="1">
              <a:latin typeface="Tahoma" panose="020B0604030504040204" pitchFamily="34" charset="0"/>
            </a:endParaRPr>
          </a:p>
        </p:txBody>
      </p:sp>
      <p:sp>
        <p:nvSpPr>
          <p:cNvPr id="72712" name="Rectangle 24"/>
          <p:cNvSpPr>
            <a:spLocks noChangeArrowheads="1"/>
          </p:cNvSpPr>
          <p:nvPr/>
        </p:nvSpPr>
        <p:spPr bwMode="auto">
          <a:xfrm>
            <a:off x="4495800" y="4267200"/>
            <a:ext cx="411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1800" b="1">
                <a:latin typeface="Tahoma" panose="020B0604030504040204" pitchFamily="34" charset="0"/>
              </a:rPr>
              <a:t>Micro (One-On-One)</a:t>
            </a:r>
          </a:p>
          <a:p>
            <a:pPr eaLnBrk="1" hangingPunct="1">
              <a:spcBef>
                <a:spcPct val="20000"/>
              </a:spcBef>
              <a:buFontTx/>
              <a:buChar char="•"/>
            </a:pPr>
            <a:r>
              <a:rPr lang="en-US" altLang="en-US" sz="1600" b="1">
                <a:latin typeface="Tahoma" panose="020B0604030504040204" pitchFamily="34" charset="0"/>
              </a:rPr>
              <a:t>Volunteers meet participants in a safe environment</a:t>
            </a:r>
          </a:p>
          <a:p>
            <a:pPr eaLnBrk="1" hangingPunct="1">
              <a:spcBef>
                <a:spcPct val="20000"/>
              </a:spcBef>
              <a:buFontTx/>
              <a:buChar char="•"/>
            </a:pPr>
            <a:r>
              <a:rPr lang="en-US" altLang="en-US" sz="1600" b="1">
                <a:latin typeface="Tahoma" panose="020B0604030504040204" pitchFamily="34" charset="0"/>
              </a:rPr>
              <a:t>Allows open dialogue about specific personal goals and actions needed to achieve</a:t>
            </a:r>
          </a:p>
          <a:p>
            <a:pPr eaLnBrk="1" hangingPunct="1">
              <a:spcBef>
                <a:spcPct val="20000"/>
              </a:spcBef>
              <a:buFontTx/>
              <a:buChar char="•"/>
            </a:pPr>
            <a:r>
              <a:rPr lang="en-US" altLang="en-US" sz="1600" b="1">
                <a:latin typeface="Tahoma" panose="020B0604030504040204" pitchFamily="34" charset="0"/>
              </a:rPr>
              <a:t>Reinforces the six step process</a:t>
            </a:r>
            <a:r>
              <a:rPr lang="en-US" altLang="en-US" sz="1600">
                <a:latin typeface="Tahoma" panose="020B0604030504040204" pitchFamily="34" charset="0"/>
              </a:rPr>
              <a:t> </a:t>
            </a:r>
          </a:p>
          <a:p>
            <a:pPr eaLnBrk="1" hangingPunct="1">
              <a:spcBef>
                <a:spcPct val="20000"/>
              </a:spcBef>
              <a:buFontTx/>
              <a:buChar char="•"/>
            </a:pPr>
            <a:endParaRPr lang="en-US" altLang="en-US" sz="1600">
              <a:latin typeface="Tahoma" panose="020B0604030504040204" pitchFamily="34" charset="0"/>
            </a:endParaRPr>
          </a:p>
        </p:txBody>
      </p:sp>
      <p:sp>
        <p:nvSpPr>
          <p:cNvPr id="72713"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DBED5341-01B4-492B-8152-E5801F730218}" type="slidenum">
              <a:rPr lang="en-US" altLang="en-US" sz="1400"/>
              <a:pPr/>
              <a:t>28</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9" name="Rectangle 7"/>
          <p:cNvSpPr>
            <a:spLocks noChangeArrowheads="1"/>
          </p:cNvSpPr>
          <p:nvPr/>
        </p:nvSpPr>
        <p:spPr bwMode="auto">
          <a:xfrm>
            <a:off x="4419600" y="2133600"/>
            <a:ext cx="4343400" cy="3657600"/>
          </a:xfrm>
          <a:prstGeom prst="rect">
            <a:avLst/>
          </a:prstGeom>
          <a:solidFill>
            <a:srgbClr val="336699"/>
          </a:solidFill>
          <a:ln w="9525">
            <a:solidFill>
              <a:schemeClr val="tx1"/>
            </a:solidFill>
            <a:miter lim="800000"/>
            <a:headEnd/>
            <a:tailEnd/>
          </a:ln>
          <a:effectLst>
            <a:outerShdw blurRad="63500" dist="107763" dir="2700000" algn="ctr" rotWithShape="0">
              <a:schemeClr val="bg2">
                <a:alpha val="74997"/>
              </a:schemeClr>
            </a:outerShdw>
          </a:effectLst>
        </p:spPr>
        <p:txBody>
          <a:bodyPr wrap="none" anchor="ctr"/>
          <a:lstStyle/>
          <a:p>
            <a:pPr>
              <a:defRPr/>
            </a:pPr>
            <a:endParaRPr lang="en-US">
              <a:latin typeface="Arial" charset="0"/>
              <a:ea typeface="+mn-ea"/>
            </a:endParaRPr>
          </a:p>
        </p:txBody>
      </p:sp>
      <p:sp>
        <p:nvSpPr>
          <p:cNvPr id="74755" name="Rectangle 2"/>
          <p:cNvSpPr>
            <a:spLocks noGrp="1" noChangeArrowheads="1"/>
          </p:cNvSpPr>
          <p:nvPr>
            <p:ph type="title"/>
          </p:nvPr>
        </p:nvSpPr>
        <p:spPr>
          <a:xfrm>
            <a:off x="1600200" y="457200"/>
            <a:ext cx="6705600" cy="762000"/>
          </a:xfrm>
        </p:spPr>
        <p:txBody>
          <a:bodyPr/>
          <a:lstStyle/>
          <a:p>
            <a:r>
              <a:rPr lang="en-US" altLang="en-US" sz="2800" smtClean="0">
                <a:solidFill>
                  <a:srgbClr val="002394"/>
                </a:solidFill>
                <a:latin typeface="Arial Black" panose="020B0A04020102020204" pitchFamily="34" charset="0"/>
                <a:ea typeface="ＭＳ Ｐゴシック" panose="020B0600070205080204" pitchFamily="34" charset="-128"/>
              </a:rPr>
              <a:t> Weekly 1-1 Micro Sessions</a:t>
            </a:r>
          </a:p>
        </p:txBody>
      </p:sp>
      <p:sp>
        <p:nvSpPr>
          <p:cNvPr id="74756" name="Text Box 4"/>
          <p:cNvSpPr txBox="1">
            <a:spLocks noChangeArrowheads="1"/>
          </p:cNvSpPr>
          <p:nvPr/>
        </p:nvSpPr>
        <p:spPr bwMode="auto">
          <a:xfrm>
            <a:off x="4495800" y="2132013"/>
            <a:ext cx="27432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sz="1600" b="1" u="sng">
                <a:solidFill>
                  <a:schemeClr val="bg1"/>
                </a:solidFill>
              </a:rPr>
              <a:t>Agenda item</a:t>
            </a:r>
          </a:p>
          <a:p>
            <a:r>
              <a:rPr lang="en-US" altLang="en-US" sz="1600">
                <a:solidFill>
                  <a:schemeClr val="bg1"/>
                </a:solidFill>
              </a:rPr>
              <a:t>Greeting</a:t>
            </a:r>
          </a:p>
          <a:p>
            <a:endParaRPr lang="en-US" altLang="en-US" sz="1600">
              <a:solidFill>
                <a:schemeClr val="bg1"/>
              </a:solidFill>
            </a:endParaRPr>
          </a:p>
          <a:p>
            <a:r>
              <a:rPr lang="en-US" altLang="en-US" sz="1600">
                <a:solidFill>
                  <a:schemeClr val="bg1"/>
                </a:solidFill>
              </a:rPr>
              <a:t>Questions/discussion about previous macros/workbook mtl. 		</a:t>
            </a:r>
          </a:p>
          <a:p>
            <a:endParaRPr lang="en-US" altLang="en-US" sz="1600">
              <a:solidFill>
                <a:schemeClr val="bg1"/>
              </a:solidFill>
            </a:endParaRPr>
          </a:p>
          <a:p>
            <a:r>
              <a:rPr lang="en-US" altLang="en-US" sz="1600">
                <a:solidFill>
                  <a:schemeClr val="bg1"/>
                </a:solidFill>
              </a:rPr>
              <a:t>Latest macro &amp; workbook mtl. review/discussion </a:t>
            </a:r>
          </a:p>
          <a:p>
            <a:r>
              <a:rPr lang="en-US" altLang="en-US" sz="1600">
                <a:solidFill>
                  <a:schemeClr val="bg1"/>
                </a:solidFill>
              </a:rPr>
              <a:t>		</a:t>
            </a:r>
          </a:p>
          <a:p>
            <a:r>
              <a:rPr lang="en-US" altLang="en-US" sz="1600">
                <a:solidFill>
                  <a:schemeClr val="bg1"/>
                </a:solidFill>
              </a:rPr>
              <a:t>Other issues / questions / concerns</a:t>
            </a:r>
          </a:p>
        </p:txBody>
      </p:sp>
      <p:sp>
        <p:nvSpPr>
          <p:cNvPr id="74757" name="Text Box 5"/>
          <p:cNvSpPr txBox="1">
            <a:spLocks noChangeArrowheads="1"/>
          </p:cNvSpPr>
          <p:nvPr/>
        </p:nvSpPr>
        <p:spPr bwMode="auto">
          <a:xfrm>
            <a:off x="7239000" y="2132013"/>
            <a:ext cx="18288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sz="1600" b="1" u="sng">
                <a:solidFill>
                  <a:schemeClr val="bg1"/>
                </a:solidFill>
              </a:rPr>
              <a:t>Timing</a:t>
            </a:r>
          </a:p>
          <a:p>
            <a:r>
              <a:rPr lang="en-US" altLang="en-US" sz="1600" b="1">
                <a:solidFill>
                  <a:schemeClr val="bg1"/>
                </a:solidFill>
              </a:rPr>
              <a:t>[1-2 min.]</a:t>
            </a:r>
          </a:p>
          <a:p>
            <a:endParaRPr lang="en-US" altLang="en-US" sz="1600" b="1" u="sng">
              <a:solidFill>
                <a:schemeClr val="bg1"/>
              </a:solidFill>
            </a:endParaRPr>
          </a:p>
          <a:p>
            <a:r>
              <a:rPr lang="en-US" altLang="en-US" sz="1600">
                <a:solidFill>
                  <a:schemeClr val="bg1"/>
                </a:solidFill>
              </a:rPr>
              <a:t>[0-15 min.]	</a:t>
            </a:r>
          </a:p>
          <a:p>
            <a:endParaRPr lang="en-US" altLang="en-US" sz="1600">
              <a:solidFill>
                <a:schemeClr val="bg1"/>
              </a:solidFill>
            </a:endParaRPr>
          </a:p>
          <a:p>
            <a:endParaRPr lang="en-US" altLang="en-US" sz="1400">
              <a:solidFill>
                <a:schemeClr val="bg1"/>
              </a:solidFill>
            </a:endParaRPr>
          </a:p>
          <a:p>
            <a:r>
              <a:rPr lang="en-US" altLang="en-US" sz="1600">
                <a:solidFill>
                  <a:schemeClr val="bg1"/>
                </a:solidFill>
              </a:rPr>
              <a:t>[30-40 min.]</a:t>
            </a:r>
          </a:p>
          <a:p>
            <a:endParaRPr lang="en-US" altLang="en-US" sz="1800" u="sng">
              <a:solidFill>
                <a:schemeClr val="bg1"/>
              </a:solidFill>
            </a:endParaRPr>
          </a:p>
          <a:p>
            <a:endParaRPr lang="en-US" altLang="en-US" sz="1800" u="sng">
              <a:solidFill>
                <a:schemeClr val="bg1"/>
              </a:solidFill>
            </a:endParaRPr>
          </a:p>
          <a:p>
            <a:r>
              <a:rPr lang="en-US" altLang="en-US" sz="1600" u="sng">
                <a:solidFill>
                  <a:schemeClr val="bg1"/>
                </a:solidFill>
              </a:rPr>
              <a:t>[</a:t>
            </a:r>
            <a:r>
              <a:rPr lang="en-US" altLang="en-US" sz="1600">
                <a:solidFill>
                  <a:schemeClr val="bg1"/>
                </a:solidFill>
              </a:rPr>
              <a:t>0-30 min.</a:t>
            </a:r>
            <a:r>
              <a:rPr lang="en-US" altLang="en-US" sz="1600" u="sng">
                <a:solidFill>
                  <a:schemeClr val="bg1"/>
                </a:solidFill>
              </a:rPr>
              <a:t>]</a:t>
            </a:r>
          </a:p>
          <a:p>
            <a:endParaRPr lang="en-US" altLang="en-US" sz="1800">
              <a:solidFill>
                <a:schemeClr val="bg1"/>
              </a:solidFill>
            </a:endParaRPr>
          </a:p>
          <a:p>
            <a:r>
              <a:rPr lang="en-US" altLang="en-US" sz="1800">
                <a:solidFill>
                  <a:schemeClr val="bg1"/>
                </a:solidFill>
              </a:rPr>
              <a:t>approx. 1 hr</a:t>
            </a:r>
            <a:r>
              <a:rPr lang="en-US" altLang="en-US" sz="1800"/>
              <a:t>	</a:t>
            </a:r>
          </a:p>
        </p:txBody>
      </p:sp>
      <p:sp>
        <p:nvSpPr>
          <p:cNvPr id="74758" name="Rectangle 6"/>
          <p:cNvSpPr>
            <a:spLocks noChangeArrowheads="1"/>
          </p:cNvSpPr>
          <p:nvPr/>
        </p:nvSpPr>
        <p:spPr bwMode="auto">
          <a:xfrm>
            <a:off x="304800" y="1905000"/>
            <a:ext cx="3657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400"/>
              <a:t>1-1 Micro Meeting</a:t>
            </a:r>
          </a:p>
          <a:p>
            <a:pPr algn="ctr">
              <a:lnSpc>
                <a:spcPct val="75000"/>
              </a:lnSpc>
            </a:pPr>
            <a:r>
              <a:rPr lang="en-US" altLang="en-US" sz="2400" u="sng"/>
              <a:t>Teach, Review &amp; Reinforce</a:t>
            </a:r>
          </a:p>
          <a:p>
            <a:pPr algn="ctr">
              <a:lnSpc>
                <a:spcPct val="75000"/>
              </a:lnSpc>
            </a:pPr>
            <a:endParaRPr lang="en-US" altLang="en-US" sz="2400" u="sng"/>
          </a:p>
          <a:p>
            <a:pPr>
              <a:spcBef>
                <a:spcPct val="50000"/>
              </a:spcBef>
              <a:buClr>
                <a:schemeClr val="accent2"/>
              </a:buClr>
              <a:buFontTx/>
              <a:buChar char="•"/>
            </a:pPr>
            <a:r>
              <a:rPr lang="en-US" altLang="en-US" sz="1800" b="1"/>
              <a:t>Define Situation</a:t>
            </a:r>
          </a:p>
          <a:p>
            <a:pPr>
              <a:spcBef>
                <a:spcPct val="50000"/>
              </a:spcBef>
              <a:buClr>
                <a:schemeClr val="accent2"/>
              </a:buClr>
              <a:buFontTx/>
              <a:buChar char="•"/>
            </a:pPr>
            <a:r>
              <a:rPr lang="en-US" altLang="en-US" sz="1800" b="1"/>
              <a:t>Set Goal</a:t>
            </a:r>
          </a:p>
          <a:p>
            <a:pPr>
              <a:spcBef>
                <a:spcPct val="50000"/>
              </a:spcBef>
              <a:buClr>
                <a:schemeClr val="accent2"/>
              </a:buClr>
              <a:buFontTx/>
              <a:buChar char="•"/>
            </a:pPr>
            <a:r>
              <a:rPr lang="en-US" altLang="en-US" sz="1800" b="1"/>
              <a:t>Develop Possibilities</a:t>
            </a:r>
          </a:p>
          <a:p>
            <a:pPr>
              <a:spcBef>
                <a:spcPct val="50000"/>
              </a:spcBef>
              <a:buClr>
                <a:schemeClr val="accent2"/>
              </a:buClr>
              <a:buFontTx/>
              <a:buChar char="•"/>
            </a:pPr>
            <a:r>
              <a:rPr lang="en-US" altLang="en-US" sz="1800" b="1"/>
              <a:t>Evaluate Possibilities</a:t>
            </a:r>
          </a:p>
          <a:p>
            <a:pPr>
              <a:spcBef>
                <a:spcPct val="50000"/>
              </a:spcBef>
              <a:buClr>
                <a:schemeClr val="accent2"/>
              </a:buClr>
              <a:buFontTx/>
              <a:buChar char="•"/>
            </a:pPr>
            <a:r>
              <a:rPr lang="en-US" altLang="en-US" sz="1800" b="1"/>
              <a:t>Make Decision</a:t>
            </a:r>
          </a:p>
          <a:p>
            <a:pPr>
              <a:spcBef>
                <a:spcPct val="50000"/>
              </a:spcBef>
              <a:buClr>
                <a:schemeClr val="accent2"/>
              </a:buClr>
              <a:buFontTx/>
              <a:buChar char="•"/>
            </a:pPr>
            <a:r>
              <a:rPr lang="en-US" altLang="en-US" sz="1800" b="1"/>
              <a:t>Implement Decision</a:t>
            </a:r>
          </a:p>
        </p:txBody>
      </p:sp>
      <p:sp>
        <p:nvSpPr>
          <p:cNvPr id="74759" name="AutoShape 8"/>
          <p:cNvSpPr>
            <a:spLocks noChangeArrowheads="1"/>
          </p:cNvSpPr>
          <p:nvPr/>
        </p:nvSpPr>
        <p:spPr bwMode="auto">
          <a:xfrm>
            <a:off x="3733800" y="3192463"/>
            <a:ext cx="533400" cy="769937"/>
          </a:xfrm>
          <a:prstGeom prst="rightArrow">
            <a:avLst>
              <a:gd name="adj1" fmla="val 50000"/>
              <a:gd name="adj2" fmla="val 25000"/>
            </a:avLst>
          </a:prstGeom>
          <a:solidFill>
            <a:schemeClr val="tx2"/>
          </a:solidFill>
          <a:ln w="9525">
            <a:solidFill>
              <a:schemeClr val="tx1"/>
            </a:solidFill>
            <a:miter lim="800000"/>
            <a:headEnd/>
            <a:tailEnd/>
          </a:ln>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4760"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AF04B640-B8C6-42C8-9EED-4A140F51FA79}" type="slidenum">
              <a:rPr lang="en-US" altLang="en-US" sz="1400"/>
              <a:pPr/>
              <a:t>29</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050"/>
          <p:cNvSpPr>
            <a:spLocks noGrp="1" noChangeArrowheads="1"/>
          </p:cNvSpPr>
          <p:nvPr>
            <p:ph type="title"/>
          </p:nvPr>
        </p:nvSpPr>
        <p:spPr>
          <a:xfrm>
            <a:off x="838200" y="381000"/>
            <a:ext cx="75438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Agenda</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23555" name="Text Box 2051"/>
          <p:cNvSpPr txBox="1">
            <a:spLocks noChangeArrowheads="1"/>
          </p:cNvSpPr>
          <p:nvPr/>
        </p:nvSpPr>
        <p:spPr bwMode="auto">
          <a:xfrm>
            <a:off x="457200" y="1295400"/>
            <a:ext cx="8382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1500">
                <a:solidFill>
                  <a:schemeClr val="tx1"/>
                </a:solidFill>
                <a:latin typeface="Arial" panose="020B0604020202020204" pitchFamily="34" charset="0"/>
                <a:ea typeface="ＭＳ Ｐゴシック" panose="020B0600070205080204" pitchFamily="34" charset="-128"/>
              </a:defRPr>
            </a:lvl1pPr>
            <a:lvl2pPr>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Clr>
                <a:schemeClr val="accent2"/>
              </a:buClr>
              <a:buFont typeface="Wingdings" panose="05000000000000000000" pitchFamily="2" charset="2"/>
              <a:buChar char=""/>
            </a:pPr>
            <a:r>
              <a:rPr lang="en-US" altLang="en-US" sz="2400"/>
              <a:t>Registration   </a:t>
            </a:r>
          </a:p>
          <a:p>
            <a:pPr>
              <a:buClr>
                <a:schemeClr val="accent2"/>
              </a:buClr>
              <a:buFont typeface="Wingdings" panose="05000000000000000000" pitchFamily="2" charset="2"/>
              <a:buChar char=""/>
            </a:pPr>
            <a:r>
              <a:rPr lang="en-US" altLang="en-US" sz="2400" u="sng"/>
              <a:t>Introductions/Structured Conversation</a:t>
            </a:r>
          </a:p>
          <a:p>
            <a:pPr>
              <a:buClr>
                <a:schemeClr val="accent2"/>
              </a:buClr>
              <a:buFont typeface="Wingdings" panose="05000000000000000000" pitchFamily="2" charset="2"/>
              <a:buChar char=""/>
            </a:pPr>
            <a:r>
              <a:rPr lang="en-US" altLang="en-US" sz="2400"/>
              <a:t>Overview of Thresholds</a:t>
            </a:r>
          </a:p>
          <a:p>
            <a:pPr>
              <a:buClr>
                <a:schemeClr val="accent2"/>
              </a:buClr>
              <a:buFont typeface="Wingdings" panose="05000000000000000000" pitchFamily="2" charset="2"/>
              <a:buChar char=""/>
            </a:pPr>
            <a:r>
              <a:rPr lang="en-US" altLang="en-US" sz="2400"/>
              <a:t>6 Step Overview</a:t>
            </a:r>
          </a:p>
          <a:p>
            <a:pPr>
              <a:buClr>
                <a:schemeClr val="accent2"/>
              </a:buClr>
              <a:buFont typeface="Wingdings" panose="05000000000000000000" pitchFamily="2" charset="2"/>
              <a:buChar char=""/>
            </a:pPr>
            <a:r>
              <a:rPr lang="en-US" altLang="en-US" sz="2400"/>
              <a:t>Prison Information/Prison Clearance Forms</a:t>
            </a:r>
          </a:p>
          <a:p>
            <a:pPr>
              <a:buClr>
                <a:schemeClr val="accent2"/>
              </a:buClr>
              <a:buFont typeface="Wingdings" panose="05000000000000000000" pitchFamily="2" charset="2"/>
              <a:buChar char=""/>
            </a:pPr>
            <a:r>
              <a:rPr lang="en-US" altLang="en-US" sz="2400"/>
              <a:t>Micro/Macro Overview</a:t>
            </a:r>
          </a:p>
          <a:p>
            <a:pPr lvl="1">
              <a:buClr>
                <a:schemeClr val="accent2"/>
              </a:buClr>
              <a:buSzPct val="50000"/>
              <a:buFont typeface="Wingdings" panose="05000000000000000000" pitchFamily="2" charset="2"/>
              <a:buChar char="Ø"/>
            </a:pPr>
            <a:r>
              <a:rPr lang="en-US" altLang="en-US" sz="2000"/>
              <a:t>  </a:t>
            </a:r>
            <a:r>
              <a:rPr lang="en-US" altLang="en-US" sz="1800"/>
              <a:t>Distribute Vol. Teacher Guide &amp; Student Manual</a:t>
            </a:r>
          </a:p>
          <a:p>
            <a:pPr>
              <a:buClr>
                <a:schemeClr val="accent2"/>
              </a:buClr>
              <a:buFont typeface="Wingdings" panose="05000000000000000000" pitchFamily="2" charset="2"/>
              <a:buChar char=""/>
            </a:pPr>
            <a:r>
              <a:rPr lang="en-US" altLang="en-US" sz="2400"/>
              <a:t>Outline/Detail/Demo – 6 Steps Decision Model</a:t>
            </a:r>
          </a:p>
          <a:p>
            <a:pPr>
              <a:buClr>
                <a:schemeClr val="accent2"/>
              </a:buClr>
              <a:buFont typeface="Wingdings" panose="05000000000000000000" pitchFamily="2" charset="2"/>
              <a:buChar char=""/>
            </a:pPr>
            <a:r>
              <a:rPr lang="en-US" altLang="en-US" sz="2400"/>
              <a:t>Going to Prison/Prison Guidelines </a:t>
            </a:r>
          </a:p>
          <a:p>
            <a:pPr>
              <a:buClr>
                <a:schemeClr val="accent2"/>
              </a:buClr>
              <a:buFont typeface="Wingdings" panose="05000000000000000000" pitchFamily="2" charset="2"/>
              <a:buChar char=""/>
            </a:pPr>
            <a:r>
              <a:rPr lang="en-US" altLang="en-US" sz="2400"/>
              <a:t>Open Issues</a:t>
            </a:r>
          </a:p>
          <a:p>
            <a:pPr>
              <a:buClr>
                <a:schemeClr val="accent2"/>
              </a:buClr>
              <a:buFont typeface="Wingdings" panose="05000000000000000000" pitchFamily="2" charset="2"/>
              <a:buChar char=""/>
            </a:pPr>
            <a:r>
              <a:rPr lang="en-US" altLang="en-US" sz="2400"/>
              <a:t>Closing Ritual &amp; Critique of the day </a:t>
            </a:r>
          </a:p>
        </p:txBody>
      </p:sp>
      <p:sp>
        <p:nvSpPr>
          <p:cNvPr id="235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25F8F4CC-A7A9-47BE-A598-E3A6EDB09E6C}" type="slidenum">
              <a:rPr lang="en-US" altLang="en-US" sz="1400"/>
              <a:pPr/>
              <a:t>3</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295400" y="762000"/>
            <a:ext cx="67056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Men                 Women</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graphicFrame>
        <p:nvGraphicFramePr>
          <p:cNvPr id="4" name="Table 3"/>
          <p:cNvGraphicFramePr>
            <a:graphicFrameLocks noGrp="1"/>
          </p:cNvGraphicFramePr>
          <p:nvPr>
            <p:extLst/>
          </p:nvPr>
        </p:nvGraphicFramePr>
        <p:xfrm>
          <a:off x="838200" y="1371600"/>
          <a:ext cx="6934200" cy="3486150"/>
        </p:xfrm>
        <a:graphic>
          <a:graphicData uri="http://schemas.openxmlformats.org/drawingml/2006/table">
            <a:tbl>
              <a:tblPr/>
              <a:tblGrid>
                <a:gridCol w="3467100"/>
                <a:gridCol w="3467100"/>
              </a:tblGrid>
              <a:tr h="371392">
                <a:tc>
                  <a:txBody>
                    <a:bodyPr/>
                    <a:lstStyle>
                      <a:lvl1pPr defTabSz="457200">
                        <a:spcBef>
                          <a:spcPct val="20000"/>
                        </a:spcBef>
                        <a:defRPr sz="2800">
                          <a:solidFill>
                            <a:schemeClr val="tx1"/>
                          </a:solidFill>
                          <a:latin typeface="Arial" charset="0"/>
                          <a:ea typeface="ＭＳ Ｐゴシック" charset="-128"/>
                        </a:defRPr>
                      </a:lvl1pPr>
                      <a:lvl2pPr marL="37931725" indent="-37474525" defTabSz="457200">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charset="0"/>
                          <a:ea typeface="ＭＳ Ｐゴシック" charset="-128"/>
                        </a:rPr>
                        <a:t>7 weeks [6 Steps + Graduation]</a:t>
                      </a:r>
                    </a:p>
                  </a:txBody>
                  <a:tcPr marT="45711" marB="45711"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defRPr sz="2800">
                          <a:solidFill>
                            <a:schemeClr val="tx1"/>
                          </a:solidFill>
                          <a:latin typeface="Arial" charset="0"/>
                          <a:ea typeface="ＭＳ Ｐゴシック" charset="-128"/>
                        </a:defRPr>
                      </a:lvl1pPr>
                      <a:lvl2pPr marL="37931725" indent="-37474525" defTabSz="457200">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smtClean="0">
                          <a:ln>
                            <a:noFill/>
                          </a:ln>
                          <a:solidFill>
                            <a:srgbClr val="000000"/>
                          </a:solidFill>
                          <a:effectLst/>
                          <a:latin typeface="Arial" charset="0"/>
                          <a:ea typeface="ＭＳ Ｐゴシック" charset="-128"/>
                        </a:rPr>
                        <a:t>7 weeks [6 Steps + Graduation]</a:t>
                      </a:r>
                    </a:p>
                  </a:txBody>
                  <a:tcPr marT="45711" marB="45711"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r>
              <a:tr h="371392">
                <a:tc>
                  <a:txBody>
                    <a:bodyPr/>
                    <a:lstStyle>
                      <a:lvl1pPr defTabSz="457200">
                        <a:spcBef>
                          <a:spcPct val="20000"/>
                        </a:spcBef>
                        <a:defRPr sz="2800">
                          <a:solidFill>
                            <a:schemeClr val="tx1"/>
                          </a:solidFill>
                          <a:latin typeface="Arial" charset="0"/>
                          <a:ea typeface="ＭＳ Ｐゴシック" charset="-128"/>
                        </a:defRPr>
                      </a:lvl1pPr>
                      <a:lvl2pPr marL="37931725" indent="-37474525" defTabSz="457200">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charset="0"/>
                          <a:ea typeface="ＭＳ Ｐゴシック" charset="-128"/>
                        </a:rPr>
                        <a:t>Week 1 = Intro and Step 1</a:t>
                      </a:r>
                    </a:p>
                  </a:txBody>
                  <a:tcPr marT="45711" marB="45711"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defRPr sz="2800">
                          <a:solidFill>
                            <a:schemeClr val="tx1"/>
                          </a:solidFill>
                          <a:latin typeface="Arial" charset="0"/>
                          <a:ea typeface="ＭＳ Ｐゴシック" charset="-128"/>
                        </a:defRPr>
                      </a:lvl1pPr>
                      <a:lvl2pPr marL="37931725" indent="-37474525" defTabSz="457200">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charset="0"/>
                          <a:ea typeface="ＭＳ Ｐゴシック" charset="-128"/>
                        </a:rPr>
                        <a:t>Week 1 = Intro and Step 1</a:t>
                      </a:r>
                    </a:p>
                  </a:txBody>
                  <a:tcPr marT="45711" marB="45711"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r>
              <a:tr h="640111">
                <a:tc>
                  <a:txBody>
                    <a:bodyPr/>
                    <a:lstStyle>
                      <a:lvl1pPr defTabSz="457200">
                        <a:spcBef>
                          <a:spcPct val="20000"/>
                        </a:spcBef>
                        <a:defRPr sz="2800">
                          <a:solidFill>
                            <a:schemeClr val="tx1"/>
                          </a:solidFill>
                          <a:latin typeface="Arial" charset="0"/>
                          <a:ea typeface="ＭＳ Ｐゴシック" charset="-128"/>
                        </a:defRPr>
                      </a:lvl1pPr>
                      <a:lvl2pPr marL="37931725" indent="-37474525" defTabSz="457200">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charset="0"/>
                          <a:ea typeface="ＭＳ Ｐゴシック" charset="-128"/>
                        </a:rPr>
                        <a:t>Prison and Correctional Center</a:t>
                      </a:r>
                    </a:p>
                  </a:txBody>
                  <a:tcPr marT="45711" marB="45711"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defRPr sz="2800">
                          <a:solidFill>
                            <a:schemeClr val="tx1"/>
                          </a:solidFill>
                          <a:latin typeface="Arial" charset="0"/>
                          <a:ea typeface="ＭＳ Ｐゴシック" charset="-128"/>
                        </a:defRPr>
                      </a:lvl1pPr>
                      <a:lvl2pPr marL="37931725" indent="-37474525" defTabSz="457200">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charset="0"/>
                          <a:ea typeface="ＭＳ Ｐゴシック" charset="-128"/>
                        </a:rPr>
                        <a:t>Prison and Correctional Center</a:t>
                      </a:r>
                    </a:p>
                  </a:txBody>
                  <a:tcPr marT="45711" marB="45711"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r>
              <a:tr h="914455">
                <a:tc>
                  <a:txBody>
                    <a:bodyPr/>
                    <a:lstStyle>
                      <a:lvl1pPr defTabSz="457200">
                        <a:spcBef>
                          <a:spcPct val="20000"/>
                        </a:spcBef>
                        <a:defRPr sz="2800">
                          <a:solidFill>
                            <a:schemeClr val="tx1"/>
                          </a:solidFill>
                          <a:latin typeface="Arial" charset="0"/>
                          <a:ea typeface="ＭＳ Ｐゴシック" charset="-128"/>
                        </a:defRPr>
                      </a:lvl1pPr>
                      <a:lvl2pPr marL="37931725" indent="-37474525" defTabSz="457200">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charset="0"/>
                          <a:ea typeface="ＭＳ Ｐゴシック" charset="-128"/>
                        </a:rPr>
                        <a:t>Wednesdays = Prison &amp; Correctional Center</a:t>
                      </a:r>
                    </a:p>
                  </a:txBody>
                  <a:tcPr marT="45711" marB="45711"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defRPr sz="2800">
                          <a:solidFill>
                            <a:schemeClr val="tx1"/>
                          </a:solidFill>
                          <a:latin typeface="Arial" charset="0"/>
                          <a:ea typeface="ＭＳ Ｐゴシック" charset="-128"/>
                        </a:defRPr>
                      </a:lvl1pPr>
                      <a:lvl2pPr marL="37931725" indent="-37474525" defTabSz="457200">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charset="0"/>
                          <a:ea typeface="ＭＳ Ｐゴシック" charset="-128"/>
                        </a:rPr>
                        <a:t>Tuesdays = Prison</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charset="0"/>
                          <a:ea typeface="ＭＳ Ｐゴシック" charset="-128"/>
                        </a:rPr>
                        <a:t>Wednesdays = Correctional Center [</a:t>
                      </a:r>
                      <a:r>
                        <a:rPr kumimoji="0" lang="en-US" altLang="en-US" sz="1800" b="0" i="0" u="none" strike="noStrike" cap="none" normalizeH="0" baseline="0" dirty="0" smtClean="0">
                          <a:ln>
                            <a:noFill/>
                          </a:ln>
                          <a:solidFill>
                            <a:srgbClr val="FF0000"/>
                          </a:solidFill>
                          <a:effectLst/>
                          <a:latin typeface="Arial" charset="0"/>
                          <a:ea typeface="ＭＳ Ｐゴシック" charset="-128"/>
                        </a:rPr>
                        <a:t>NA-2019 Spring</a:t>
                      </a:r>
                      <a:r>
                        <a:rPr kumimoji="0" lang="en-US" altLang="en-US" sz="1800" b="0" i="0" u="none" strike="noStrike" cap="none" normalizeH="0" baseline="0" dirty="0" smtClean="0">
                          <a:ln>
                            <a:noFill/>
                          </a:ln>
                          <a:solidFill>
                            <a:srgbClr val="000000"/>
                          </a:solidFill>
                          <a:effectLst/>
                          <a:latin typeface="Arial" charset="0"/>
                          <a:ea typeface="ＭＳ Ｐゴシック" charset="-128"/>
                        </a:rPr>
                        <a:t>]</a:t>
                      </a:r>
                    </a:p>
                  </a:txBody>
                  <a:tcPr marT="45711" marB="45711"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r>
              <a:tr h="1188800">
                <a:tc>
                  <a:txBody>
                    <a:bodyPr/>
                    <a:lstStyle>
                      <a:lvl1pPr defTabSz="457200">
                        <a:spcBef>
                          <a:spcPct val="20000"/>
                        </a:spcBef>
                        <a:defRPr sz="2800">
                          <a:solidFill>
                            <a:schemeClr val="tx1"/>
                          </a:solidFill>
                          <a:latin typeface="Arial" charset="0"/>
                          <a:ea typeface="ＭＳ Ｐゴシック" charset="-128"/>
                        </a:defRPr>
                      </a:lvl1pPr>
                      <a:lvl2pPr marL="37931725" indent="-37474525" defTabSz="457200">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charset="0"/>
                          <a:ea typeface="ＭＳ Ｐゴシック" charset="-128"/>
                        </a:rPr>
                        <a:t>First Micro combines Intro [session 1] and Step 1 [session 2] and begins after first Macro</a:t>
                      </a:r>
                    </a:p>
                  </a:txBody>
                  <a:tcPr marT="45711" marB="45711"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defRPr sz="2800">
                          <a:solidFill>
                            <a:schemeClr val="tx1"/>
                          </a:solidFill>
                          <a:latin typeface="Arial" charset="0"/>
                          <a:ea typeface="ＭＳ Ｐゴシック" charset="-128"/>
                        </a:defRPr>
                      </a:lvl1pPr>
                      <a:lvl2pPr marL="37931725" indent="-37474525" defTabSz="457200">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charset="0"/>
                          <a:ea typeface="ＭＳ Ｐゴシック" charset="-128"/>
                        </a:rPr>
                        <a:t>First Micro combines Intro [session 1] and Step 1 [session 2] and begins after first Macro</a:t>
                      </a:r>
                    </a:p>
                  </a:txBody>
                  <a:tcPr marT="45711" marB="45711"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r>
            </a:tbl>
          </a:graphicData>
        </a:graphic>
      </p:graphicFrame>
      <p:pic>
        <p:nvPicPr>
          <p:cNvPr id="13723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
            <a:ext cx="128905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40" name="TextBox 5"/>
          <p:cNvSpPr txBox="1">
            <a:spLocks noChangeArrowheads="1"/>
          </p:cNvSpPr>
          <p:nvPr/>
        </p:nvSpPr>
        <p:spPr bwMode="auto">
          <a:xfrm>
            <a:off x="914400" y="4916488"/>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000000"/>
                </a:solidFill>
              </a:rPr>
              <a:t>Volunteers are </a:t>
            </a:r>
            <a:r>
              <a:rPr lang="en-US" altLang="en-US" sz="1800" u="sng" dirty="0" smtClean="0">
                <a:solidFill>
                  <a:srgbClr val="000000"/>
                </a:solidFill>
              </a:rPr>
              <a:t>invited/encouraged </a:t>
            </a:r>
            <a:r>
              <a:rPr lang="en-US" altLang="en-US" sz="1800" u="sng" dirty="0">
                <a:solidFill>
                  <a:srgbClr val="000000"/>
                </a:solidFill>
              </a:rPr>
              <a:t>to attend the first Macro </a:t>
            </a:r>
            <a:r>
              <a:rPr lang="en-US" altLang="en-US" sz="1800" dirty="0">
                <a:solidFill>
                  <a:srgbClr val="000000"/>
                </a:solidFill>
              </a:rPr>
              <a:t>to meet your client, enter as a group, and get accustomed to the prison set-up.</a:t>
            </a:r>
          </a:p>
        </p:txBody>
      </p:sp>
      <p:sp>
        <p:nvSpPr>
          <p:cNvPr id="13724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1A3A1066-CA02-4454-A550-80B26439B3D9}" type="slidenum">
              <a:rPr lang="en-US" altLang="en-US" sz="1400">
                <a:solidFill>
                  <a:srgbClr val="000000"/>
                </a:solidFill>
              </a:rPr>
              <a:pPr/>
              <a:t>30</a:t>
            </a:fld>
            <a:endParaRPr lang="en-US" altLang="en-US" sz="1400">
              <a:solidFill>
                <a:srgbClr val="000000"/>
              </a:solidFill>
            </a:endParaRPr>
          </a:p>
        </p:txBody>
      </p:sp>
      <p:sp>
        <p:nvSpPr>
          <p:cNvPr id="7" name="TextBox 4"/>
          <p:cNvSpPr txBox="1">
            <a:spLocks noChangeArrowheads="1"/>
          </p:cNvSpPr>
          <p:nvPr/>
        </p:nvSpPr>
        <p:spPr bwMode="auto">
          <a:xfrm>
            <a:off x="609600" y="5724525"/>
            <a:ext cx="7543800" cy="52322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400" dirty="0">
                <a:solidFill>
                  <a:srgbClr val="000000"/>
                </a:solidFill>
              </a:rPr>
              <a:t>***Each new volunteer </a:t>
            </a:r>
            <a:r>
              <a:rPr lang="en-US" sz="1400" u="sng" dirty="0" smtClean="0">
                <a:solidFill>
                  <a:srgbClr val="000000"/>
                </a:solidFill>
              </a:rPr>
              <a:t>can </a:t>
            </a:r>
            <a:r>
              <a:rPr lang="en-US" sz="1400" u="sng" dirty="0">
                <a:solidFill>
                  <a:srgbClr val="000000"/>
                </a:solidFill>
              </a:rPr>
              <a:t>have a buddy </a:t>
            </a:r>
            <a:r>
              <a:rPr lang="en-US" sz="1400" dirty="0">
                <a:solidFill>
                  <a:srgbClr val="000000"/>
                </a:solidFill>
              </a:rPr>
              <a:t>assigned to him/her who will check-in periodically during the first volunteer experience to give support and answer any questions you may have.</a:t>
            </a:r>
          </a:p>
        </p:txBody>
      </p:sp>
    </p:spTree>
    <p:extLst>
      <p:ext uri="{BB962C8B-B14F-4D97-AF65-F5344CB8AC3E}">
        <p14:creationId xmlns:p14="http://schemas.microsoft.com/office/powerpoint/2010/main" val="3713702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a:fld id="{D0381392-E500-461B-9C81-26C6850D336B}" type="slidenum">
              <a:rPr lang="en-US" altLang="en-US" sz="1400"/>
              <a:pPr algn="r"/>
              <a:t>31</a:t>
            </a:fld>
            <a:endParaRPr lang="en-US" altLang="en-US" sz="1400"/>
          </a:p>
        </p:txBody>
      </p:sp>
      <p:sp>
        <p:nvSpPr>
          <p:cNvPr id="76803" name="Rectangle 2"/>
          <p:cNvSpPr>
            <a:spLocks noGrp="1" noChangeArrowheads="1"/>
          </p:cNvSpPr>
          <p:nvPr>
            <p:ph type="title" idx="4294967295"/>
          </p:nvPr>
        </p:nvSpPr>
        <p:spPr>
          <a:xfrm>
            <a:off x="152400" y="381000"/>
            <a:ext cx="89916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 </a:t>
            </a:r>
            <a:r>
              <a:rPr lang="en-US" altLang="en-US" sz="2400" smtClean="0">
                <a:solidFill>
                  <a:srgbClr val="002394"/>
                </a:solidFill>
                <a:latin typeface="Arial Black" panose="020B0A04020102020204" pitchFamily="34" charset="0"/>
                <a:ea typeface="ＭＳ Ｐゴシック" panose="020B0600070205080204" pitchFamily="34" charset="-128"/>
              </a:rPr>
              <a:t>Distribute Vol. Teacher </a:t>
            </a:r>
            <a:r>
              <a:rPr lang="en-US" altLang="en-US" sz="2400" u="sng" smtClean="0">
                <a:solidFill>
                  <a:srgbClr val="002394"/>
                </a:solidFill>
                <a:latin typeface="Arial Black" panose="020B0A04020102020204" pitchFamily="34" charset="0"/>
                <a:ea typeface="ＭＳ Ｐゴシック" panose="020B0600070205080204" pitchFamily="34" charset="-128"/>
              </a:rPr>
              <a:t>Manual</a:t>
            </a:r>
            <a:r>
              <a:rPr lang="en-US" altLang="en-US" sz="2400" smtClean="0">
                <a:solidFill>
                  <a:srgbClr val="002394"/>
                </a:solidFill>
                <a:latin typeface="Arial Black" panose="020B0A04020102020204" pitchFamily="34" charset="0"/>
                <a:ea typeface="ＭＳ Ｐゴシック" panose="020B0600070205080204" pitchFamily="34" charset="-128"/>
              </a:rPr>
              <a:t> &amp; Student </a:t>
            </a:r>
            <a:r>
              <a:rPr lang="en-US" altLang="en-US" sz="2400" u="sng" smtClean="0">
                <a:solidFill>
                  <a:srgbClr val="002394"/>
                </a:solidFill>
                <a:latin typeface="Arial Black" panose="020B0A04020102020204" pitchFamily="34" charset="0"/>
                <a:ea typeface="ＭＳ Ｐゴシック" panose="020B0600070205080204" pitchFamily="34" charset="-128"/>
              </a:rPr>
              <a:t>Guide</a:t>
            </a:r>
          </a:p>
        </p:txBody>
      </p:sp>
      <p:sp>
        <p:nvSpPr>
          <p:cNvPr id="76804" name="Rectangle 7"/>
          <p:cNvSpPr>
            <a:spLocks noChangeArrowheads="1"/>
          </p:cNvSpPr>
          <p:nvPr/>
        </p:nvSpPr>
        <p:spPr bwMode="auto">
          <a:xfrm>
            <a:off x="0" y="1695450"/>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76805" name="Picture 6"/>
          <p:cNvPicPr>
            <a:picLocks noChangeAspect="1" noChangeArrowheads="1"/>
          </p:cNvPicPr>
          <p:nvPr/>
        </p:nvPicPr>
        <p:blipFill>
          <a:blip r:embed="rId3">
            <a:extLst>
              <a:ext uri="{28A0092B-C50C-407E-A947-70E740481C1C}">
                <a14:useLocalDpi xmlns:a14="http://schemas.microsoft.com/office/drawing/2010/main" val="0"/>
              </a:ext>
            </a:extLst>
          </a:blip>
          <a:srcRect l="8575" t="24994" r="69804" b="30637"/>
          <a:stretch>
            <a:fillRect/>
          </a:stretch>
        </p:blipFill>
        <p:spPr bwMode="auto">
          <a:xfrm>
            <a:off x="5334000" y="2209800"/>
            <a:ext cx="25146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11"/>
          <p:cNvSpPr>
            <a:spLocks noChangeArrowheads="1"/>
          </p:cNvSpPr>
          <p:nvPr/>
        </p:nvSpPr>
        <p:spPr bwMode="auto">
          <a:xfrm>
            <a:off x="0" y="2295525"/>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76807" name="Group 13"/>
          <p:cNvGrpSpPr>
            <a:grpSpLocks/>
          </p:cNvGrpSpPr>
          <p:nvPr/>
        </p:nvGrpSpPr>
        <p:grpSpPr bwMode="auto">
          <a:xfrm>
            <a:off x="762000" y="1752600"/>
            <a:ext cx="3352800" cy="3886200"/>
            <a:chOff x="240" y="1104"/>
            <a:chExt cx="2640" cy="2784"/>
          </a:xfrm>
        </p:grpSpPr>
        <p:pic>
          <p:nvPicPr>
            <p:cNvPr id="76812" name="Picture 10"/>
            <p:cNvPicPr>
              <a:picLocks noChangeAspect="1" noChangeArrowheads="1"/>
            </p:cNvPicPr>
            <p:nvPr/>
          </p:nvPicPr>
          <p:blipFill>
            <a:blip r:embed="rId4">
              <a:extLst>
                <a:ext uri="{28A0092B-C50C-407E-A947-70E740481C1C}">
                  <a14:useLocalDpi xmlns:a14="http://schemas.microsoft.com/office/drawing/2010/main" val="0"/>
                </a:ext>
              </a:extLst>
            </a:blip>
            <a:srcRect l="31305" t="13675" r="29044" b="28206"/>
            <a:stretch>
              <a:fillRect/>
            </a:stretch>
          </p:blipFill>
          <p:spPr bwMode="auto">
            <a:xfrm>
              <a:off x="288" y="1138"/>
              <a:ext cx="2592" cy="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3" name="Rectangle 12"/>
            <p:cNvSpPr>
              <a:spLocks noChangeArrowheads="1"/>
            </p:cNvSpPr>
            <p:nvPr/>
          </p:nvSpPr>
          <p:spPr bwMode="auto">
            <a:xfrm>
              <a:off x="240" y="1104"/>
              <a:ext cx="2544" cy="27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76808" name="Oval 14"/>
          <p:cNvSpPr>
            <a:spLocks noChangeArrowheads="1"/>
          </p:cNvSpPr>
          <p:nvPr/>
        </p:nvSpPr>
        <p:spPr bwMode="auto">
          <a:xfrm>
            <a:off x="3352800" y="4724400"/>
            <a:ext cx="762000" cy="381000"/>
          </a:xfrm>
          <a:prstGeom prst="ellipse">
            <a:avLst/>
          </a:prstGeom>
          <a:noFill/>
          <a:ln w="28575">
            <a:solidFill>
              <a:srgbClr val="CC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CC0000"/>
              </a:solidFill>
            </a:endParaRPr>
          </a:p>
        </p:txBody>
      </p:sp>
      <p:sp>
        <p:nvSpPr>
          <p:cNvPr id="76809" name="Oval 15"/>
          <p:cNvSpPr>
            <a:spLocks noChangeArrowheads="1"/>
          </p:cNvSpPr>
          <p:nvPr/>
        </p:nvSpPr>
        <p:spPr bwMode="auto">
          <a:xfrm>
            <a:off x="6781800" y="3505200"/>
            <a:ext cx="533400" cy="381000"/>
          </a:xfrm>
          <a:prstGeom prst="ellipse">
            <a:avLst/>
          </a:prstGeom>
          <a:noFill/>
          <a:ln w="28575">
            <a:solidFill>
              <a:srgbClr val="CC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CC0000"/>
              </a:solidFill>
            </a:endParaRPr>
          </a:p>
        </p:txBody>
      </p:sp>
      <p:sp>
        <p:nvSpPr>
          <p:cNvPr id="76810" name="Text Box 16"/>
          <p:cNvSpPr txBox="1">
            <a:spLocks noChangeArrowheads="1"/>
          </p:cNvSpPr>
          <p:nvPr/>
        </p:nvSpPr>
        <p:spPr bwMode="auto">
          <a:xfrm>
            <a:off x="1447800" y="5935663"/>
            <a:ext cx="6019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We’ll refer you to pages in both the Manual &amp; Guide during the day</a:t>
            </a:r>
          </a:p>
        </p:txBody>
      </p:sp>
      <p:sp>
        <p:nvSpPr>
          <p:cNvPr id="76811" name="Slide Number Placeholder 1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56158CF2-D536-4BF0-A6FB-BAE4736B5773}" type="slidenum">
              <a:rPr lang="en-US" altLang="en-US" sz="1400"/>
              <a:pPr/>
              <a:t>31</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050"/>
          <p:cNvSpPr>
            <a:spLocks noGrp="1" noChangeArrowheads="1"/>
          </p:cNvSpPr>
          <p:nvPr>
            <p:ph type="title"/>
          </p:nvPr>
        </p:nvSpPr>
        <p:spPr>
          <a:xfrm>
            <a:off x="838200" y="381000"/>
            <a:ext cx="75438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Agenda</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78851" name="Text Box 2051"/>
          <p:cNvSpPr txBox="1">
            <a:spLocks noChangeArrowheads="1"/>
          </p:cNvSpPr>
          <p:nvPr/>
        </p:nvSpPr>
        <p:spPr bwMode="auto">
          <a:xfrm>
            <a:off x="381000" y="1524000"/>
            <a:ext cx="83820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1500">
                <a:solidFill>
                  <a:schemeClr val="tx1"/>
                </a:solidFill>
                <a:latin typeface="Arial" panose="020B0604020202020204" pitchFamily="34" charset="0"/>
                <a:ea typeface="ＭＳ Ｐゴシック" panose="020B0600070205080204" pitchFamily="34" charset="-128"/>
              </a:defRPr>
            </a:lvl1pPr>
            <a:lvl2pPr>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Clr>
                <a:schemeClr val="accent2"/>
              </a:buClr>
              <a:buFont typeface="Wingdings" panose="05000000000000000000" pitchFamily="2" charset="2"/>
              <a:buChar char=""/>
            </a:pPr>
            <a:r>
              <a:rPr lang="en-US" altLang="en-US" sz="2400" dirty="0"/>
              <a:t>Registration   </a:t>
            </a:r>
          </a:p>
          <a:p>
            <a:pPr>
              <a:buClr>
                <a:schemeClr val="accent2"/>
              </a:buClr>
              <a:buFont typeface="Wingdings" panose="05000000000000000000" pitchFamily="2" charset="2"/>
              <a:buChar char=""/>
            </a:pPr>
            <a:r>
              <a:rPr lang="en-US" altLang="en-US" sz="2400" dirty="0"/>
              <a:t>Introductions/Structured Conversation</a:t>
            </a:r>
          </a:p>
          <a:p>
            <a:pPr>
              <a:buClr>
                <a:schemeClr val="accent2"/>
              </a:buClr>
              <a:buFont typeface="Wingdings" panose="05000000000000000000" pitchFamily="2" charset="2"/>
              <a:buChar char=""/>
            </a:pPr>
            <a:r>
              <a:rPr lang="en-US" altLang="en-US" sz="2400" dirty="0"/>
              <a:t>Overview of Thresholds</a:t>
            </a:r>
          </a:p>
          <a:p>
            <a:pPr>
              <a:buClr>
                <a:schemeClr val="accent2"/>
              </a:buClr>
              <a:buFont typeface="Wingdings" panose="05000000000000000000" pitchFamily="2" charset="2"/>
              <a:buChar char=""/>
            </a:pPr>
            <a:r>
              <a:rPr lang="en-US" altLang="en-US" sz="2400" dirty="0"/>
              <a:t>6 Step Overview</a:t>
            </a:r>
          </a:p>
          <a:p>
            <a:pPr>
              <a:buClr>
                <a:schemeClr val="accent2"/>
              </a:buClr>
              <a:buFont typeface="Wingdings" panose="05000000000000000000" pitchFamily="2" charset="2"/>
              <a:buChar char=""/>
            </a:pPr>
            <a:r>
              <a:rPr lang="en-US" altLang="en-US" sz="2400" dirty="0"/>
              <a:t>Prison Information/Prison Clearance Forms</a:t>
            </a:r>
          </a:p>
          <a:p>
            <a:pPr>
              <a:buClr>
                <a:schemeClr val="accent2"/>
              </a:buClr>
              <a:buFont typeface="Wingdings" panose="05000000000000000000" pitchFamily="2" charset="2"/>
              <a:buChar char=""/>
            </a:pPr>
            <a:r>
              <a:rPr lang="en-US" altLang="en-US" sz="2400" dirty="0"/>
              <a:t>Micro/Macro Overview</a:t>
            </a:r>
          </a:p>
          <a:p>
            <a:pPr lvl="1">
              <a:buClr>
                <a:schemeClr val="accent2"/>
              </a:buClr>
              <a:buSzPct val="50000"/>
              <a:buFont typeface="Wingdings" panose="05000000000000000000" pitchFamily="2" charset="2"/>
              <a:buChar char="Ø"/>
            </a:pPr>
            <a:r>
              <a:rPr lang="en-US" altLang="en-US" sz="2000" dirty="0"/>
              <a:t>  </a:t>
            </a:r>
            <a:r>
              <a:rPr lang="en-US" altLang="en-US" sz="1800" dirty="0"/>
              <a:t>Distribute Vol. Teacher Guide &amp; Student Manual</a:t>
            </a:r>
          </a:p>
          <a:p>
            <a:pPr>
              <a:buClr>
                <a:schemeClr val="accent2"/>
              </a:buClr>
              <a:buFont typeface="Wingdings" panose="05000000000000000000" pitchFamily="2" charset="2"/>
              <a:buChar char=""/>
            </a:pPr>
            <a:r>
              <a:rPr lang="en-US" altLang="en-US" sz="2400" u="sng" dirty="0"/>
              <a:t>Outline/Detail/Demo – 6 Steps Decision Model</a:t>
            </a:r>
          </a:p>
          <a:p>
            <a:pPr>
              <a:buClr>
                <a:schemeClr val="accent2"/>
              </a:buClr>
              <a:buFont typeface="Wingdings" panose="05000000000000000000" pitchFamily="2" charset="2"/>
              <a:buChar char=""/>
            </a:pPr>
            <a:r>
              <a:rPr lang="en-US" altLang="en-US" sz="2400" dirty="0"/>
              <a:t>Going to Prison/Prison Guidelines </a:t>
            </a:r>
          </a:p>
          <a:p>
            <a:pPr>
              <a:buClr>
                <a:schemeClr val="accent2"/>
              </a:buClr>
              <a:buFont typeface="Wingdings" panose="05000000000000000000" pitchFamily="2" charset="2"/>
              <a:buChar char=""/>
            </a:pPr>
            <a:r>
              <a:rPr lang="en-US" altLang="en-US" sz="2400" dirty="0"/>
              <a:t>Open Issues</a:t>
            </a:r>
          </a:p>
          <a:p>
            <a:pPr>
              <a:buClr>
                <a:schemeClr val="accent2"/>
              </a:buClr>
              <a:buFont typeface="Wingdings" panose="05000000000000000000" pitchFamily="2" charset="2"/>
              <a:buChar char=""/>
            </a:pPr>
            <a:r>
              <a:rPr lang="en-US" altLang="en-US" sz="2400" dirty="0"/>
              <a:t>Closing Ritual &amp; Critique of the day </a:t>
            </a:r>
          </a:p>
          <a:p>
            <a:pPr>
              <a:buClr>
                <a:schemeClr val="accent2"/>
              </a:buClr>
              <a:buFont typeface="Wingdings" panose="05000000000000000000" pitchFamily="2" charset="2"/>
              <a:buChar char=""/>
            </a:pPr>
            <a:endParaRPr lang="en-US" altLang="en-US" sz="2400" dirty="0"/>
          </a:p>
        </p:txBody>
      </p:sp>
      <p:sp>
        <p:nvSpPr>
          <p:cNvPr id="788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C6E3A0EE-B96E-4EFB-BE5A-051758C382E6}" type="slidenum">
              <a:rPr lang="en-US" altLang="en-US" sz="1400"/>
              <a:pPr/>
              <a:t>32</a:t>
            </a:fld>
            <a:endParaRPr lang="en-US" altLang="en-US" sz="1400"/>
          </a:p>
        </p:txBody>
      </p:sp>
      <p:sp>
        <p:nvSpPr>
          <p:cNvPr id="2" name="TextBox 1"/>
          <p:cNvSpPr txBox="1"/>
          <p:nvPr/>
        </p:nvSpPr>
        <p:spPr>
          <a:xfrm>
            <a:off x="838200" y="5791200"/>
            <a:ext cx="7239000" cy="784830"/>
          </a:xfrm>
          <a:prstGeom prst="rect">
            <a:avLst/>
          </a:prstGeom>
          <a:noFill/>
          <a:ln>
            <a:solidFill>
              <a:srgbClr val="002060"/>
            </a:solidFill>
            <a:prstDash val="dash"/>
          </a:ln>
        </p:spPr>
        <p:txBody>
          <a:bodyPr wrap="square" rtlCol="0">
            <a:spAutoFit/>
          </a:bodyPr>
          <a:lstStyle/>
          <a:p>
            <a:r>
              <a:rPr lang="en-US" dirty="0" smtClean="0">
                <a:solidFill>
                  <a:srgbClr val="000099"/>
                </a:solidFill>
              </a:rPr>
              <a:t>The next part of the training will use an example of ‘Staying Sober’ to demo the “Decision Model; after that – we’ll go through each step in detail and have you apply the model to a decision you’ve made recently – so start thinking of one</a:t>
            </a:r>
            <a:endParaRPr lang="en-US" dirty="0">
              <a:solidFill>
                <a:srgbClr val="00009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066800" y="76200"/>
            <a:ext cx="6705600" cy="1143000"/>
          </a:xfrm>
        </p:spPr>
        <p:txBody>
          <a:bodyPr/>
          <a:lstStyle/>
          <a:p>
            <a:pPr algn="l">
              <a:lnSpc>
                <a:spcPct val="85000"/>
              </a:lnSpc>
            </a:pPr>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400" smtClean="0">
                <a:ea typeface="ＭＳ Ｐゴシック" panose="020B0600070205080204" pitchFamily="34" charset="-128"/>
              </a:rPr>
              <a:t>Introduction Session</a:t>
            </a:r>
          </a:p>
        </p:txBody>
      </p:sp>
      <p:sp>
        <p:nvSpPr>
          <p:cNvPr id="92163" name="Text Box 4"/>
          <p:cNvSpPr txBox="1">
            <a:spLocks noChangeArrowheads="1"/>
          </p:cNvSpPr>
          <p:nvPr/>
        </p:nvSpPr>
        <p:spPr bwMode="auto">
          <a:xfrm>
            <a:off x="1828800" y="1295400"/>
            <a:ext cx="6019800" cy="376238"/>
          </a:xfrm>
          <a:prstGeom prst="rect">
            <a:avLst/>
          </a:prstGeom>
          <a:solidFill>
            <a:srgbClr val="DDDDDD"/>
          </a:solidFill>
          <a:ln w="9525">
            <a:solidFill>
              <a:schemeClr val="tx1"/>
            </a:solidFill>
            <a:prstDash val="dash"/>
            <a:miter lim="800000"/>
            <a:headEnd/>
            <a:tailEnd/>
          </a:ln>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Reinforce and acquaint client with program.</a:t>
            </a:r>
          </a:p>
        </p:txBody>
      </p:sp>
      <p:pic>
        <p:nvPicPr>
          <p:cNvPr id="9216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12954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5"/>
          <p:cNvSpPr txBox="1">
            <a:spLocks noChangeArrowheads="1"/>
          </p:cNvSpPr>
          <p:nvPr/>
        </p:nvSpPr>
        <p:spPr bwMode="auto">
          <a:xfrm>
            <a:off x="1066800" y="2133600"/>
            <a:ext cx="65532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284163" indent="-115888">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t>Become acquainted with each other.</a:t>
            </a:r>
          </a:p>
          <a:p>
            <a:pPr lvl="1" eaLnBrk="1" hangingPunct="1">
              <a:lnSpc>
                <a:spcPct val="85000"/>
              </a:lnSpc>
              <a:spcBef>
                <a:spcPct val="25000"/>
              </a:spcBef>
              <a:buFontTx/>
              <a:buChar char="•"/>
            </a:pPr>
            <a:r>
              <a:rPr lang="en-US" altLang="en-US" sz="2000"/>
              <a:t>Introduce yourself.</a:t>
            </a:r>
          </a:p>
          <a:p>
            <a:pPr lvl="1" eaLnBrk="1" hangingPunct="1">
              <a:lnSpc>
                <a:spcPct val="85000"/>
              </a:lnSpc>
              <a:spcBef>
                <a:spcPct val="25000"/>
              </a:spcBef>
              <a:buFontTx/>
              <a:buChar char="•"/>
            </a:pPr>
            <a:r>
              <a:rPr lang="en-US" altLang="en-US" sz="2000"/>
              <a:t>Learn the client’s history.</a:t>
            </a:r>
          </a:p>
          <a:p>
            <a:pPr lvl="1" eaLnBrk="1" hangingPunct="1">
              <a:lnSpc>
                <a:spcPct val="85000"/>
              </a:lnSpc>
              <a:spcBef>
                <a:spcPct val="25000"/>
              </a:spcBef>
              <a:buFontTx/>
              <a:buChar char="•"/>
            </a:pPr>
            <a:r>
              <a:rPr lang="en-US" altLang="en-US" sz="2000"/>
              <a:t>Agree on the schedule and the commitment.</a:t>
            </a:r>
          </a:p>
          <a:p>
            <a:pPr eaLnBrk="1" hangingPunct="1">
              <a:spcBef>
                <a:spcPct val="50000"/>
              </a:spcBef>
            </a:pPr>
            <a:r>
              <a:rPr lang="en-US" altLang="en-US" sz="2000"/>
              <a:t>Become acquainted with the program.</a:t>
            </a:r>
          </a:p>
          <a:p>
            <a:pPr lvl="1" eaLnBrk="1" hangingPunct="1">
              <a:lnSpc>
                <a:spcPct val="85000"/>
              </a:lnSpc>
              <a:spcBef>
                <a:spcPct val="25000"/>
              </a:spcBef>
              <a:buFontTx/>
              <a:buChar char="•"/>
            </a:pPr>
            <a:r>
              <a:rPr lang="en-US" altLang="en-US" sz="2000"/>
              <a:t>Explain the basics of the program.</a:t>
            </a:r>
          </a:p>
          <a:p>
            <a:pPr lvl="1" eaLnBrk="1" hangingPunct="1">
              <a:lnSpc>
                <a:spcPct val="85000"/>
              </a:lnSpc>
              <a:spcBef>
                <a:spcPct val="25000"/>
              </a:spcBef>
              <a:buFontTx/>
              <a:buChar char="•"/>
            </a:pPr>
            <a:r>
              <a:rPr lang="en-US" altLang="en-US" sz="2000"/>
              <a:t>Review what the client has learned in the Macro.</a:t>
            </a:r>
          </a:p>
          <a:p>
            <a:pPr lvl="1" eaLnBrk="1" hangingPunct="1">
              <a:lnSpc>
                <a:spcPct val="85000"/>
              </a:lnSpc>
              <a:spcBef>
                <a:spcPct val="25000"/>
              </a:spcBef>
              <a:buFontTx/>
              <a:buChar char="•"/>
            </a:pPr>
            <a:r>
              <a:rPr lang="en-US" altLang="en-US" sz="2000"/>
              <a:t>Begin to use the Guide</a:t>
            </a:r>
          </a:p>
          <a:p>
            <a:pPr lvl="1" eaLnBrk="1" hangingPunct="1">
              <a:lnSpc>
                <a:spcPct val="85000"/>
              </a:lnSpc>
              <a:spcBef>
                <a:spcPct val="25000"/>
              </a:spcBef>
              <a:buFontTx/>
              <a:buChar char="•"/>
            </a:pPr>
            <a:endParaRPr lang="en-US" altLang="en-US" sz="2000"/>
          </a:p>
          <a:p>
            <a:pPr lvl="1" eaLnBrk="1" hangingPunct="1">
              <a:lnSpc>
                <a:spcPct val="85000"/>
              </a:lnSpc>
              <a:spcBef>
                <a:spcPct val="25000"/>
              </a:spcBef>
            </a:pPr>
            <a:r>
              <a:rPr lang="en-US" altLang="en-US" sz="2000"/>
              <a:t>Closing Ritual</a:t>
            </a:r>
          </a:p>
          <a:p>
            <a:pPr lvl="1" eaLnBrk="1" hangingPunct="1">
              <a:lnSpc>
                <a:spcPct val="85000"/>
              </a:lnSpc>
              <a:spcBef>
                <a:spcPct val="25000"/>
              </a:spcBef>
              <a:buFontTx/>
              <a:buChar char="•"/>
            </a:pPr>
            <a:endParaRPr lang="en-US" altLang="en-US" sz="2000"/>
          </a:p>
          <a:p>
            <a:pPr lvl="1" eaLnBrk="1" hangingPunct="1">
              <a:lnSpc>
                <a:spcPct val="85000"/>
              </a:lnSpc>
              <a:spcBef>
                <a:spcPct val="25000"/>
              </a:spcBef>
            </a:pPr>
            <a:endParaRPr lang="en-US" altLang="en-US" sz="2000"/>
          </a:p>
        </p:txBody>
      </p:sp>
      <p:sp>
        <p:nvSpPr>
          <p:cNvPr id="9216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F5172E03-30BC-48E5-A7AB-BF7A94E5D22E}" type="slidenum">
              <a:rPr lang="en-US" altLang="en-US" sz="1400"/>
              <a:pPr/>
              <a:t>33</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914400" y="533400"/>
            <a:ext cx="7543800" cy="914400"/>
          </a:xfrm>
        </p:spPr>
        <p:txBody>
          <a:bodyPr/>
          <a:lstStyle/>
          <a:p>
            <a:pPr algn="l"/>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400" smtClean="0">
                <a:ea typeface="ＭＳ Ｐゴシック" panose="020B0600070205080204" pitchFamily="34" charset="-128"/>
              </a:rPr>
              <a:t>Micro Session One Practice (Introduction)</a:t>
            </a:r>
          </a:p>
        </p:txBody>
      </p:sp>
      <p:sp>
        <p:nvSpPr>
          <p:cNvPr id="94211" name="Rectangle 7"/>
          <p:cNvSpPr>
            <a:spLocks noChangeArrowheads="1"/>
          </p:cNvSpPr>
          <p:nvPr/>
        </p:nvSpPr>
        <p:spPr bwMode="auto">
          <a:xfrm>
            <a:off x="0" y="30527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9421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143000"/>
            <a:ext cx="12954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1143000" y="2057400"/>
          <a:ext cx="6400800" cy="3790951"/>
        </p:xfrm>
        <a:graphic>
          <a:graphicData uri="http://schemas.openxmlformats.org/drawingml/2006/table">
            <a:tbl>
              <a:tblPr/>
              <a:tblGrid>
                <a:gridCol w="6400800"/>
              </a:tblGrid>
              <a:tr h="566738">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panose="020B0600070205080204" pitchFamily="34" charset="-128"/>
                        </a:rPr>
                        <a:t>Work in your small group.</a:t>
                      </a:r>
                    </a:p>
                  </a:txBody>
                  <a:tcPr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r>
              <a:tr h="566738">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panose="020B0600070205080204" pitchFamily="34" charset="-128"/>
                        </a:rPr>
                        <a:t>Read pages: i, 1, 39-40 in the Client Guide.</a:t>
                      </a:r>
                    </a:p>
                  </a:txBody>
                  <a:tcPr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r>
              <a:tr h="977900">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panose="020B0600070205080204" pitchFamily="34" charset="-128"/>
                        </a:rPr>
                        <a:t>Ask clarifying questions, such as, “Which activities seem to work best? What does______ mean?”.</a:t>
                      </a:r>
                    </a:p>
                  </a:txBody>
                  <a:tcPr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r>
              <a:tr h="977900">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panose="020B0600070205080204" pitchFamily="34" charset="-128"/>
                        </a:rPr>
                        <a:t>Review lesson plan in manual section 8.1-8.2, pages 78-80, 89-93, 96, 118-119.</a:t>
                      </a:r>
                    </a:p>
                  </a:txBody>
                  <a:tcPr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r>
              <a:tr h="7016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panose="020B0600070205080204" pitchFamily="34" charset="-128"/>
                        </a:rPr>
                        <a:t>Review/complete activities/guide pages for this step: None</a:t>
                      </a:r>
                    </a:p>
                  </a:txBody>
                  <a:tcPr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r>
            </a:tbl>
          </a:graphicData>
        </a:graphic>
      </p:graphicFrame>
      <p:sp>
        <p:nvSpPr>
          <p:cNvPr id="9422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50AA5AF5-D7AA-4DFB-B065-CA213E98E5E2}" type="slidenum">
              <a:rPr lang="en-US" altLang="en-US" sz="1400"/>
              <a:pPr/>
              <a:t>34</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066800" y="76200"/>
            <a:ext cx="6705600" cy="1143000"/>
          </a:xfrm>
        </p:spPr>
        <p:txBody>
          <a:bodyPr/>
          <a:lstStyle/>
          <a:p>
            <a:pPr algn="l">
              <a:lnSpc>
                <a:spcPct val="85000"/>
              </a:lnSpc>
            </a:pPr>
            <a:r>
              <a:rPr lang="en-US" altLang="en-US" sz="3200" dirty="0" smtClean="0">
                <a:solidFill>
                  <a:schemeClr val="hlink"/>
                </a:solidFill>
                <a:ea typeface="ＭＳ Ｐゴシック" panose="020B0600070205080204" pitchFamily="34" charset="-128"/>
              </a:rPr>
              <a:t>Thresholds – Decision Making</a:t>
            </a:r>
            <a:r>
              <a:rPr lang="en-US" altLang="en-US" sz="3200" dirty="0" smtClean="0">
                <a:ea typeface="ＭＳ Ｐゴシック" panose="020B0600070205080204" pitchFamily="34" charset="-128"/>
              </a:rPr>
              <a:t/>
            </a:r>
            <a:br>
              <a:rPr lang="en-US" altLang="en-US" sz="3200" dirty="0" smtClean="0">
                <a:ea typeface="ＭＳ Ｐゴシック" panose="020B0600070205080204" pitchFamily="34" charset="-128"/>
              </a:rPr>
            </a:br>
            <a:r>
              <a:rPr lang="en-US" altLang="en-US" sz="2400" dirty="0" smtClean="0">
                <a:ea typeface="ＭＳ Ｐゴシック" panose="020B0600070205080204" pitchFamily="34" charset="-128"/>
              </a:rPr>
              <a:t>Step</a:t>
            </a:r>
            <a:r>
              <a:rPr lang="en-US" altLang="en-US" sz="3200" dirty="0" smtClean="0">
                <a:ea typeface="ＭＳ Ｐゴシック" panose="020B0600070205080204" pitchFamily="34" charset="-128"/>
              </a:rPr>
              <a:t> </a:t>
            </a:r>
            <a:r>
              <a:rPr lang="en-US" altLang="en-US" sz="2400" dirty="0" smtClean="0">
                <a:ea typeface="ＭＳ Ｐゴシック" panose="020B0600070205080204" pitchFamily="34" charset="-128"/>
              </a:rPr>
              <a:t>1. Define the Situation</a:t>
            </a:r>
          </a:p>
        </p:txBody>
      </p:sp>
      <p:sp>
        <p:nvSpPr>
          <p:cNvPr id="96259" name="Text Box 4"/>
          <p:cNvSpPr txBox="1">
            <a:spLocks noChangeArrowheads="1"/>
          </p:cNvSpPr>
          <p:nvPr/>
        </p:nvSpPr>
        <p:spPr bwMode="auto">
          <a:xfrm>
            <a:off x="1828800" y="1295400"/>
            <a:ext cx="6096000" cy="369332"/>
          </a:xfrm>
          <a:prstGeom prst="rect">
            <a:avLst/>
          </a:prstGeom>
          <a:solidFill>
            <a:srgbClr val="DDDDDD"/>
          </a:solidFill>
          <a:ln w="9525">
            <a:solidFill>
              <a:schemeClr val="tx1"/>
            </a:solidFill>
            <a:prstDash val="dash"/>
            <a:miter lim="800000"/>
            <a:headEnd/>
            <a:tailEnd/>
          </a:ln>
        </p:spPr>
        <p:txBody>
          <a:bodyPr wrap="square">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dirty="0"/>
              <a:t>Explore the characteristics of </a:t>
            </a:r>
            <a:r>
              <a:rPr lang="en-US" altLang="en-US" sz="1800" dirty="0" smtClean="0"/>
              <a:t>event[s] </a:t>
            </a:r>
            <a:r>
              <a:rPr lang="en-US" altLang="en-US" sz="1800" dirty="0"/>
              <a:t>that make up my life</a:t>
            </a:r>
          </a:p>
        </p:txBody>
      </p:sp>
      <p:sp>
        <p:nvSpPr>
          <p:cNvPr id="96260" name="Text Box 5"/>
          <p:cNvSpPr txBox="1">
            <a:spLocks noChangeArrowheads="1"/>
          </p:cNvSpPr>
          <p:nvPr/>
        </p:nvSpPr>
        <p:spPr bwMode="auto">
          <a:xfrm>
            <a:off x="704850" y="1846262"/>
            <a:ext cx="487680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284163" indent="-115888">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600" b="1" u="sng" dirty="0"/>
              <a:t>Roots:</a:t>
            </a:r>
          </a:p>
          <a:p>
            <a:pPr lvl="1" eaLnBrk="1" hangingPunct="1">
              <a:lnSpc>
                <a:spcPct val="80000"/>
              </a:lnSpc>
              <a:spcBef>
                <a:spcPct val="15000"/>
              </a:spcBef>
              <a:buFontTx/>
              <a:buChar char="•"/>
            </a:pPr>
            <a:r>
              <a:rPr lang="en-US" altLang="en-US" sz="1400" b="1" dirty="0"/>
              <a:t>C</a:t>
            </a:r>
            <a:r>
              <a:rPr lang="en-US" altLang="en-US" sz="1200" dirty="0"/>
              <a:t>hance</a:t>
            </a:r>
            <a:r>
              <a:rPr lang="en-US" altLang="en-US" sz="1400" dirty="0"/>
              <a:t> </a:t>
            </a:r>
            <a:r>
              <a:rPr lang="en-US" altLang="en-US" sz="1200" dirty="0"/>
              <a:t>- a happening outside your control</a:t>
            </a:r>
          </a:p>
          <a:p>
            <a:pPr lvl="1" eaLnBrk="1" hangingPunct="1">
              <a:lnSpc>
                <a:spcPct val="80000"/>
              </a:lnSpc>
              <a:spcBef>
                <a:spcPct val="15000"/>
              </a:spcBef>
              <a:buFontTx/>
              <a:buChar char="•"/>
            </a:pPr>
            <a:r>
              <a:rPr lang="en-US" altLang="en-US" sz="1400" b="1" dirty="0"/>
              <a:t>A</a:t>
            </a:r>
            <a:r>
              <a:rPr lang="en-US" altLang="en-US" sz="1200" dirty="0"/>
              <a:t>ssumption</a:t>
            </a:r>
            <a:r>
              <a:rPr lang="en-US" altLang="en-US" sz="1400" dirty="0"/>
              <a:t> </a:t>
            </a:r>
            <a:r>
              <a:rPr lang="en-US" altLang="en-US" sz="1200" dirty="0"/>
              <a:t>- an unexamined belief; may or may not be accurate</a:t>
            </a:r>
          </a:p>
          <a:p>
            <a:pPr lvl="1" eaLnBrk="1" hangingPunct="1">
              <a:lnSpc>
                <a:spcPct val="80000"/>
              </a:lnSpc>
              <a:spcBef>
                <a:spcPct val="15000"/>
              </a:spcBef>
              <a:buFontTx/>
              <a:buChar char="•"/>
            </a:pPr>
            <a:r>
              <a:rPr lang="en-US" altLang="en-US" sz="1400" b="1" dirty="0"/>
              <a:t>R</a:t>
            </a:r>
            <a:r>
              <a:rPr lang="en-US" altLang="en-US" sz="1200" dirty="0"/>
              <a:t>eaction</a:t>
            </a:r>
            <a:r>
              <a:rPr lang="en-US" altLang="en-US" sz="1400" dirty="0"/>
              <a:t> </a:t>
            </a:r>
            <a:r>
              <a:rPr lang="en-US" altLang="en-US" sz="1200" dirty="0"/>
              <a:t>- a quick, unthinking response </a:t>
            </a:r>
          </a:p>
          <a:p>
            <a:pPr lvl="1" eaLnBrk="1" hangingPunct="1">
              <a:lnSpc>
                <a:spcPct val="80000"/>
              </a:lnSpc>
              <a:spcBef>
                <a:spcPct val="15000"/>
              </a:spcBef>
              <a:buFontTx/>
              <a:buChar char="•"/>
            </a:pPr>
            <a:r>
              <a:rPr lang="en-US" altLang="en-US" sz="1400" b="1" dirty="0"/>
              <a:t>D</a:t>
            </a:r>
            <a:r>
              <a:rPr lang="en-US" altLang="en-US" sz="1200" dirty="0"/>
              <a:t>ecision</a:t>
            </a:r>
            <a:r>
              <a:rPr lang="en-US" altLang="en-US" sz="1400" dirty="0"/>
              <a:t> </a:t>
            </a:r>
            <a:r>
              <a:rPr lang="en-US" altLang="en-US" sz="1200" dirty="0"/>
              <a:t>- a carefully considered choice</a:t>
            </a:r>
          </a:p>
        </p:txBody>
      </p:sp>
      <p:sp>
        <p:nvSpPr>
          <p:cNvPr id="96262" name="Text Box 7"/>
          <p:cNvSpPr txBox="1">
            <a:spLocks noChangeArrowheads="1"/>
          </p:cNvSpPr>
          <p:nvPr/>
        </p:nvSpPr>
        <p:spPr bwMode="auto">
          <a:xfrm>
            <a:off x="533400" y="5562600"/>
            <a:ext cx="8305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600" b="1" u="sng" dirty="0"/>
              <a:t>Gifts</a:t>
            </a:r>
            <a:r>
              <a:rPr lang="en-US" altLang="en-US" sz="1400" u="sng" dirty="0"/>
              <a:t> </a:t>
            </a:r>
            <a:r>
              <a:rPr lang="en-US" altLang="en-US" sz="1200" u="sng" dirty="0"/>
              <a:t>(positives)</a:t>
            </a:r>
            <a:r>
              <a:rPr lang="en-US" altLang="en-US" sz="1400" u="sng" dirty="0"/>
              <a:t> / </a:t>
            </a:r>
            <a:r>
              <a:rPr lang="en-US" altLang="en-US" sz="1400" b="1" u="sng" dirty="0"/>
              <a:t>Limits</a:t>
            </a:r>
            <a:r>
              <a:rPr lang="en-US" altLang="en-US" sz="1400" u="sng" dirty="0"/>
              <a:t> </a:t>
            </a:r>
            <a:r>
              <a:rPr lang="en-US" altLang="en-US" sz="1200" u="sng" dirty="0"/>
              <a:t>(negatives)</a:t>
            </a:r>
            <a:r>
              <a:rPr lang="en-US" altLang="en-US" sz="1400" dirty="0"/>
              <a:t>: </a:t>
            </a:r>
            <a:r>
              <a:rPr lang="en-US" altLang="en-US" sz="1400" dirty="0" smtClean="0"/>
              <a:t>what’s good &amp; bad about what you think / feel [like  pro vs. con list]</a:t>
            </a:r>
            <a:endParaRPr lang="en-US" altLang="en-US" sz="1400" dirty="0"/>
          </a:p>
          <a:p>
            <a:pPr eaLnBrk="1" hangingPunct="1">
              <a:spcBef>
                <a:spcPct val="50000"/>
              </a:spcBef>
            </a:pPr>
            <a:r>
              <a:rPr lang="en-US" altLang="en-US" sz="1600" b="1" u="sng" dirty="0"/>
              <a:t>Objective self-awareness</a:t>
            </a:r>
            <a:r>
              <a:rPr lang="en-US" altLang="en-US" sz="1400" dirty="0"/>
              <a:t>: step back </a:t>
            </a:r>
            <a:r>
              <a:rPr lang="en-US" altLang="en-US" sz="1400" dirty="0" smtClean="0"/>
              <a:t>&amp; </a:t>
            </a:r>
            <a:r>
              <a:rPr lang="en-US" altLang="en-US" sz="1400" dirty="0"/>
              <a:t>‘try to </a:t>
            </a:r>
            <a:r>
              <a:rPr lang="en-US" altLang="en-US" sz="1400" dirty="0" smtClean="0"/>
              <a:t>see’ </a:t>
            </a:r>
            <a:r>
              <a:rPr lang="en-US" altLang="en-US" sz="1400" dirty="0" smtClean="0"/>
              <a:t>objectively [not subjectively] what’s </a:t>
            </a:r>
            <a:r>
              <a:rPr lang="en-US" altLang="en-US" sz="1400" dirty="0" smtClean="0"/>
              <a:t>happening </a:t>
            </a:r>
            <a:endParaRPr lang="en-US" altLang="en-US" sz="1400" dirty="0"/>
          </a:p>
        </p:txBody>
      </p:sp>
      <p:pic>
        <p:nvPicPr>
          <p:cNvPr id="96263"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381000"/>
            <a:ext cx="723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TextBox 11"/>
          <p:cNvSpPr txBox="1">
            <a:spLocks noChangeArrowheads="1"/>
          </p:cNvSpPr>
          <p:nvPr/>
        </p:nvSpPr>
        <p:spPr bwMode="auto">
          <a:xfrm>
            <a:off x="838200" y="3187725"/>
            <a:ext cx="3810000" cy="20774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b="1" u="sng" dirty="0"/>
              <a:t>Step 1: Define the Situation</a:t>
            </a:r>
          </a:p>
          <a:p>
            <a:r>
              <a:rPr lang="en-US" altLang="en-US" dirty="0" smtClean="0"/>
              <a:t>Situation: __________________________</a:t>
            </a:r>
          </a:p>
          <a:p>
            <a:r>
              <a:rPr lang="en-US" altLang="en-US" dirty="0"/>
              <a:t> </a:t>
            </a:r>
            <a:r>
              <a:rPr lang="en-US" altLang="en-US" dirty="0" smtClean="0"/>
              <a:t>               __________________________ </a:t>
            </a:r>
            <a:endParaRPr lang="en-US" altLang="en-US" dirty="0"/>
          </a:p>
          <a:p>
            <a:endParaRPr lang="en-US" altLang="en-US" sz="800" dirty="0" smtClean="0"/>
          </a:p>
          <a:p>
            <a:r>
              <a:rPr lang="en-US" altLang="en-US" dirty="0" smtClean="0"/>
              <a:t>Root </a:t>
            </a:r>
            <a:r>
              <a:rPr lang="en-US" altLang="en-US" dirty="0"/>
              <a:t>Cause (CARD</a:t>
            </a:r>
            <a:r>
              <a:rPr lang="en-US" altLang="en-US" dirty="0" smtClean="0"/>
              <a:t>) _________________</a:t>
            </a:r>
            <a:endParaRPr lang="en-US" altLang="en-US" dirty="0"/>
          </a:p>
          <a:p>
            <a:endParaRPr lang="en-US" altLang="en-US" sz="800" dirty="0"/>
          </a:p>
          <a:p>
            <a:r>
              <a:rPr lang="en-US" altLang="en-US" dirty="0"/>
              <a:t>The Facts: </a:t>
            </a:r>
            <a:r>
              <a:rPr lang="en-US" altLang="en-US" dirty="0" smtClean="0"/>
              <a:t>_________________________</a:t>
            </a:r>
            <a:endParaRPr lang="en-US" altLang="en-US" dirty="0"/>
          </a:p>
          <a:p>
            <a:r>
              <a:rPr lang="en-US" altLang="en-US" dirty="0"/>
              <a:t>Your Feelings</a:t>
            </a:r>
            <a:r>
              <a:rPr lang="en-US" altLang="en-US" dirty="0" smtClean="0"/>
              <a:t>?______________________</a:t>
            </a:r>
            <a:endParaRPr lang="en-US" altLang="en-US" dirty="0"/>
          </a:p>
          <a:p>
            <a:endParaRPr lang="en-US" altLang="en-US" sz="800" dirty="0" smtClean="0"/>
          </a:p>
          <a:p>
            <a:r>
              <a:rPr lang="en-US" altLang="en-US" dirty="0" smtClean="0"/>
              <a:t>Gifts </a:t>
            </a:r>
            <a:r>
              <a:rPr lang="en-US" altLang="en-US" dirty="0"/>
              <a:t>/ Limits? </a:t>
            </a:r>
            <a:r>
              <a:rPr lang="en-US" altLang="en-US" dirty="0" smtClean="0"/>
              <a:t> ______________________</a:t>
            </a:r>
            <a:endParaRPr lang="en-US" altLang="en-US" dirty="0"/>
          </a:p>
        </p:txBody>
      </p:sp>
      <p:sp>
        <p:nvSpPr>
          <p:cNvPr id="96266"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A41FE29-D3DD-42ED-A9D2-C4F0D47D4435}" type="slidenum">
              <a:rPr lang="en-US" altLang="en-US" sz="1400"/>
              <a:pPr/>
              <a:t>35</a:t>
            </a:fld>
            <a:endParaRPr lang="en-US" altLang="en-US" sz="1400"/>
          </a:p>
        </p:txBody>
      </p:sp>
      <p:pic>
        <p:nvPicPr>
          <p:cNvPr id="4" name="Picture 3"/>
          <p:cNvPicPr>
            <a:picLocks noChangeAspect="1"/>
          </p:cNvPicPr>
          <p:nvPr/>
        </p:nvPicPr>
        <p:blipFill>
          <a:blip r:embed="rId4"/>
          <a:stretch>
            <a:fillRect/>
          </a:stretch>
        </p:blipFill>
        <p:spPr>
          <a:xfrm>
            <a:off x="4940463" y="2929741"/>
            <a:ext cx="3974937" cy="24629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
          <p:cNvSpPr>
            <a:spLocks noGrp="1" noChangeArrowheads="1"/>
          </p:cNvSpPr>
          <p:nvPr>
            <p:ph type="title" idx="4294967295"/>
          </p:nvPr>
        </p:nvSpPr>
        <p:spPr>
          <a:xfrm>
            <a:off x="1524000" y="533400"/>
            <a:ext cx="6172200" cy="914400"/>
          </a:xfrm>
        </p:spPr>
        <p:txBody>
          <a:bodyPr/>
          <a:lstStyle/>
          <a:p>
            <a:pPr algn="l"/>
            <a:r>
              <a:rPr lang="en-US" altLang="en-US" sz="3200" dirty="0" smtClean="0">
                <a:solidFill>
                  <a:schemeClr val="hlink"/>
                </a:solidFill>
                <a:ea typeface="ＭＳ Ｐゴシック" panose="020B0600070205080204" pitchFamily="34" charset="-128"/>
              </a:rPr>
              <a:t>Thresholds – Decision Making</a:t>
            </a:r>
            <a:r>
              <a:rPr lang="en-US" altLang="en-US" sz="3200" dirty="0" smtClean="0">
                <a:ea typeface="ＭＳ Ｐゴシック" panose="020B0600070205080204" pitchFamily="34" charset="-128"/>
              </a:rPr>
              <a:t/>
            </a:r>
            <a:br>
              <a:rPr lang="en-US" altLang="en-US" sz="3200" dirty="0" smtClean="0">
                <a:ea typeface="ＭＳ Ｐゴシック" panose="020B0600070205080204" pitchFamily="34" charset="-128"/>
              </a:rPr>
            </a:br>
            <a:r>
              <a:rPr lang="en-US" altLang="en-US" sz="2400" dirty="0" smtClean="0">
                <a:ea typeface="ＭＳ Ｐゴシック" panose="020B0600070205080204" pitchFamily="34" charset="-128"/>
              </a:rPr>
              <a:t>Objective Self -Awareness</a:t>
            </a:r>
          </a:p>
        </p:txBody>
      </p:sp>
      <p:sp>
        <p:nvSpPr>
          <p:cNvPr id="100358" name="Rectangle 7"/>
          <p:cNvSpPr>
            <a:spLocks noChangeArrowheads="1"/>
          </p:cNvSpPr>
          <p:nvPr/>
        </p:nvSpPr>
        <p:spPr bwMode="auto">
          <a:xfrm>
            <a:off x="0" y="30527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aphicFrame>
        <p:nvGraphicFramePr>
          <p:cNvPr id="100354" name="Object 2"/>
          <p:cNvGraphicFramePr>
            <a:graphicFrameLocks noChangeAspect="1"/>
          </p:cNvGraphicFramePr>
          <p:nvPr/>
        </p:nvGraphicFramePr>
        <p:xfrm>
          <a:off x="609600" y="679450"/>
          <a:ext cx="762000" cy="700088"/>
        </p:xfrm>
        <a:graphic>
          <a:graphicData uri="http://schemas.openxmlformats.org/presentationml/2006/ole">
            <mc:AlternateContent xmlns:mc="http://schemas.openxmlformats.org/markup-compatibility/2006">
              <mc:Choice xmlns:v="urn:schemas-microsoft-com:vml" Requires="v">
                <p:oleObj spid="_x0000_s100446" name="Picture" r:id="rId4" imgW="782320" imgH="723900" progId="Word.Picture.8">
                  <p:embed/>
                </p:oleObj>
              </mc:Choice>
              <mc:Fallback>
                <p:oleObj name="Picture" r:id="rId4" imgW="782320" imgH="723900" progId="Word.Picture.8">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679450"/>
                        <a:ext cx="762000" cy="700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361"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1E07DE58-927C-41BF-969B-08686E30FEC8}" type="slidenum">
              <a:rPr lang="en-US" altLang="en-US" sz="1400"/>
              <a:pPr/>
              <a:t>36</a:t>
            </a:fld>
            <a:endParaRPr lang="en-US" altLang="en-US" sz="1400"/>
          </a:p>
        </p:txBody>
      </p:sp>
      <p:grpSp>
        <p:nvGrpSpPr>
          <p:cNvPr id="8" name="Group 7"/>
          <p:cNvGrpSpPr/>
          <p:nvPr/>
        </p:nvGrpSpPr>
        <p:grpSpPr>
          <a:xfrm>
            <a:off x="190500" y="1600200"/>
            <a:ext cx="2667000" cy="4308475"/>
            <a:chOff x="190500" y="1600200"/>
            <a:chExt cx="2667000" cy="4308475"/>
          </a:xfrm>
        </p:grpSpPr>
        <p:grpSp>
          <p:nvGrpSpPr>
            <p:cNvPr id="2" name="Group 1"/>
            <p:cNvGrpSpPr/>
            <p:nvPr/>
          </p:nvGrpSpPr>
          <p:grpSpPr>
            <a:xfrm>
              <a:off x="190500" y="2090737"/>
              <a:ext cx="2667000" cy="3817938"/>
              <a:chOff x="6248400" y="2743200"/>
              <a:chExt cx="2667000" cy="3817938"/>
            </a:xfrm>
          </p:grpSpPr>
          <p:pic>
            <p:nvPicPr>
              <p:cNvPr id="100359" name="Picture 7" descr="wom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743200"/>
                <a:ext cx="23304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0" name="Text Box 4"/>
              <p:cNvSpPr txBox="1">
                <a:spLocks noChangeArrowheads="1"/>
              </p:cNvSpPr>
              <p:nvPr/>
            </p:nvSpPr>
            <p:spPr bwMode="auto">
              <a:xfrm>
                <a:off x="6248400" y="5983288"/>
                <a:ext cx="2667000" cy="577850"/>
              </a:xfrm>
              <a:prstGeom prst="rect">
                <a:avLst/>
              </a:prstGeom>
              <a:solidFill>
                <a:srgbClr val="DDDDDD"/>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5000"/>
                  </a:lnSpc>
                  <a:spcBef>
                    <a:spcPct val="25000"/>
                  </a:spcBef>
                </a:pPr>
                <a:r>
                  <a:rPr lang="en-US" altLang="en-US" sz="1600"/>
                  <a:t>Which woman do you see?</a:t>
                </a:r>
              </a:p>
              <a:p>
                <a:pPr algn="ctr" eaLnBrk="1" hangingPunct="1">
                  <a:lnSpc>
                    <a:spcPct val="85000"/>
                  </a:lnSpc>
                  <a:spcBef>
                    <a:spcPct val="25000"/>
                  </a:spcBef>
                </a:pPr>
                <a:r>
                  <a:rPr lang="en-US" altLang="en-US" sz="1600"/>
                  <a:t>Old / Young / Both?</a:t>
                </a:r>
                <a:endParaRPr lang="en-US" altLang="en-US" sz="1600" i="1">
                  <a:latin typeface="Comic Sans MS" panose="030F0702030302020204" pitchFamily="66" charset="0"/>
                </a:endParaRPr>
              </a:p>
            </p:txBody>
          </p:sp>
        </p:grpSp>
        <p:sp>
          <p:nvSpPr>
            <p:cNvPr id="6" name="TextBox 5"/>
            <p:cNvSpPr txBox="1"/>
            <p:nvPr/>
          </p:nvSpPr>
          <p:spPr>
            <a:xfrm>
              <a:off x="304800" y="1600200"/>
              <a:ext cx="1066800" cy="323165"/>
            </a:xfrm>
            <a:prstGeom prst="rect">
              <a:avLst/>
            </a:prstGeom>
            <a:noFill/>
          </p:spPr>
          <p:txBody>
            <a:bodyPr wrap="square" rtlCol="0">
              <a:spAutoFit/>
            </a:bodyPr>
            <a:lstStyle/>
            <a:p>
              <a:r>
                <a:rPr lang="en-US" dirty="0" smtClean="0"/>
                <a:t>start here</a:t>
              </a:r>
              <a:endParaRPr lang="en-US" dirty="0"/>
            </a:p>
          </p:txBody>
        </p:sp>
        <p:sp>
          <p:nvSpPr>
            <p:cNvPr id="7" name="Bent Arrow 6"/>
            <p:cNvSpPr/>
            <p:nvPr/>
          </p:nvSpPr>
          <p:spPr bwMode="auto">
            <a:xfrm rot="5572608">
              <a:off x="1213516" y="1768862"/>
              <a:ext cx="244475" cy="221114"/>
            </a:xfrm>
            <a:prstGeom prst="ben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grpSp>
      <p:grpSp>
        <p:nvGrpSpPr>
          <p:cNvPr id="17" name="Group 16"/>
          <p:cNvGrpSpPr/>
          <p:nvPr/>
        </p:nvGrpSpPr>
        <p:grpSpPr>
          <a:xfrm>
            <a:off x="3374526" y="1949834"/>
            <a:ext cx="2362200" cy="3606883"/>
            <a:chOff x="3374526" y="1949834"/>
            <a:chExt cx="2362200" cy="3606883"/>
          </a:xfrm>
        </p:grpSpPr>
        <p:grpSp>
          <p:nvGrpSpPr>
            <p:cNvPr id="16" name="Group 15"/>
            <p:cNvGrpSpPr/>
            <p:nvPr/>
          </p:nvGrpSpPr>
          <p:grpSpPr>
            <a:xfrm>
              <a:off x="3374526" y="1949834"/>
              <a:ext cx="2291849" cy="2003579"/>
              <a:chOff x="4261351" y="4786950"/>
              <a:chExt cx="2291849" cy="2003579"/>
            </a:xfrm>
          </p:grpSpPr>
          <p:pic>
            <p:nvPicPr>
              <p:cNvPr id="3" name="Picture 2"/>
              <p:cNvPicPr>
                <a:picLocks noChangeAspect="1"/>
              </p:cNvPicPr>
              <p:nvPr/>
            </p:nvPicPr>
            <p:blipFill rotWithShape="1">
              <a:blip r:embed="rId7"/>
              <a:srcRect l="14140" t="7865" r="15975" b="25167"/>
              <a:stretch/>
            </p:blipFill>
            <p:spPr>
              <a:xfrm>
                <a:off x="4261351" y="4786950"/>
                <a:ext cx="2291849" cy="1524001"/>
              </a:xfrm>
              <a:prstGeom prst="rect">
                <a:avLst/>
              </a:prstGeom>
            </p:spPr>
          </p:pic>
          <p:sp>
            <p:nvSpPr>
              <p:cNvPr id="4" name="TextBox 3"/>
              <p:cNvSpPr txBox="1"/>
              <p:nvPr/>
            </p:nvSpPr>
            <p:spPr>
              <a:xfrm>
                <a:off x="4346692" y="6267309"/>
                <a:ext cx="2121167" cy="523220"/>
              </a:xfrm>
              <a:prstGeom prst="rect">
                <a:avLst/>
              </a:prstGeom>
              <a:noFill/>
            </p:spPr>
            <p:txBody>
              <a:bodyPr wrap="square" rtlCol="0">
                <a:spAutoFit/>
              </a:bodyPr>
              <a:lstStyle/>
              <a:p>
                <a:r>
                  <a:rPr lang="en-US" sz="1400" i="1" dirty="0" smtClean="0">
                    <a:latin typeface="Comic Sans MS" panose="030F0702030302020204" pitchFamily="66" charset="0"/>
                  </a:rPr>
                  <a:t>“It sort of makes you stop &amp; think, doesn’t it.</a:t>
                </a:r>
                <a:endParaRPr lang="en-US" sz="1400" i="1" dirty="0">
                  <a:latin typeface="Comic Sans MS" panose="030F0702030302020204" pitchFamily="66" charset="0"/>
                </a:endParaRPr>
              </a:p>
            </p:txBody>
          </p:sp>
        </p:grpSp>
        <p:sp>
          <p:nvSpPr>
            <p:cNvPr id="100356" name="Text Box 4"/>
            <p:cNvSpPr txBox="1">
              <a:spLocks noChangeArrowheads="1"/>
            </p:cNvSpPr>
            <p:nvPr/>
          </p:nvSpPr>
          <p:spPr bwMode="auto">
            <a:xfrm>
              <a:off x="3374526" y="3975567"/>
              <a:ext cx="2362200" cy="1581150"/>
            </a:xfrm>
            <a:prstGeom prst="rect">
              <a:avLst/>
            </a:prstGeom>
            <a:solidFill>
              <a:srgbClr val="DDDDDD"/>
            </a:solidFill>
            <a:ln w="9525">
              <a:solidFill>
                <a:schemeClr val="tx1"/>
              </a:solidFill>
              <a:prstDash val="dash"/>
              <a:miter lim="800000"/>
              <a:headEnd/>
              <a:tailEnd/>
            </a:ln>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spcBef>
                  <a:spcPct val="25000"/>
                </a:spcBef>
              </a:pPr>
              <a:r>
                <a:rPr lang="en-US" altLang="en-US" sz="1800" dirty="0"/>
                <a:t>The ability to ‘step-back’ and look at yourself in a situation</a:t>
              </a:r>
            </a:p>
            <a:p>
              <a:pPr eaLnBrk="1" hangingPunct="1">
                <a:lnSpc>
                  <a:spcPct val="85000"/>
                </a:lnSpc>
                <a:spcBef>
                  <a:spcPct val="25000"/>
                </a:spcBef>
              </a:pPr>
              <a:r>
                <a:rPr lang="en-US" altLang="en-US" sz="1800" dirty="0"/>
                <a:t> – then </a:t>
              </a:r>
              <a:r>
                <a:rPr lang="en-US" altLang="en-US" sz="1800" u="sng" dirty="0"/>
                <a:t>accurately</a:t>
              </a:r>
              <a:r>
                <a:rPr lang="en-US" altLang="en-US" sz="1800" dirty="0"/>
                <a:t> report your thoughts and actions </a:t>
              </a:r>
              <a:endParaRPr lang="en-US" altLang="en-US" sz="1800" i="1" dirty="0">
                <a:latin typeface="Comic Sans MS" panose="030F0702030302020204" pitchFamily="66" charset="0"/>
              </a:endParaRPr>
            </a:p>
          </p:txBody>
        </p:sp>
      </p:grpSp>
      <p:grpSp>
        <p:nvGrpSpPr>
          <p:cNvPr id="18" name="Group 17"/>
          <p:cNvGrpSpPr/>
          <p:nvPr/>
        </p:nvGrpSpPr>
        <p:grpSpPr>
          <a:xfrm>
            <a:off x="6431235" y="2438400"/>
            <a:ext cx="2514600" cy="3698612"/>
            <a:chOff x="6324600" y="1582953"/>
            <a:chExt cx="2514600" cy="3698612"/>
          </a:xfrm>
        </p:grpSpPr>
        <p:sp>
          <p:nvSpPr>
            <p:cNvPr id="100357" name="Text Box 5"/>
            <p:cNvSpPr txBox="1">
              <a:spLocks noChangeArrowheads="1"/>
            </p:cNvSpPr>
            <p:nvPr/>
          </p:nvSpPr>
          <p:spPr bwMode="auto">
            <a:xfrm>
              <a:off x="6324600" y="1582953"/>
              <a:ext cx="2514600" cy="2597150"/>
            </a:xfrm>
            <a:prstGeom prst="rect">
              <a:avLst/>
            </a:prstGeom>
            <a:solidFill>
              <a:schemeClr val="bg1">
                <a:lumMod val="85000"/>
              </a:schemeClr>
            </a:solidFill>
            <a:ln>
              <a:noFill/>
            </a:ln>
            <a:extLst/>
          </p:spPr>
          <p:txBody>
            <a:bodyPr>
              <a:spAutoFit/>
            </a:bodyPr>
            <a:lstStyle>
              <a:lvl1pPr marL="168275" indent="-168275">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spcBef>
                  <a:spcPct val="25000"/>
                </a:spcBef>
                <a:buFontTx/>
                <a:buChar char="•"/>
              </a:pPr>
              <a:r>
                <a:rPr lang="en-US" altLang="en-US" sz="1600" dirty="0"/>
                <a:t>Ability to be a dispassionate witness, a non-judgmental observer of oneself and a situation</a:t>
              </a:r>
            </a:p>
            <a:p>
              <a:pPr eaLnBrk="1" hangingPunct="1">
                <a:lnSpc>
                  <a:spcPct val="85000"/>
                </a:lnSpc>
                <a:spcBef>
                  <a:spcPct val="25000"/>
                </a:spcBef>
                <a:buFontTx/>
                <a:buChar char="•"/>
              </a:pPr>
              <a:endParaRPr lang="en-US" altLang="en-US" sz="800" dirty="0"/>
            </a:p>
            <a:p>
              <a:pPr eaLnBrk="1" hangingPunct="1">
                <a:lnSpc>
                  <a:spcPct val="85000"/>
                </a:lnSpc>
                <a:spcBef>
                  <a:spcPct val="25000"/>
                </a:spcBef>
                <a:buFontTx/>
                <a:buChar char="•"/>
              </a:pPr>
              <a:r>
                <a:rPr lang="en-US" altLang="en-US" sz="1600" dirty="0"/>
                <a:t>Not leaving a situation, but being able to both be </a:t>
              </a:r>
              <a:r>
                <a:rPr lang="en-US" altLang="en-US" sz="1600" u="sng" dirty="0"/>
                <a:t>in a situation</a:t>
              </a:r>
              <a:r>
                <a:rPr lang="en-US" altLang="en-US" sz="1600" dirty="0"/>
                <a:t> and </a:t>
              </a:r>
              <a:r>
                <a:rPr lang="en-US" altLang="en-US" sz="1600" u="sng" dirty="0"/>
                <a:t>step outside to view it</a:t>
              </a:r>
              <a:r>
                <a:rPr lang="en-US" altLang="en-US" sz="1600" dirty="0"/>
                <a:t> - without personal bias or prejudice</a:t>
              </a:r>
            </a:p>
          </p:txBody>
        </p:sp>
        <p:pic>
          <p:nvPicPr>
            <p:cNvPr id="9" name="Picture 8"/>
            <p:cNvPicPr>
              <a:picLocks noChangeAspect="1"/>
            </p:cNvPicPr>
            <p:nvPr/>
          </p:nvPicPr>
          <p:blipFill>
            <a:blip r:embed="rId8"/>
            <a:stretch>
              <a:fillRect/>
            </a:stretch>
          </p:blipFill>
          <p:spPr>
            <a:xfrm>
              <a:off x="6437902" y="4180103"/>
              <a:ext cx="2287996" cy="110146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7F1E47-EB9B-4C2F-9732-AE71B959A81E}" type="slidenum">
              <a:rPr lang="en-US" altLang="en-US" smtClean="0"/>
              <a:pPr/>
              <a:t>37</a:t>
            </a:fld>
            <a:endParaRPr lang="en-US" altLang="en-US"/>
          </a:p>
        </p:txBody>
      </p:sp>
      <p:sp>
        <p:nvSpPr>
          <p:cNvPr id="6" name="TextBox 5"/>
          <p:cNvSpPr txBox="1"/>
          <p:nvPr/>
        </p:nvSpPr>
        <p:spPr>
          <a:xfrm>
            <a:off x="6553200" y="1066800"/>
            <a:ext cx="1752600" cy="784830"/>
          </a:xfrm>
          <a:prstGeom prst="rect">
            <a:avLst/>
          </a:prstGeom>
          <a:noFill/>
        </p:spPr>
        <p:txBody>
          <a:bodyPr wrap="square" rtlCol="0">
            <a:spAutoFit/>
          </a:bodyPr>
          <a:lstStyle/>
          <a:p>
            <a:pPr algn="ctr"/>
            <a:r>
              <a:rPr lang="en-US" dirty="0" smtClean="0"/>
              <a:t>More fun with </a:t>
            </a:r>
          </a:p>
          <a:p>
            <a:pPr algn="ctr"/>
            <a:r>
              <a:rPr lang="en-US" dirty="0" smtClean="0"/>
              <a:t>cognitive bias</a:t>
            </a:r>
          </a:p>
          <a:p>
            <a:pPr algn="ctr"/>
            <a:r>
              <a:rPr lang="en-US" dirty="0" smtClean="0"/>
              <a:t>&amp;  optical illusions</a:t>
            </a:r>
            <a:endParaRPr lang="en-US" dirty="0"/>
          </a:p>
        </p:txBody>
      </p:sp>
      <p:grpSp>
        <p:nvGrpSpPr>
          <p:cNvPr id="10" name="Group 9"/>
          <p:cNvGrpSpPr/>
          <p:nvPr/>
        </p:nvGrpSpPr>
        <p:grpSpPr>
          <a:xfrm>
            <a:off x="304800" y="348725"/>
            <a:ext cx="5029200" cy="4390805"/>
            <a:chOff x="152400" y="1981200"/>
            <a:chExt cx="5029200" cy="4390805"/>
          </a:xfrm>
        </p:grpSpPr>
        <p:grpSp>
          <p:nvGrpSpPr>
            <p:cNvPr id="8" name="Group 7"/>
            <p:cNvGrpSpPr/>
            <p:nvPr/>
          </p:nvGrpSpPr>
          <p:grpSpPr>
            <a:xfrm>
              <a:off x="228600" y="2057400"/>
              <a:ext cx="4876800" cy="4314605"/>
              <a:chOff x="228600" y="1662002"/>
              <a:chExt cx="4876800" cy="4314605"/>
            </a:xfrm>
          </p:grpSpPr>
          <p:pic>
            <p:nvPicPr>
              <p:cNvPr id="3" name="Picture 2" descr="http://searchenginewatch.com/IMG/154/172154/blind-men-and-the-elephant-gif.gif?1430053595"/>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62002"/>
                <a:ext cx="4876800" cy="3733800"/>
              </a:xfrm>
              <a:prstGeom prst="rect">
                <a:avLst/>
              </a:prstGeom>
              <a:noFill/>
              <a:ln>
                <a:noFill/>
              </a:ln>
            </p:spPr>
          </p:pic>
          <p:sp>
            <p:nvSpPr>
              <p:cNvPr id="4" name="TextBox 3"/>
              <p:cNvSpPr txBox="1"/>
              <p:nvPr/>
            </p:nvSpPr>
            <p:spPr>
              <a:xfrm>
                <a:off x="762000" y="5391832"/>
                <a:ext cx="3810000" cy="584775"/>
              </a:xfrm>
              <a:prstGeom prst="rect">
                <a:avLst/>
              </a:prstGeom>
              <a:noFill/>
            </p:spPr>
            <p:txBody>
              <a:bodyPr wrap="square" rtlCol="0">
                <a:spAutoFit/>
              </a:bodyPr>
              <a:lstStyle/>
              <a:p>
                <a:pPr marL="42545" marR="0" algn="ctr">
                  <a:spcBef>
                    <a:spcPts val="0"/>
                  </a:spcBef>
                  <a:spcAft>
                    <a:spcPts val="0"/>
                  </a:spcAft>
                </a:pPr>
                <a:r>
                  <a:rPr lang="en-US" sz="1600" dirty="0" smtClean="0">
                    <a:latin typeface="Arial Narrow" panose="020B0606020202030204" pitchFamily="34" charset="0"/>
                    <a:ea typeface="Times New Roman" panose="02020603050405020304" pitchFamily="18" charset="0"/>
                  </a:rPr>
                  <a:t>Experiences &amp; Expectations effect </a:t>
                </a:r>
                <a:r>
                  <a:rPr lang="en-US" sz="1600" dirty="0">
                    <a:latin typeface="Arial Narrow" panose="020B0606020202030204" pitchFamily="34" charset="0"/>
                    <a:ea typeface="Times New Roman" panose="02020603050405020304" pitchFamily="18" charset="0"/>
                  </a:rPr>
                  <a:t>our interpretation of a situation</a:t>
                </a:r>
                <a:endParaRPr lang="en-US" sz="1600" dirty="0">
                  <a:effectLst/>
                  <a:latin typeface="Times New Roman" panose="02020603050405020304" pitchFamily="18" charset="0"/>
                  <a:ea typeface="Times New Roman" panose="02020603050405020304" pitchFamily="18" charset="0"/>
                </a:endParaRPr>
              </a:p>
            </p:txBody>
          </p:sp>
        </p:grpSp>
        <p:sp>
          <p:nvSpPr>
            <p:cNvPr id="9" name="Rounded Rectangle 8"/>
            <p:cNvSpPr/>
            <p:nvPr/>
          </p:nvSpPr>
          <p:spPr bwMode="auto">
            <a:xfrm>
              <a:off x="152400" y="1981200"/>
              <a:ext cx="5029200" cy="4343400"/>
            </a:xfrm>
            <a:prstGeom prst="roundRect">
              <a:avLst/>
            </a:prstGeom>
            <a:no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grpSp>
      <p:grpSp>
        <p:nvGrpSpPr>
          <p:cNvPr id="14" name="Group 13"/>
          <p:cNvGrpSpPr/>
          <p:nvPr/>
        </p:nvGrpSpPr>
        <p:grpSpPr>
          <a:xfrm>
            <a:off x="6248400" y="2133600"/>
            <a:ext cx="2363367" cy="2209800"/>
            <a:chOff x="6248400" y="2133600"/>
            <a:chExt cx="2363367" cy="2209800"/>
          </a:xfrm>
        </p:grpSpPr>
        <p:pic>
          <p:nvPicPr>
            <p:cNvPr id="11" name="Picture 10"/>
            <p:cNvPicPr/>
            <p:nvPr/>
          </p:nvPicPr>
          <p:blipFill>
            <a:blip r:embed="rId3">
              <a:extLst>
                <a:ext uri="{28A0092B-C50C-407E-A947-70E740481C1C}">
                  <a14:useLocalDpi xmlns:a14="http://schemas.microsoft.com/office/drawing/2010/main" val="0"/>
                </a:ext>
              </a:extLst>
            </a:blip>
            <a:srcRect l="42177" t="57042" r="45531" b="22795"/>
            <a:stretch>
              <a:fillRect/>
            </a:stretch>
          </p:blipFill>
          <p:spPr bwMode="auto">
            <a:xfrm>
              <a:off x="6516553" y="2133600"/>
              <a:ext cx="1759167" cy="1727711"/>
            </a:xfrm>
            <a:prstGeom prst="rect">
              <a:avLst/>
            </a:prstGeom>
            <a:noFill/>
            <a:ln>
              <a:noFill/>
            </a:ln>
          </p:spPr>
        </p:pic>
        <p:sp>
          <p:nvSpPr>
            <p:cNvPr id="13" name="TextBox 12"/>
            <p:cNvSpPr txBox="1"/>
            <p:nvPr/>
          </p:nvSpPr>
          <p:spPr>
            <a:xfrm>
              <a:off x="6248400" y="3789402"/>
              <a:ext cx="2363367" cy="553998"/>
            </a:xfrm>
            <a:prstGeom prst="rect">
              <a:avLst/>
            </a:prstGeom>
            <a:noFill/>
          </p:spPr>
          <p:txBody>
            <a:bodyPr wrap="square" rtlCol="0">
              <a:spAutoFit/>
            </a:bodyPr>
            <a:lstStyle/>
            <a:p>
              <a:pPr algn="ctr"/>
              <a:r>
                <a:rPr lang="en-US" dirty="0" smtClean="0"/>
                <a:t>How many ‘</a:t>
              </a:r>
              <a:r>
                <a:rPr lang="en-US" b="1" dirty="0" smtClean="0"/>
                <a:t>white circles</a:t>
              </a:r>
              <a:r>
                <a:rPr lang="en-US" dirty="0" smtClean="0"/>
                <a:t>’ are in the </a:t>
              </a:r>
              <a:r>
                <a:rPr lang="en-US" u="sng" dirty="0" smtClean="0"/>
                <a:t>grid above</a:t>
              </a:r>
              <a:r>
                <a:rPr lang="en-US" dirty="0" smtClean="0"/>
                <a:t>?</a:t>
              </a:r>
              <a:endParaRPr lang="en-US" dirty="0"/>
            </a:p>
          </p:txBody>
        </p:sp>
      </p:grpSp>
      <p:grpSp>
        <p:nvGrpSpPr>
          <p:cNvPr id="16" name="Group 15"/>
          <p:cNvGrpSpPr/>
          <p:nvPr/>
        </p:nvGrpSpPr>
        <p:grpSpPr>
          <a:xfrm>
            <a:off x="5962650" y="4521004"/>
            <a:ext cx="2933700" cy="1549791"/>
            <a:chOff x="5981700" y="4844803"/>
            <a:chExt cx="2933700" cy="1549791"/>
          </a:xfrm>
        </p:grpSpPr>
        <p:pic>
          <p:nvPicPr>
            <p:cNvPr id="12" name="Picture 11"/>
            <p:cNvPicPr/>
            <p:nvPr/>
          </p:nvPicPr>
          <p:blipFill rotWithShape="1">
            <a:blip r:embed="rId4">
              <a:extLst>
                <a:ext uri="{28A0092B-C50C-407E-A947-70E740481C1C}">
                  <a14:useLocalDpi xmlns:a14="http://schemas.microsoft.com/office/drawing/2010/main" val="0"/>
                </a:ext>
              </a:extLst>
            </a:blip>
            <a:srcRect l="34436" t="73609" r="49818" b="11011"/>
            <a:stretch/>
          </p:blipFill>
          <p:spPr bwMode="auto">
            <a:xfrm>
              <a:off x="6266283" y="4844803"/>
              <a:ext cx="2326432" cy="1251197"/>
            </a:xfrm>
            <a:prstGeom prst="rect">
              <a:avLst/>
            </a:prstGeom>
            <a:noFill/>
            <a:ln>
              <a:noFill/>
            </a:ln>
            <a:extLst>
              <a:ext uri="{53640926-AAD7-44D8-BBD7-CCE9431645EC}">
                <a14:shadowObscured xmlns:a14="http://schemas.microsoft.com/office/drawing/2010/main"/>
              </a:ext>
            </a:extLst>
          </p:spPr>
        </p:pic>
        <p:sp>
          <p:nvSpPr>
            <p:cNvPr id="15" name="TextBox 14"/>
            <p:cNvSpPr txBox="1"/>
            <p:nvPr/>
          </p:nvSpPr>
          <p:spPr>
            <a:xfrm>
              <a:off x="5981700" y="6086817"/>
              <a:ext cx="2933700" cy="307777"/>
            </a:xfrm>
            <a:prstGeom prst="rect">
              <a:avLst/>
            </a:prstGeom>
            <a:noFill/>
          </p:spPr>
          <p:txBody>
            <a:bodyPr wrap="square" rtlCol="0">
              <a:spAutoFit/>
            </a:bodyPr>
            <a:lstStyle/>
            <a:p>
              <a:r>
                <a:rPr lang="en-US" sz="1400" dirty="0" smtClean="0"/>
                <a:t>Which ‘</a:t>
              </a:r>
              <a:r>
                <a:rPr lang="en-US" sz="1400" b="1" dirty="0" smtClean="0">
                  <a:solidFill>
                    <a:srgbClr val="FF0000"/>
                  </a:solidFill>
                </a:rPr>
                <a:t>red</a:t>
              </a:r>
              <a:r>
                <a:rPr lang="en-US" sz="1400" dirty="0" smtClean="0"/>
                <a:t>’ circle is bigger - L or R</a:t>
              </a:r>
              <a:endParaRPr lang="en-US" sz="1400" dirty="0"/>
            </a:p>
          </p:txBody>
        </p:sp>
      </p:grpSp>
      <p:sp>
        <p:nvSpPr>
          <p:cNvPr id="17" name="Rounded Rectangle 16"/>
          <p:cNvSpPr/>
          <p:nvPr/>
        </p:nvSpPr>
        <p:spPr bwMode="auto">
          <a:xfrm>
            <a:off x="5962650" y="1168205"/>
            <a:ext cx="2876550" cy="5080195"/>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90132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Text Box 6"/>
          <p:cNvSpPr txBox="1">
            <a:spLocks noChangeArrowheads="1"/>
          </p:cNvSpPr>
          <p:nvPr/>
        </p:nvSpPr>
        <p:spPr bwMode="auto">
          <a:xfrm>
            <a:off x="308935" y="191202"/>
            <a:ext cx="3060936" cy="1492716"/>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dirty="0"/>
              <a:t> </a:t>
            </a:r>
            <a:r>
              <a:rPr lang="en-US" altLang="en-US" sz="1400" u="sng" dirty="0" smtClean="0"/>
              <a:t>Step 1</a:t>
            </a:r>
            <a:r>
              <a:rPr lang="en-US" altLang="en-US" sz="1400" dirty="0" smtClean="0"/>
              <a:t> starts </a:t>
            </a:r>
            <a:r>
              <a:rPr lang="en-US" altLang="en-US" sz="1400" dirty="0"/>
              <a:t>the </a:t>
            </a:r>
            <a:r>
              <a:rPr lang="en-US" altLang="en-US" sz="1400" dirty="0" smtClean="0"/>
              <a:t>decision </a:t>
            </a:r>
            <a:r>
              <a:rPr lang="en-US" altLang="en-US" sz="1400" dirty="0"/>
              <a:t>process </a:t>
            </a:r>
          </a:p>
          <a:p>
            <a:pPr eaLnBrk="1" hangingPunct="1">
              <a:spcBef>
                <a:spcPct val="50000"/>
              </a:spcBef>
              <a:buFont typeface="Wingdings" panose="05000000000000000000" pitchFamily="2" charset="2"/>
              <a:buChar char="ü"/>
            </a:pPr>
            <a:r>
              <a:rPr lang="en-US" altLang="en-US" sz="1400" dirty="0" smtClean="0"/>
              <a:t>Try to be Objectively Self  Aware</a:t>
            </a:r>
          </a:p>
          <a:p>
            <a:pPr marL="173038" indent="-173038" eaLnBrk="1" hangingPunct="1">
              <a:spcBef>
                <a:spcPct val="50000"/>
              </a:spcBef>
              <a:buFont typeface="Wingdings" panose="05000000000000000000" pitchFamily="2" charset="2"/>
              <a:buChar char="ü"/>
            </a:pPr>
            <a:r>
              <a:rPr lang="en-US" altLang="en-US" sz="1400" dirty="0" smtClean="0"/>
              <a:t>Think about/question initial fact/feeling/gift/limit perception[s]</a:t>
            </a:r>
          </a:p>
          <a:p>
            <a:pPr marL="173038" indent="-173038" eaLnBrk="1" hangingPunct="1">
              <a:spcBef>
                <a:spcPct val="50000"/>
              </a:spcBef>
              <a:buFont typeface="Wingdings" panose="05000000000000000000" pitchFamily="2" charset="2"/>
              <a:buChar char="ü"/>
            </a:pPr>
            <a:r>
              <a:rPr lang="en-US" altLang="en-US" sz="1400" dirty="0" smtClean="0"/>
              <a:t>Consider a </a:t>
            </a:r>
            <a:r>
              <a:rPr lang="en-US" altLang="en-US" sz="1400" dirty="0"/>
              <a:t>‘new’ view</a:t>
            </a:r>
          </a:p>
        </p:txBody>
      </p:sp>
      <p:sp>
        <p:nvSpPr>
          <p:cNvPr id="98311" name="Rectangle 7"/>
          <p:cNvSpPr>
            <a:spLocks noChangeArrowheads="1"/>
          </p:cNvSpPr>
          <p:nvPr/>
        </p:nvSpPr>
        <p:spPr bwMode="auto">
          <a:xfrm>
            <a:off x="0" y="30527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8312"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2D5B6088-F8B9-4C97-ABB2-6E47F6507484}" type="slidenum">
              <a:rPr lang="en-US" altLang="en-US" sz="1400"/>
              <a:pPr/>
              <a:t>38</a:t>
            </a:fld>
            <a:endParaRPr lang="en-US" altLang="en-US" sz="1400"/>
          </a:p>
        </p:txBody>
      </p:sp>
      <p:pic>
        <p:nvPicPr>
          <p:cNvPr id="2" name="Picture 1"/>
          <p:cNvPicPr>
            <a:picLocks noChangeAspect="1"/>
          </p:cNvPicPr>
          <p:nvPr/>
        </p:nvPicPr>
        <p:blipFill rotWithShape="1">
          <a:blip r:embed="rId3"/>
          <a:srcRect b="3253"/>
          <a:stretch/>
        </p:blipFill>
        <p:spPr>
          <a:xfrm>
            <a:off x="5301761" y="786739"/>
            <a:ext cx="3620023" cy="4532047"/>
          </a:xfrm>
          <a:prstGeom prst="rect">
            <a:avLst/>
          </a:prstGeom>
        </p:spPr>
      </p:pic>
      <p:pic>
        <p:nvPicPr>
          <p:cNvPr id="9836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3468" y="1420765"/>
            <a:ext cx="844696" cy="95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6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3702" y="3251801"/>
            <a:ext cx="842902" cy="98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Brace 2"/>
          <p:cNvSpPr/>
          <p:nvPr/>
        </p:nvSpPr>
        <p:spPr bwMode="auto">
          <a:xfrm>
            <a:off x="4997649" y="2518456"/>
            <a:ext cx="183952" cy="2282143"/>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pic>
        <p:nvPicPr>
          <p:cNvPr id="4" name="Picture 3"/>
          <p:cNvPicPr>
            <a:picLocks noChangeAspect="1"/>
          </p:cNvPicPr>
          <p:nvPr/>
        </p:nvPicPr>
        <p:blipFill>
          <a:blip r:embed="rId6"/>
          <a:stretch>
            <a:fillRect/>
          </a:stretch>
        </p:blipFill>
        <p:spPr>
          <a:xfrm>
            <a:off x="652366" y="1943215"/>
            <a:ext cx="2388434" cy="1716312"/>
          </a:xfrm>
          <a:prstGeom prst="rect">
            <a:avLst/>
          </a:prstGeom>
        </p:spPr>
      </p:pic>
      <p:pic>
        <p:nvPicPr>
          <p:cNvPr id="98364" name="Picture 7" descr="Image result for info filt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250" y="3855628"/>
            <a:ext cx="3682806" cy="216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Down Arrow 9"/>
          <p:cNvSpPr/>
          <p:nvPr/>
        </p:nvSpPr>
        <p:spPr bwMode="auto">
          <a:xfrm rot="2463897">
            <a:off x="3152780" y="2352647"/>
            <a:ext cx="1219200" cy="533400"/>
          </a:xfrm>
          <a:prstGeom prst="curvedDownArrow">
            <a:avLst/>
          </a:prstGeom>
          <a:solidFill>
            <a:srgbClr val="66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pic>
        <p:nvPicPr>
          <p:cNvPr id="12" name="Picture 11"/>
          <p:cNvPicPr>
            <a:picLocks noChangeAspect="1"/>
          </p:cNvPicPr>
          <p:nvPr/>
        </p:nvPicPr>
        <p:blipFill>
          <a:blip r:embed="rId8"/>
          <a:stretch>
            <a:fillRect/>
          </a:stretch>
        </p:blipFill>
        <p:spPr>
          <a:xfrm>
            <a:off x="626357" y="5937401"/>
            <a:ext cx="591378" cy="667960"/>
          </a:xfrm>
          <a:prstGeom prst="rect">
            <a:avLst/>
          </a:prstGeom>
        </p:spPr>
      </p:pic>
      <p:pic>
        <p:nvPicPr>
          <p:cNvPr id="13" name="Picture 12"/>
          <p:cNvPicPr>
            <a:picLocks noChangeAspect="1"/>
          </p:cNvPicPr>
          <p:nvPr/>
        </p:nvPicPr>
        <p:blipFill>
          <a:blip r:embed="rId9"/>
          <a:stretch>
            <a:fillRect/>
          </a:stretch>
        </p:blipFill>
        <p:spPr>
          <a:xfrm>
            <a:off x="3111521" y="5913565"/>
            <a:ext cx="589308" cy="691796"/>
          </a:xfrm>
          <a:prstGeom prst="rect">
            <a:avLst/>
          </a:prstGeom>
        </p:spPr>
      </p:pic>
      <p:sp>
        <p:nvSpPr>
          <p:cNvPr id="14" name="Rounded Rectangle 13"/>
          <p:cNvSpPr/>
          <p:nvPr/>
        </p:nvSpPr>
        <p:spPr bwMode="auto">
          <a:xfrm>
            <a:off x="183250" y="3659527"/>
            <a:ext cx="3700452" cy="3046073"/>
          </a:xfrm>
          <a:prstGeom prst="roundRect">
            <a:avLst/>
          </a:prstGeom>
          <a:noFill/>
          <a:ln w="9525" cap="flat" cmpd="sng" algn="ctr">
            <a:solidFill>
              <a:srgbClr val="6666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pic>
        <p:nvPicPr>
          <p:cNvPr id="15" name="Picture 14"/>
          <p:cNvPicPr>
            <a:picLocks noChangeAspect="1"/>
          </p:cNvPicPr>
          <p:nvPr/>
        </p:nvPicPr>
        <p:blipFill>
          <a:blip r:embed="rId10"/>
          <a:stretch>
            <a:fillRect/>
          </a:stretch>
        </p:blipFill>
        <p:spPr>
          <a:xfrm>
            <a:off x="6057819" y="5256422"/>
            <a:ext cx="2019381" cy="16015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4" name="TextBox 11"/>
          <p:cNvSpPr txBox="1">
            <a:spLocks noChangeArrowheads="1"/>
          </p:cNvSpPr>
          <p:nvPr/>
        </p:nvSpPr>
        <p:spPr bwMode="auto">
          <a:xfrm>
            <a:off x="381000" y="1570196"/>
            <a:ext cx="8382000" cy="481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dirty="0" smtClean="0"/>
              <a:t>STEP 1: DEFINE THE SITUATION</a:t>
            </a:r>
          </a:p>
          <a:p>
            <a:endParaRPr lang="en-US" altLang="en-US" dirty="0"/>
          </a:p>
          <a:p>
            <a:r>
              <a:rPr lang="en-US" altLang="en-US" b="1" dirty="0"/>
              <a:t>Situation:  </a:t>
            </a:r>
            <a:endParaRPr lang="en-US" altLang="en-US" b="1" dirty="0" smtClean="0"/>
          </a:p>
          <a:p>
            <a:r>
              <a:rPr lang="en-US" altLang="en-US" sz="1800" i="1" u="sng" dirty="0" smtClean="0">
                <a:latin typeface="Times New Roman" panose="02020603050405020304" pitchFamily="18" charset="0"/>
                <a:cs typeface="Times New Roman" panose="02020603050405020304" pitchFamily="18" charset="0"/>
              </a:rPr>
              <a:t>Arrested for DUI for the 3</a:t>
            </a:r>
            <a:r>
              <a:rPr lang="en-US" altLang="en-US" sz="1800" i="1" u="sng" baseline="30000" dirty="0" smtClean="0">
                <a:latin typeface="Times New Roman" panose="02020603050405020304" pitchFamily="18" charset="0"/>
                <a:cs typeface="Times New Roman" panose="02020603050405020304" pitchFamily="18" charset="0"/>
              </a:rPr>
              <a:t>rd</a:t>
            </a:r>
            <a:r>
              <a:rPr lang="en-US" altLang="en-US" sz="1800" i="1" u="sng" dirty="0" smtClean="0">
                <a:latin typeface="Times New Roman" panose="02020603050405020304" pitchFamily="18" charset="0"/>
                <a:cs typeface="Times New Roman" panose="02020603050405020304" pitchFamily="18" charset="0"/>
              </a:rPr>
              <a:t> time. Ended up being sentenced to 12 months due to repeat offending.</a:t>
            </a:r>
            <a:endParaRPr lang="en-US" altLang="en-US" sz="1800" dirty="0" smtClean="0"/>
          </a:p>
          <a:p>
            <a:endParaRPr lang="en-US" altLang="en-US" dirty="0" smtClean="0"/>
          </a:p>
          <a:p>
            <a:r>
              <a:rPr lang="en-US" altLang="en-US" b="1" dirty="0" smtClean="0"/>
              <a:t>The Root Cause (CARD):</a:t>
            </a:r>
          </a:p>
          <a:p>
            <a:r>
              <a:rPr lang="en-US" altLang="en-US" sz="1600" b="1" u="sng" dirty="0" smtClean="0">
                <a:latin typeface="Times New Roman" panose="02020603050405020304" pitchFamily="18" charset="0"/>
                <a:cs typeface="Times New Roman" panose="02020603050405020304" pitchFamily="18" charset="0"/>
              </a:rPr>
              <a:t>Decision</a:t>
            </a:r>
            <a:r>
              <a:rPr lang="en-US" altLang="en-US" sz="1600" i="1" u="sng" dirty="0" smtClean="0">
                <a:latin typeface="Times New Roman" panose="02020603050405020304" pitchFamily="18" charset="0"/>
                <a:cs typeface="Times New Roman" panose="02020603050405020304" pitchFamily="18" charset="0"/>
              </a:rPr>
              <a:t> to drive when I had to much to drink</a:t>
            </a:r>
          </a:p>
          <a:p>
            <a:endParaRPr lang="en-US" altLang="en-US" b="1" dirty="0" smtClean="0"/>
          </a:p>
          <a:p>
            <a:r>
              <a:rPr lang="en-US" altLang="en-US" b="1" dirty="0" smtClean="0"/>
              <a:t>The </a:t>
            </a:r>
            <a:r>
              <a:rPr lang="en-US" altLang="en-US" b="1" dirty="0"/>
              <a:t>Facts: </a:t>
            </a:r>
            <a:endParaRPr lang="en-US" altLang="en-US" b="1" dirty="0" smtClean="0"/>
          </a:p>
          <a:p>
            <a:r>
              <a:rPr lang="en-US" altLang="en-US" sz="1800" i="1" u="sng" dirty="0" smtClean="0">
                <a:latin typeface="Times New Roman" panose="02020603050405020304" pitchFamily="18" charset="0"/>
                <a:cs typeface="Times New Roman" panose="02020603050405020304" pitchFamily="18" charset="0"/>
              </a:rPr>
              <a:t>Left the bar after drinking for a couple of hours; pulled over on Rte. 82; 3</a:t>
            </a:r>
            <a:r>
              <a:rPr lang="en-US" altLang="en-US" sz="1800" i="1" u="sng" baseline="30000" dirty="0" smtClean="0">
                <a:latin typeface="Times New Roman" panose="02020603050405020304" pitchFamily="18" charset="0"/>
                <a:cs typeface="Times New Roman" panose="02020603050405020304" pitchFamily="18" charset="0"/>
              </a:rPr>
              <a:t>rd</a:t>
            </a:r>
            <a:r>
              <a:rPr lang="en-US" altLang="en-US" sz="1800" i="1" u="sng" dirty="0" smtClean="0">
                <a:latin typeface="Times New Roman" panose="02020603050405020304" pitchFamily="18" charset="0"/>
                <a:cs typeface="Times New Roman" panose="02020603050405020304" pitchFamily="18" charset="0"/>
              </a:rPr>
              <a:t> DUI; Serving 12 month sentence</a:t>
            </a:r>
            <a:endParaRPr lang="en-US" altLang="en-US" sz="1800" i="1" u="sng" dirty="0">
              <a:latin typeface="Times New Roman" panose="02020603050405020304" pitchFamily="18" charset="0"/>
              <a:cs typeface="Times New Roman" panose="02020603050405020304" pitchFamily="18" charset="0"/>
            </a:endParaRPr>
          </a:p>
          <a:p>
            <a:endParaRPr lang="en-US" altLang="en-US" b="1" dirty="0" smtClean="0"/>
          </a:p>
          <a:p>
            <a:r>
              <a:rPr lang="en-US" altLang="en-US" b="1" dirty="0" smtClean="0"/>
              <a:t>Your </a:t>
            </a:r>
            <a:r>
              <a:rPr lang="en-US" altLang="en-US" b="1" dirty="0"/>
              <a:t>Feelings? </a:t>
            </a:r>
            <a:endParaRPr lang="en-US" altLang="en-US" b="1" dirty="0" smtClean="0"/>
          </a:p>
          <a:p>
            <a:r>
              <a:rPr lang="en-US" altLang="en-US" sz="1800" i="1" u="sng" dirty="0" smtClean="0">
                <a:latin typeface="Times New Roman" panose="02020603050405020304" pitchFamily="18" charset="0"/>
                <a:cs typeface="Times New Roman" panose="02020603050405020304" pitchFamily="18" charset="0"/>
              </a:rPr>
              <a:t>Regretful, pissed-off, disbelief, annoyed</a:t>
            </a:r>
            <a:endParaRPr lang="en-US" altLang="en-US" sz="1800" i="1" u="sng" dirty="0">
              <a:latin typeface="Times New Roman" panose="02020603050405020304" pitchFamily="18" charset="0"/>
              <a:cs typeface="Times New Roman" panose="02020603050405020304" pitchFamily="18" charset="0"/>
            </a:endParaRPr>
          </a:p>
          <a:p>
            <a:endParaRPr lang="en-US" altLang="en-US" b="1" dirty="0" smtClean="0"/>
          </a:p>
          <a:p>
            <a:r>
              <a:rPr lang="en-US" altLang="en-US" b="1" dirty="0" smtClean="0"/>
              <a:t>Gifts </a:t>
            </a:r>
            <a:r>
              <a:rPr lang="en-US" altLang="en-US" b="1" dirty="0"/>
              <a:t>/ Limits? </a:t>
            </a:r>
            <a:endParaRPr lang="en-US" altLang="en-US" b="1" dirty="0" smtClean="0"/>
          </a:p>
          <a:p>
            <a:r>
              <a:rPr lang="en-US" altLang="en-US" sz="1800" i="1" u="sng" dirty="0" smtClean="0">
                <a:latin typeface="Times New Roman" panose="02020603050405020304" pitchFamily="18" charset="0"/>
                <a:cs typeface="Times New Roman" panose="02020603050405020304" pitchFamily="18" charset="0"/>
              </a:rPr>
              <a:t>Know I have to get help with addiction(+); Sober in Prison (+); Can’t drive to work (-); Can’t work in Prison (-)</a:t>
            </a:r>
            <a:endParaRPr lang="en-US" altLang="en-US" sz="1800" i="1" u="sng" dirty="0">
              <a:latin typeface="Times New Roman" panose="02020603050405020304" pitchFamily="18" charset="0"/>
              <a:cs typeface="Times New Roman" panose="02020603050405020304" pitchFamily="18" charset="0"/>
            </a:endParaRPr>
          </a:p>
        </p:txBody>
      </p:sp>
      <p:sp>
        <p:nvSpPr>
          <p:cNvPr id="96260" name="Text Box 5"/>
          <p:cNvSpPr txBox="1">
            <a:spLocks noChangeArrowheads="1"/>
          </p:cNvSpPr>
          <p:nvPr/>
        </p:nvSpPr>
        <p:spPr bwMode="auto">
          <a:xfrm>
            <a:off x="4495800" y="2895600"/>
            <a:ext cx="1333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284163" indent="-115888">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000" b="1" u="sng" dirty="0"/>
              <a:t>Roots:</a:t>
            </a:r>
          </a:p>
          <a:p>
            <a:pPr lvl="1" eaLnBrk="1" hangingPunct="1">
              <a:lnSpc>
                <a:spcPct val="80000"/>
              </a:lnSpc>
              <a:spcBef>
                <a:spcPct val="15000"/>
              </a:spcBef>
              <a:buFontTx/>
              <a:buChar char="•"/>
            </a:pPr>
            <a:r>
              <a:rPr lang="en-US" altLang="en-US" sz="1000" b="1" dirty="0" smtClean="0"/>
              <a:t>C</a:t>
            </a:r>
            <a:r>
              <a:rPr lang="en-US" altLang="en-US" sz="1000" dirty="0" smtClean="0"/>
              <a:t>hance</a:t>
            </a:r>
            <a:endParaRPr lang="en-US" altLang="en-US" sz="1000" dirty="0"/>
          </a:p>
          <a:p>
            <a:pPr lvl="1" eaLnBrk="1" hangingPunct="1">
              <a:lnSpc>
                <a:spcPct val="80000"/>
              </a:lnSpc>
              <a:spcBef>
                <a:spcPct val="15000"/>
              </a:spcBef>
              <a:buFontTx/>
              <a:buChar char="•"/>
            </a:pPr>
            <a:r>
              <a:rPr lang="en-US" altLang="en-US" sz="1000" b="1" dirty="0" smtClean="0"/>
              <a:t>A</a:t>
            </a:r>
            <a:r>
              <a:rPr lang="en-US" altLang="en-US" sz="1000" dirty="0" smtClean="0"/>
              <a:t>ssumption</a:t>
            </a:r>
            <a:endParaRPr lang="en-US" altLang="en-US" sz="1000" dirty="0"/>
          </a:p>
          <a:p>
            <a:pPr lvl="1" eaLnBrk="1" hangingPunct="1">
              <a:lnSpc>
                <a:spcPct val="80000"/>
              </a:lnSpc>
              <a:spcBef>
                <a:spcPct val="15000"/>
              </a:spcBef>
              <a:buFontTx/>
              <a:buChar char="•"/>
            </a:pPr>
            <a:r>
              <a:rPr lang="en-US" altLang="en-US" sz="1000" b="1" dirty="0" smtClean="0"/>
              <a:t>R</a:t>
            </a:r>
            <a:r>
              <a:rPr lang="en-US" altLang="en-US" sz="1000" dirty="0" smtClean="0"/>
              <a:t>eaction </a:t>
            </a:r>
            <a:endParaRPr lang="en-US" altLang="en-US" sz="1000" dirty="0"/>
          </a:p>
          <a:p>
            <a:pPr lvl="1" eaLnBrk="1" hangingPunct="1">
              <a:lnSpc>
                <a:spcPct val="80000"/>
              </a:lnSpc>
              <a:spcBef>
                <a:spcPct val="15000"/>
              </a:spcBef>
              <a:buFontTx/>
              <a:buChar char="•"/>
            </a:pPr>
            <a:r>
              <a:rPr lang="en-US" altLang="en-US" sz="1000" b="1" dirty="0" smtClean="0"/>
              <a:t>D</a:t>
            </a:r>
            <a:r>
              <a:rPr lang="en-US" altLang="en-US" sz="1000" dirty="0" smtClean="0"/>
              <a:t>ecision</a:t>
            </a:r>
            <a:endParaRPr lang="en-US" altLang="en-US" sz="1000" dirty="0"/>
          </a:p>
        </p:txBody>
      </p:sp>
      <p:sp>
        <p:nvSpPr>
          <p:cNvPr id="96266"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A41FE29-D3DD-42ED-A9D2-C4F0D47D4435}" type="slidenum">
              <a:rPr lang="en-US" altLang="en-US" sz="1400"/>
              <a:pPr/>
              <a:t>39</a:t>
            </a:fld>
            <a:endParaRPr lang="en-US" altLang="en-US" sz="1400"/>
          </a:p>
        </p:txBody>
      </p:sp>
      <p:sp>
        <p:nvSpPr>
          <p:cNvPr id="3" name="TextBox 2"/>
          <p:cNvSpPr txBox="1"/>
          <p:nvPr/>
        </p:nvSpPr>
        <p:spPr>
          <a:xfrm>
            <a:off x="685800" y="676662"/>
            <a:ext cx="7010400" cy="461665"/>
          </a:xfrm>
          <a:prstGeom prst="rect">
            <a:avLst/>
          </a:prstGeom>
          <a:noFill/>
        </p:spPr>
        <p:txBody>
          <a:bodyPr wrap="square" rtlCol="0">
            <a:spAutoFit/>
          </a:bodyPr>
          <a:lstStyle/>
          <a:p>
            <a:pPr algn="ctr"/>
            <a:r>
              <a:rPr lang="en-US" sz="2400" dirty="0" smtClean="0">
                <a:solidFill>
                  <a:srgbClr val="000099"/>
                </a:solidFill>
                <a:latin typeface="Arial Black" panose="020B0A04020102020204" pitchFamily="34" charset="0"/>
              </a:rPr>
              <a:t>Decision Making </a:t>
            </a:r>
            <a:r>
              <a:rPr lang="en-US" sz="2400" u="sng" dirty="0" smtClean="0">
                <a:solidFill>
                  <a:srgbClr val="000099"/>
                </a:solidFill>
                <a:latin typeface="Arial Black" panose="020B0A04020102020204" pitchFamily="34" charset="0"/>
              </a:rPr>
              <a:t>Example</a:t>
            </a:r>
            <a:r>
              <a:rPr lang="en-US" sz="2400" dirty="0" smtClean="0">
                <a:solidFill>
                  <a:srgbClr val="000099"/>
                </a:solidFill>
                <a:latin typeface="Arial Black" panose="020B0A04020102020204" pitchFamily="34" charset="0"/>
              </a:rPr>
              <a:t>: Staying Sober</a:t>
            </a:r>
            <a:endParaRPr lang="en-US" sz="2400"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374937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1524000" y="2209800"/>
            <a:ext cx="5943600" cy="2667000"/>
          </a:xfrm>
        </p:spPr>
        <p:txBody>
          <a:bodyPr/>
          <a:lstStyle/>
          <a:p>
            <a:pPr>
              <a:lnSpc>
                <a:spcPct val="80000"/>
              </a:lnSpc>
              <a:buSzPct val="125000"/>
            </a:pPr>
            <a:r>
              <a:rPr lang="en-US" altLang="en-US" i="1" smtClean="0">
                <a:latin typeface="Comic Sans MS" panose="030F0702030302020204" pitchFamily="66" charset="0"/>
                <a:ea typeface="ＭＳ Ｐゴシック" panose="020B0600070205080204" pitchFamily="34" charset="-128"/>
              </a:rPr>
              <a:t>My name is …</a:t>
            </a:r>
          </a:p>
          <a:p>
            <a:pPr>
              <a:lnSpc>
                <a:spcPct val="80000"/>
              </a:lnSpc>
              <a:buSzPct val="125000"/>
            </a:pPr>
            <a:endParaRPr lang="en-US" altLang="en-US" i="1" smtClean="0">
              <a:latin typeface="Comic Sans MS" panose="030F0702030302020204" pitchFamily="66" charset="0"/>
              <a:ea typeface="ＭＳ Ｐゴシック" panose="020B0600070205080204" pitchFamily="34" charset="-128"/>
            </a:endParaRPr>
          </a:p>
          <a:p>
            <a:pPr>
              <a:lnSpc>
                <a:spcPct val="80000"/>
              </a:lnSpc>
              <a:buSzPct val="125000"/>
              <a:buFontTx/>
              <a:buNone/>
            </a:pPr>
            <a:endParaRPr lang="en-US" altLang="en-US" i="1" smtClean="0">
              <a:latin typeface="Comic Sans MS" panose="030F0702030302020204" pitchFamily="66" charset="0"/>
              <a:ea typeface="ＭＳ Ｐゴシック" panose="020B0600070205080204" pitchFamily="34" charset="-128"/>
            </a:endParaRPr>
          </a:p>
          <a:p>
            <a:pPr>
              <a:lnSpc>
                <a:spcPct val="80000"/>
              </a:lnSpc>
              <a:buSzPct val="125000"/>
            </a:pPr>
            <a:r>
              <a:rPr lang="en-US" altLang="en-US" i="1" smtClean="0">
                <a:latin typeface="Comic Sans MS" panose="030F0702030302020204" pitchFamily="66" charset="0"/>
                <a:ea typeface="ＭＳ Ｐゴシック" panose="020B0600070205080204" pitchFamily="34" charset="-128"/>
              </a:rPr>
              <a:t>I am here because…</a:t>
            </a:r>
          </a:p>
          <a:p>
            <a:pPr>
              <a:lnSpc>
                <a:spcPct val="80000"/>
              </a:lnSpc>
            </a:pPr>
            <a:endParaRPr lang="en-US" altLang="en-US" sz="2400" i="1" smtClean="0">
              <a:latin typeface="Comic Sans MS" panose="030F0702030302020204" pitchFamily="66" charset="0"/>
              <a:ea typeface="ＭＳ Ｐゴシック" panose="020B0600070205080204" pitchFamily="34" charset="-128"/>
            </a:endParaRPr>
          </a:p>
          <a:p>
            <a:pPr>
              <a:lnSpc>
                <a:spcPct val="80000"/>
              </a:lnSpc>
            </a:pPr>
            <a:endParaRPr lang="en-US" altLang="en-US" sz="2400" smtClean="0">
              <a:ea typeface="ＭＳ Ｐゴシック" panose="020B0600070205080204" pitchFamily="34" charset="-128"/>
            </a:endParaRPr>
          </a:p>
          <a:p>
            <a:pPr>
              <a:lnSpc>
                <a:spcPct val="80000"/>
              </a:lnSpc>
            </a:pPr>
            <a:endParaRPr lang="en-US" altLang="en-US" sz="1800" smtClean="0">
              <a:ea typeface="ＭＳ Ｐゴシック" panose="020B0600070205080204" pitchFamily="34" charset="-128"/>
            </a:endParaRPr>
          </a:p>
          <a:p>
            <a:pPr>
              <a:lnSpc>
                <a:spcPct val="120000"/>
              </a:lnSpc>
              <a:spcBef>
                <a:spcPct val="0"/>
              </a:spcBef>
              <a:buClr>
                <a:schemeClr val="accent2"/>
              </a:buClr>
              <a:buFont typeface="Wingdings" panose="05000000000000000000" pitchFamily="2" charset="2"/>
              <a:buChar char=""/>
            </a:pPr>
            <a:endParaRPr lang="en-US" altLang="en-US" sz="1800" smtClean="0">
              <a:ea typeface="ＭＳ Ｐゴシック" panose="020B0600070205080204" pitchFamily="34" charset="-128"/>
            </a:endParaRPr>
          </a:p>
        </p:txBody>
      </p:sp>
      <p:sp>
        <p:nvSpPr>
          <p:cNvPr id="25603" name="Text Box 3"/>
          <p:cNvSpPr txBox="1">
            <a:spLocks noChangeArrowheads="1"/>
          </p:cNvSpPr>
          <p:nvPr/>
        </p:nvSpPr>
        <p:spPr bwMode="auto">
          <a:xfrm>
            <a:off x="2286000" y="6858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p>
        </p:txBody>
      </p:sp>
      <p:sp>
        <p:nvSpPr>
          <p:cNvPr id="25604" name="Text Box 4"/>
          <p:cNvSpPr txBox="1">
            <a:spLocks noChangeArrowheads="1"/>
          </p:cNvSpPr>
          <p:nvPr/>
        </p:nvSpPr>
        <p:spPr bwMode="auto">
          <a:xfrm>
            <a:off x="1676400" y="609600"/>
            <a:ext cx="601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3200">
                <a:solidFill>
                  <a:srgbClr val="002394"/>
                </a:solidFill>
                <a:latin typeface="Arial Black" panose="020B0A04020102020204" pitchFamily="34" charset="0"/>
              </a:rPr>
              <a:t>Structured Conversation</a:t>
            </a:r>
          </a:p>
        </p:txBody>
      </p:sp>
      <p:sp>
        <p:nvSpPr>
          <p:cNvPr id="256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1BE0E642-AA3C-457C-A5AB-89B98D7F3DFD}" type="slidenum">
              <a:rPr lang="en-US" altLang="en-US" sz="1400"/>
              <a:pPr/>
              <a:t>4</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914400" y="533400"/>
            <a:ext cx="7543800" cy="914400"/>
          </a:xfrm>
        </p:spPr>
        <p:txBody>
          <a:bodyPr/>
          <a:lstStyle/>
          <a:p>
            <a:pPr algn="l"/>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400" smtClean="0">
                <a:ea typeface="ＭＳ Ｐゴシック" panose="020B0600070205080204" pitchFamily="34" charset="-128"/>
              </a:rPr>
              <a:t>Micro Session Two Practice (Step 1)</a:t>
            </a:r>
          </a:p>
        </p:txBody>
      </p:sp>
      <p:sp>
        <p:nvSpPr>
          <p:cNvPr id="102403" name="Rectangle 7"/>
          <p:cNvSpPr>
            <a:spLocks noChangeArrowheads="1"/>
          </p:cNvSpPr>
          <p:nvPr/>
        </p:nvSpPr>
        <p:spPr bwMode="auto">
          <a:xfrm>
            <a:off x="0" y="30527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02404"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219200"/>
            <a:ext cx="723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1143000" y="1981200"/>
          <a:ext cx="6629400" cy="3459165"/>
        </p:xfrm>
        <a:graphic>
          <a:graphicData uri="http://schemas.openxmlformats.org/drawingml/2006/table">
            <a:tbl>
              <a:tblPr firstRow="1" bandRow="1">
                <a:tableStyleId>{69CF1AB2-1976-4502-BF36-3FF5EA218861}</a:tableStyleId>
              </a:tblPr>
              <a:tblGrid>
                <a:gridCol w="6629400"/>
              </a:tblGrid>
              <a:tr h="6857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smtClean="0"/>
                        <a:t>Work in your small group.</a:t>
                      </a:r>
                    </a:p>
                  </a:txBody>
                  <a:tcPr marT="45714" marB="45714"/>
                </a:tc>
              </a:tr>
              <a:tr h="6857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Read pages: 2,4,7 in the Client Guide.</a:t>
                      </a:r>
                    </a:p>
                  </a:txBody>
                  <a:tcPr marT="45714" marB="45714"/>
                </a:tc>
              </a:tr>
              <a:tr h="6857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Ask clarifying questions.</a:t>
                      </a:r>
                    </a:p>
                  </a:txBody>
                  <a:tcPr marT="45714" marB="45714"/>
                </a:tc>
              </a:tr>
              <a:tr h="70102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Review lesson plan in manual section 8.3, pages 81-82, 120</a:t>
                      </a:r>
                    </a:p>
                  </a:txBody>
                  <a:tcPr marT="45714" marB="45714"/>
                </a:tc>
              </a:tr>
              <a:tr h="70102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Review/complete activities/guide pages for this step: page 9, Decision</a:t>
                      </a:r>
                      <a:r>
                        <a:rPr lang="en-US" sz="2000" baseline="0" dirty="0" smtClean="0"/>
                        <a:t> Making </a:t>
                      </a:r>
                      <a:r>
                        <a:rPr lang="en-US" sz="2000" dirty="0" smtClean="0"/>
                        <a:t>Worksheet step 1</a:t>
                      </a:r>
                    </a:p>
                  </a:txBody>
                  <a:tcPr marT="45714" marB="45714"/>
                </a:tc>
              </a:tr>
            </a:tbl>
          </a:graphicData>
        </a:graphic>
      </p:graphicFrame>
      <p:sp>
        <p:nvSpPr>
          <p:cNvPr id="10241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C6D94851-E464-4B1A-9592-C3A72A5A6A6D}" type="slidenum">
              <a:rPr lang="en-US" altLang="en-US" sz="1400"/>
              <a:pPr/>
              <a:t>40</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sz="quarter"/>
          </p:nvPr>
        </p:nvSpPr>
        <p:spPr>
          <a:xfrm>
            <a:off x="1066800" y="76200"/>
            <a:ext cx="6172200" cy="1143000"/>
          </a:xfrm>
        </p:spPr>
        <p:txBody>
          <a:bodyPr/>
          <a:lstStyle/>
          <a:p>
            <a:pPr algn="l">
              <a:lnSpc>
                <a:spcPct val="85000"/>
              </a:lnSpc>
              <a:spcBef>
                <a:spcPct val="25000"/>
              </a:spcBef>
            </a:pPr>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400" smtClean="0">
                <a:ea typeface="ＭＳ Ｐゴシック" panose="020B0600070205080204" pitchFamily="34" charset="-128"/>
              </a:rPr>
              <a:t>Step 2.  Set the Goal</a:t>
            </a:r>
          </a:p>
        </p:txBody>
      </p:sp>
      <p:sp>
        <p:nvSpPr>
          <p:cNvPr id="104451" name="Text Box 4"/>
          <p:cNvSpPr txBox="1">
            <a:spLocks noChangeArrowheads="1"/>
          </p:cNvSpPr>
          <p:nvPr/>
        </p:nvSpPr>
        <p:spPr bwMode="auto">
          <a:xfrm>
            <a:off x="1828800" y="2443162"/>
            <a:ext cx="6019800" cy="376238"/>
          </a:xfrm>
          <a:prstGeom prst="rect">
            <a:avLst/>
          </a:prstGeom>
          <a:solidFill>
            <a:srgbClr val="DDDDDD"/>
          </a:solidFill>
          <a:ln w="9525">
            <a:solidFill>
              <a:schemeClr val="tx1"/>
            </a:solidFill>
            <a:prstDash val="sysDot"/>
            <a:miter lim="800000"/>
            <a:headEnd/>
            <a:tailEnd/>
          </a:ln>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To determine what I need to achieve in a situation</a:t>
            </a:r>
          </a:p>
        </p:txBody>
      </p:sp>
      <p:pic>
        <p:nvPicPr>
          <p:cNvPr id="10445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381000"/>
            <a:ext cx="8096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0474767B-DF4B-46D2-BD0C-E38C1065F4AE}" type="slidenum">
              <a:rPr lang="en-US" altLang="en-US" sz="1400"/>
              <a:pPr/>
              <a:t>41</a:t>
            </a:fld>
            <a:endParaRPr lang="en-US" altLang="en-US" sz="1400"/>
          </a:p>
        </p:txBody>
      </p:sp>
      <p:grpSp>
        <p:nvGrpSpPr>
          <p:cNvPr id="5" name="Group 4"/>
          <p:cNvGrpSpPr/>
          <p:nvPr/>
        </p:nvGrpSpPr>
        <p:grpSpPr>
          <a:xfrm>
            <a:off x="441559" y="3067580"/>
            <a:ext cx="8394837" cy="3333220"/>
            <a:chOff x="441559" y="2610380"/>
            <a:chExt cx="8394837" cy="3333220"/>
          </a:xfrm>
        </p:grpSpPr>
        <p:grpSp>
          <p:nvGrpSpPr>
            <p:cNvPr id="4" name="Group 3"/>
            <p:cNvGrpSpPr/>
            <p:nvPr/>
          </p:nvGrpSpPr>
          <p:grpSpPr>
            <a:xfrm>
              <a:off x="441559" y="2610380"/>
              <a:ext cx="7086600" cy="3333220"/>
              <a:chOff x="441559" y="2610380"/>
              <a:chExt cx="7086600" cy="3333220"/>
            </a:xfrm>
          </p:grpSpPr>
          <p:sp>
            <p:nvSpPr>
              <p:cNvPr id="104452" name="Text Box 5"/>
              <p:cNvSpPr txBox="1">
                <a:spLocks noChangeArrowheads="1"/>
              </p:cNvSpPr>
              <p:nvPr/>
            </p:nvSpPr>
            <p:spPr bwMode="auto">
              <a:xfrm>
                <a:off x="441559" y="2610380"/>
                <a:ext cx="7086600" cy="333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284163" indent="-115888">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dirty="0"/>
                  <a:t>Where are you coming from?</a:t>
                </a:r>
              </a:p>
              <a:p>
                <a:pPr lvl="1" eaLnBrk="1" hangingPunct="1">
                  <a:lnSpc>
                    <a:spcPct val="85000"/>
                  </a:lnSpc>
                  <a:spcBef>
                    <a:spcPct val="25000"/>
                  </a:spcBef>
                  <a:buFontTx/>
                  <a:buChar char="•"/>
                </a:pPr>
                <a:r>
                  <a:rPr lang="en-US" altLang="en-US" sz="1800" b="1" dirty="0">
                    <a:solidFill>
                      <a:srgbClr val="0099FF"/>
                    </a:solidFill>
                  </a:rPr>
                  <a:t>Values</a:t>
                </a:r>
                <a:r>
                  <a:rPr lang="en-US" altLang="en-US" sz="1800" dirty="0"/>
                  <a:t> (what’s important, family, beliefs) </a:t>
                </a:r>
              </a:p>
              <a:p>
                <a:pPr lvl="1" eaLnBrk="1" hangingPunct="1">
                  <a:lnSpc>
                    <a:spcPct val="85000"/>
                  </a:lnSpc>
                  <a:spcBef>
                    <a:spcPct val="25000"/>
                  </a:spcBef>
                  <a:buFontTx/>
                  <a:buChar char="•"/>
                </a:pPr>
                <a:r>
                  <a:rPr lang="en-US" altLang="en-US" sz="1800" dirty="0"/>
                  <a:t>Wants (like to have it) and needs (must/required)</a:t>
                </a:r>
              </a:p>
              <a:p>
                <a:pPr lvl="1" eaLnBrk="1" hangingPunct="1">
                  <a:lnSpc>
                    <a:spcPct val="85000"/>
                  </a:lnSpc>
                  <a:spcBef>
                    <a:spcPct val="25000"/>
                  </a:spcBef>
                  <a:buFontTx/>
                  <a:buChar char="•"/>
                </a:pPr>
                <a:r>
                  <a:rPr lang="en-US" altLang="en-US" sz="1800" dirty="0"/>
                  <a:t>Consequences</a:t>
                </a:r>
              </a:p>
              <a:p>
                <a:pPr eaLnBrk="1" hangingPunct="1">
                  <a:spcBef>
                    <a:spcPct val="50000"/>
                  </a:spcBef>
                </a:pPr>
                <a:endParaRPr lang="en-US" altLang="en-US" sz="1800" dirty="0"/>
              </a:p>
              <a:p>
                <a:pPr eaLnBrk="1" hangingPunct="1">
                  <a:spcBef>
                    <a:spcPct val="50000"/>
                  </a:spcBef>
                </a:pPr>
                <a:r>
                  <a:rPr lang="en-US" altLang="en-US" sz="1800" dirty="0"/>
                  <a:t>Where are you going?</a:t>
                </a:r>
              </a:p>
              <a:p>
                <a:pPr lvl="1" eaLnBrk="1" hangingPunct="1">
                  <a:lnSpc>
                    <a:spcPct val="85000"/>
                  </a:lnSpc>
                  <a:spcBef>
                    <a:spcPct val="25000"/>
                  </a:spcBef>
                </a:pPr>
                <a:r>
                  <a:rPr lang="en-US" altLang="en-US" sz="1800" dirty="0" smtClean="0"/>
                  <a:t>SHORT &amp; LONG TERM (</a:t>
                </a:r>
                <a:r>
                  <a:rPr lang="en-US" altLang="en-US" sz="1800" dirty="0"/>
                  <a:t>combine short to reach long term goals) </a:t>
                </a:r>
              </a:p>
              <a:p>
                <a:pPr marL="454025" lvl="1" indent="-285750" eaLnBrk="1" hangingPunct="1">
                  <a:lnSpc>
                    <a:spcPct val="85000"/>
                  </a:lnSpc>
                  <a:spcBef>
                    <a:spcPct val="25000"/>
                  </a:spcBef>
                  <a:buFont typeface="Arial" panose="020B0604020202020204" pitchFamily="34" charset="0"/>
                  <a:buChar char="•"/>
                </a:pPr>
                <a:r>
                  <a:rPr lang="en-US" altLang="en-US" sz="1800" b="1" dirty="0" smtClean="0"/>
                  <a:t>S </a:t>
                </a:r>
                <a:r>
                  <a:rPr lang="en-US" altLang="en-US" sz="1800" dirty="0" smtClean="0"/>
                  <a:t>pecific </a:t>
                </a:r>
                <a:r>
                  <a:rPr lang="en-US" altLang="en-US" sz="1800" dirty="0"/>
                  <a:t>– detailed/descriptive, clear to others</a:t>
                </a:r>
              </a:p>
              <a:p>
                <a:pPr marL="454025" lvl="1" indent="-285750" eaLnBrk="1" hangingPunct="1">
                  <a:lnSpc>
                    <a:spcPct val="85000"/>
                  </a:lnSpc>
                  <a:spcBef>
                    <a:spcPct val="25000"/>
                  </a:spcBef>
                  <a:buFont typeface="Arial" panose="020B0604020202020204" pitchFamily="34" charset="0"/>
                  <a:buChar char="•"/>
                </a:pPr>
                <a:r>
                  <a:rPr lang="en-US" altLang="en-US" sz="1800" b="1" dirty="0" smtClean="0"/>
                  <a:t>A </a:t>
                </a:r>
                <a:r>
                  <a:rPr lang="en-US" altLang="en-US" sz="1800" dirty="0" smtClean="0"/>
                  <a:t>chievable </a:t>
                </a:r>
                <a:r>
                  <a:rPr lang="en-US" altLang="en-US" sz="1800" dirty="0"/>
                  <a:t>– can I do it</a:t>
                </a:r>
              </a:p>
              <a:p>
                <a:pPr marL="454025" lvl="1" indent="-285750" eaLnBrk="1" hangingPunct="1">
                  <a:lnSpc>
                    <a:spcPct val="85000"/>
                  </a:lnSpc>
                  <a:spcBef>
                    <a:spcPct val="25000"/>
                  </a:spcBef>
                  <a:buFont typeface="Arial" panose="020B0604020202020204" pitchFamily="34" charset="0"/>
                  <a:buChar char="•"/>
                </a:pPr>
                <a:r>
                  <a:rPr lang="en-US" altLang="en-US" sz="1800" b="1" dirty="0" smtClean="0"/>
                  <a:t>M </a:t>
                </a:r>
                <a:r>
                  <a:rPr lang="en-US" altLang="en-US" sz="1800" dirty="0" smtClean="0"/>
                  <a:t>easurable </a:t>
                </a:r>
                <a:r>
                  <a:rPr lang="en-US" altLang="en-US" sz="1800" dirty="0"/>
                  <a:t>– how will I know when it’s done + timing</a:t>
                </a:r>
              </a:p>
            </p:txBody>
          </p:sp>
          <p:sp>
            <p:nvSpPr>
              <p:cNvPr id="2" name="Rounded Rectangle 1"/>
              <p:cNvSpPr/>
              <p:nvPr/>
            </p:nvSpPr>
            <p:spPr bwMode="auto">
              <a:xfrm>
                <a:off x="914400" y="5029200"/>
                <a:ext cx="304800" cy="838200"/>
              </a:xfrm>
              <a:prstGeom prst="round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grpSp>
        <p:pic>
          <p:nvPicPr>
            <p:cNvPr id="3" name="Picture 2"/>
            <p:cNvPicPr>
              <a:picLocks noChangeAspect="1"/>
            </p:cNvPicPr>
            <p:nvPr/>
          </p:nvPicPr>
          <p:blipFill>
            <a:blip r:embed="rId4"/>
            <a:stretch>
              <a:fillRect/>
            </a:stretch>
          </p:blipFill>
          <p:spPr>
            <a:xfrm>
              <a:off x="6019800" y="2610380"/>
              <a:ext cx="2816596" cy="2030144"/>
            </a:xfrm>
            <a:prstGeom prst="rect">
              <a:avLst/>
            </a:prstGeom>
          </p:spPr>
        </p:pic>
      </p:grpSp>
      <p:pic>
        <p:nvPicPr>
          <p:cNvPr id="6" name="Picture 5"/>
          <p:cNvPicPr>
            <a:picLocks noChangeAspect="1"/>
          </p:cNvPicPr>
          <p:nvPr/>
        </p:nvPicPr>
        <p:blipFill rotWithShape="1">
          <a:blip r:embed="rId5"/>
          <a:srcRect t="10767" b="14982"/>
          <a:stretch/>
        </p:blipFill>
        <p:spPr>
          <a:xfrm>
            <a:off x="2971800" y="1019175"/>
            <a:ext cx="2469094"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18" descr="Calvin and Hob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37" y="1136908"/>
            <a:ext cx="6780371" cy="473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20"/>
          <p:cNvSpPr>
            <a:spLocks noChangeArrowheads="1"/>
          </p:cNvSpPr>
          <p:nvPr/>
        </p:nvSpPr>
        <p:spPr bwMode="auto">
          <a:xfrm>
            <a:off x="1143001" y="5488213"/>
            <a:ext cx="184731"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35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28448794" indent="-28105894">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FontTx/>
              <a:buNone/>
            </a:pPr>
            <a:fld id="{45E41B41-F169-4850-BA22-E6F3152890BB}" type="slidenum">
              <a:rPr lang="en-US" altLang="en-US" sz="1050">
                <a:solidFill>
                  <a:srgbClr val="000000"/>
                </a:solidFill>
              </a:rPr>
              <a:pPr fontAlgn="base">
                <a:spcBef>
                  <a:spcPct val="0"/>
                </a:spcBef>
                <a:spcAft>
                  <a:spcPct val="0"/>
                </a:spcAft>
                <a:buFontTx/>
                <a:buNone/>
              </a:pPr>
              <a:t>42</a:t>
            </a:fld>
            <a:endParaRPr lang="en-US" altLang="en-US" sz="1050">
              <a:solidFill>
                <a:srgbClr val="000000"/>
              </a:solidFill>
            </a:endParaRPr>
          </a:p>
        </p:txBody>
      </p:sp>
      <p:sp>
        <p:nvSpPr>
          <p:cNvPr id="2" name="TextBox 1"/>
          <p:cNvSpPr txBox="1"/>
          <p:nvPr/>
        </p:nvSpPr>
        <p:spPr>
          <a:xfrm>
            <a:off x="6858000" y="4419600"/>
            <a:ext cx="2081213" cy="611706"/>
          </a:xfrm>
          <a:prstGeom prst="rect">
            <a:avLst/>
          </a:prstGeom>
          <a:noFill/>
          <a:ln>
            <a:solidFill>
              <a:schemeClr val="bg1">
                <a:lumMod val="50000"/>
              </a:schemeClr>
            </a:solidFill>
          </a:ln>
        </p:spPr>
        <p:txBody>
          <a:bodyPr>
            <a:spAutoFit/>
          </a:bodyPr>
          <a:lstStyle/>
          <a:p>
            <a:pPr>
              <a:defRPr/>
            </a:pPr>
            <a:r>
              <a:rPr lang="en-US" sz="1125" i="1" dirty="0"/>
              <a:t>Set small – short term goals</a:t>
            </a:r>
          </a:p>
          <a:p>
            <a:pPr>
              <a:defRPr/>
            </a:pPr>
            <a:r>
              <a:rPr lang="en-US" sz="1125" i="1" dirty="0"/>
              <a:t>Then move on</a:t>
            </a:r>
          </a:p>
          <a:p>
            <a:pPr>
              <a:defRPr/>
            </a:pPr>
            <a:r>
              <a:rPr lang="en-US" sz="1125" i="1" dirty="0"/>
              <a:t>To medium and long term</a:t>
            </a:r>
          </a:p>
        </p:txBody>
      </p:sp>
    </p:spTree>
    <p:extLst>
      <p:ext uri="{BB962C8B-B14F-4D97-AF65-F5344CB8AC3E}">
        <p14:creationId xmlns:p14="http://schemas.microsoft.com/office/powerpoint/2010/main" val="3851899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4" name="TextBox 11"/>
          <p:cNvSpPr txBox="1">
            <a:spLocks noChangeArrowheads="1"/>
          </p:cNvSpPr>
          <p:nvPr/>
        </p:nvSpPr>
        <p:spPr bwMode="auto">
          <a:xfrm>
            <a:off x="838200" y="1676400"/>
            <a:ext cx="777240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dirty="0" smtClean="0"/>
              <a:t>STEP 2: SET THE GOAL: Make it Specific, Achievable, Measurable (SAM) </a:t>
            </a:r>
          </a:p>
          <a:p>
            <a:endParaRPr lang="en-US" altLang="en-US" dirty="0"/>
          </a:p>
          <a:p>
            <a:r>
              <a:rPr lang="en-US" altLang="en-US" b="1" dirty="0" smtClean="0"/>
              <a:t>Wants/Needs:  </a:t>
            </a:r>
          </a:p>
          <a:p>
            <a:r>
              <a:rPr lang="en-US" altLang="en-US" sz="2000" u="sng" dirty="0" smtClean="0">
                <a:latin typeface="Times New Roman" panose="02020603050405020304" pitchFamily="18" charset="0"/>
                <a:cs typeface="Times New Roman" panose="02020603050405020304" pitchFamily="18" charset="0"/>
              </a:rPr>
              <a:t>Want to not come back to jail; want &amp; need to stay sober.</a:t>
            </a:r>
            <a:endParaRPr lang="en-US" altLang="en-US" sz="2000" dirty="0" smtClean="0"/>
          </a:p>
          <a:p>
            <a:endParaRPr lang="en-US" altLang="en-US" dirty="0" smtClean="0"/>
          </a:p>
          <a:p>
            <a:endParaRPr lang="en-US" altLang="en-US" dirty="0" smtClean="0"/>
          </a:p>
          <a:p>
            <a:r>
              <a:rPr lang="en-US" altLang="en-US" b="1" dirty="0" smtClean="0"/>
              <a:t>Values:</a:t>
            </a:r>
          </a:p>
          <a:p>
            <a:r>
              <a:rPr lang="en-US" altLang="en-US" sz="2000" u="sng" dirty="0" smtClean="0">
                <a:latin typeface="Times New Roman" panose="02020603050405020304" pitchFamily="18" charset="0"/>
                <a:cs typeface="Times New Roman" panose="02020603050405020304" pitchFamily="18" charset="0"/>
              </a:rPr>
              <a:t>Value family and they need me to be working and taking care of them.</a:t>
            </a:r>
            <a:endParaRPr lang="en-US" altLang="en-US" sz="2000" i="1" u="sng" dirty="0" smtClean="0">
              <a:latin typeface="Times New Roman" panose="02020603050405020304" pitchFamily="18" charset="0"/>
              <a:cs typeface="Times New Roman" panose="02020603050405020304" pitchFamily="18" charset="0"/>
            </a:endParaRPr>
          </a:p>
          <a:p>
            <a:endParaRPr lang="en-US" altLang="en-US" b="1" dirty="0" smtClean="0"/>
          </a:p>
          <a:p>
            <a:endParaRPr lang="en-US" altLang="en-US" b="1" dirty="0" smtClean="0"/>
          </a:p>
          <a:p>
            <a:r>
              <a:rPr lang="en-US" altLang="en-US" b="1" dirty="0" smtClean="0"/>
              <a:t>Goal: </a:t>
            </a:r>
          </a:p>
          <a:p>
            <a:r>
              <a:rPr lang="en-US" altLang="en-US" sz="2000" u="sng" dirty="0" smtClean="0">
                <a:latin typeface="Times New Roman" panose="02020603050405020304" pitchFamily="18" charset="0"/>
                <a:cs typeface="Times New Roman" panose="02020603050405020304" pitchFamily="18" charset="0"/>
              </a:rPr>
              <a:t>Stay sober everyday.</a:t>
            </a:r>
            <a:endParaRPr lang="en-US" altLang="en-US" sz="2000" u="sng" dirty="0">
              <a:latin typeface="Times New Roman" panose="02020603050405020304" pitchFamily="18" charset="0"/>
              <a:cs typeface="Times New Roman" panose="02020603050405020304" pitchFamily="18" charset="0"/>
            </a:endParaRPr>
          </a:p>
          <a:p>
            <a:endParaRPr lang="en-US" altLang="en-US" b="1" dirty="0" smtClean="0"/>
          </a:p>
          <a:p>
            <a:endParaRPr lang="en-US" altLang="en-US" b="1" dirty="0" smtClean="0"/>
          </a:p>
          <a:p>
            <a:r>
              <a:rPr lang="en-US" altLang="en-US" b="1" dirty="0" smtClean="0"/>
              <a:t>Is it SAM?  -  </a:t>
            </a:r>
            <a:r>
              <a:rPr lang="en-US" altLang="en-US" sz="2000" i="1" dirty="0" smtClean="0">
                <a:latin typeface="Times New Roman" panose="02020603050405020304" pitchFamily="18" charset="0"/>
                <a:cs typeface="Times New Roman" panose="02020603050405020304" pitchFamily="18" charset="0"/>
              </a:rPr>
              <a:t>Yes</a:t>
            </a:r>
          </a:p>
        </p:txBody>
      </p:sp>
      <p:sp>
        <p:nvSpPr>
          <p:cNvPr id="96266"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A41FE29-D3DD-42ED-A9D2-C4F0D47D4435}" type="slidenum">
              <a:rPr lang="en-US" altLang="en-US" sz="1400"/>
              <a:pPr/>
              <a:t>43</a:t>
            </a:fld>
            <a:endParaRPr lang="en-US" altLang="en-US" sz="1400"/>
          </a:p>
        </p:txBody>
      </p:sp>
      <p:sp>
        <p:nvSpPr>
          <p:cNvPr id="3" name="TextBox 2"/>
          <p:cNvSpPr txBox="1"/>
          <p:nvPr/>
        </p:nvSpPr>
        <p:spPr>
          <a:xfrm>
            <a:off x="762000" y="617972"/>
            <a:ext cx="7010400" cy="461665"/>
          </a:xfrm>
          <a:prstGeom prst="rect">
            <a:avLst/>
          </a:prstGeom>
          <a:noFill/>
        </p:spPr>
        <p:txBody>
          <a:bodyPr wrap="square" rtlCol="0">
            <a:spAutoFit/>
          </a:bodyPr>
          <a:lstStyle/>
          <a:p>
            <a:pPr algn="ctr"/>
            <a:r>
              <a:rPr lang="en-US" sz="2400" b="1" dirty="0" smtClean="0">
                <a:solidFill>
                  <a:srgbClr val="000099"/>
                </a:solidFill>
                <a:latin typeface="Arial Black" panose="020B0A04020102020204" pitchFamily="34" charset="0"/>
              </a:rPr>
              <a:t>Decision Making </a:t>
            </a:r>
            <a:r>
              <a:rPr lang="en-US" sz="2400" b="1" u="sng" dirty="0" smtClean="0">
                <a:solidFill>
                  <a:srgbClr val="000099"/>
                </a:solidFill>
                <a:latin typeface="Arial Black" panose="020B0A04020102020204" pitchFamily="34" charset="0"/>
              </a:rPr>
              <a:t>Example</a:t>
            </a:r>
            <a:r>
              <a:rPr lang="en-US" sz="2400" b="1" dirty="0" smtClean="0">
                <a:solidFill>
                  <a:srgbClr val="000099"/>
                </a:solidFill>
                <a:latin typeface="Arial Black" panose="020B0A04020102020204" pitchFamily="34" charset="0"/>
              </a:rPr>
              <a:t>: Staying Sober</a:t>
            </a:r>
            <a:endParaRPr lang="en-US" sz="2400" b="1"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1100540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914400" y="533400"/>
            <a:ext cx="7543800" cy="914400"/>
          </a:xfrm>
        </p:spPr>
        <p:txBody>
          <a:bodyPr/>
          <a:lstStyle/>
          <a:p>
            <a:pPr algn="l"/>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400" smtClean="0">
                <a:ea typeface="ＭＳ Ｐゴシック" panose="020B0600070205080204" pitchFamily="34" charset="-128"/>
              </a:rPr>
              <a:t>Micro Session Three Practice (Step 2)</a:t>
            </a:r>
          </a:p>
        </p:txBody>
      </p:sp>
      <p:sp>
        <p:nvSpPr>
          <p:cNvPr id="106499" name="Rectangle 7"/>
          <p:cNvSpPr>
            <a:spLocks noChangeArrowheads="1"/>
          </p:cNvSpPr>
          <p:nvPr/>
        </p:nvSpPr>
        <p:spPr bwMode="auto">
          <a:xfrm>
            <a:off x="0" y="30527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065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219200"/>
            <a:ext cx="8096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1143000" y="1981200"/>
          <a:ext cx="6629400" cy="3784602"/>
        </p:xfrm>
        <a:graphic>
          <a:graphicData uri="http://schemas.openxmlformats.org/drawingml/2006/table">
            <a:tbl>
              <a:tblPr/>
              <a:tblGrid>
                <a:gridCol w="6629400"/>
              </a:tblGrid>
              <a:tr h="652463">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panose="020B0600070205080204" pitchFamily="34" charset="-128"/>
                        </a:rPr>
                        <a:t>Work in your small group.</a:t>
                      </a:r>
                    </a:p>
                  </a:txBody>
                  <a:tcPr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r>
              <a:tr h="652463">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panose="020B0600070205080204" pitchFamily="34" charset="-128"/>
                        </a:rPr>
                        <a:t>Read pages: 10,11,12 in the Client Guide.</a:t>
                      </a:r>
                    </a:p>
                  </a:txBody>
                  <a:tcPr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r>
              <a:tr h="652463">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panose="020B0600070205080204" pitchFamily="34" charset="-128"/>
                        </a:rPr>
                        <a:t>Ask clarifying questions.</a:t>
                      </a:r>
                    </a:p>
                  </a:txBody>
                  <a:tcPr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r>
              <a:tr h="7016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panose="020B0600070205080204" pitchFamily="34" charset="-128"/>
                        </a:rPr>
                        <a:t>Review lesson plan in manual section 8.4, page 83, 104-105</a:t>
                      </a:r>
                    </a:p>
                  </a:txBody>
                  <a:tcPr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r>
              <a:tr h="1125538">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panose="020B0600070205080204" pitchFamily="34" charset="-128"/>
                        </a:rPr>
                        <a:t>Review/complete activities/guide pages for this step: bottom of page 13, artform “Attitude” page 104-105 in manual, </a:t>
                      </a:r>
                      <a:r>
                        <a:rPr kumimoji="0" lang="en-US" altLang="en-US" sz="2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Decision Making Worksheet step 2</a:t>
                      </a:r>
                      <a:endPar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panose="020B0600070205080204" pitchFamily="34" charset="-128"/>
                      </a:endParaRPr>
                    </a:p>
                  </a:txBody>
                  <a:tcPr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r>
            </a:tbl>
          </a:graphicData>
        </a:graphic>
      </p:graphicFrame>
      <p:sp>
        <p:nvSpPr>
          <p:cNvPr id="106515"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71D6FFA2-F91A-4896-88AC-8FB63814014D}" type="slidenum">
              <a:rPr lang="en-US" altLang="en-US" sz="1400"/>
              <a:pPr/>
              <a:t>44</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295400" y="381000"/>
            <a:ext cx="67056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Lunch</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10854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0DC6138F-B439-4C8D-A2C4-17D8939ED7DA}" type="slidenum">
              <a:rPr lang="en-US" altLang="en-US" sz="1400"/>
              <a:pPr/>
              <a:t>45</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050"/>
          <p:cNvSpPr>
            <a:spLocks noGrp="1" noChangeArrowheads="1"/>
          </p:cNvSpPr>
          <p:nvPr>
            <p:ph type="title"/>
          </p:nvPr>
        </p:nvSpPr>
        <p:spPr>
          <a:xfrm>
            <a:off x="838200" y="381000"/>
            <a:ext cx="75438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Agenda</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110595" name="Text Box 2051"/>
          <p:cNvSpPr txBox="1">
            <a:spLocks noChangeArrowheads="1"/>
          </p:cNvSpPr>
          <p:nvPr/>
        </p:nvSpPr>
        <p:spPr bwMode="auto">
          <a:xfrm>
            <a:off x="381000" y="1752600"/>
            <a:ext cx="83820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1500">
                <a:solidFill>
                  <a:schemeClr val="tx1"/>
                </a:solidFill>
                <a:latin typeface="Arial" panose="020B0604020202020204" pitchFamily="34" charset="0"/>
                <a:ea typeface="ＭＳ Ｐゴシック" panose="020B0600070205080204" pitchFamily="34" charset="-128"/>
              </a:defRPr>
            </a:lvl1pPr>
            <a:lvl2pPr>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Clr>
                <a:schemeClr val="accent2"/>
              </a:buClr>
              <a:buFont typeface="Wingdings" panose="05000000000000000000" pitchFamily="2" charset="2"/>
              <a:buChar char=""/>
            </a:pPr>
            <a:r>
              <a:rPr lang="en-US" altLang="en-US" sz="2400"/>
              <a:t>Registration   </a:t>
            </a:r>
          </a:p>
          <a:p>
            <a:pPr>
              <a:buClr>
                <a:schemeClr val="accent2"/>
              </a:buClr>
              <a:buFont typeface="Wingdings" panose="05000000000000000000" pitchFamily="2" charset="2"/>
              <a:buChar char=""/>
            </a:pPr>
            <a:r>
              <a:rPr lang="en-US" altLang="en-US" sz="2400"/>
              <a:t>Introductions/Structured Conversation</a:t>
            </a:r>
          </a:p>
          <a:p>
            <a:pPr>
              <a:buClr>
                <a:schemeClr val="accent2"/>
              </a:buClr>
              <a:buFont typeface="Wingdings" panose="05000000000000000000" pitchFamily="2" charset="2"/>
              <a:buChar char=""/>
            </a:pPr>
            <a:r>
              <a:rPr lang="en-US" altLang="en-US" sz="2400"/>
              <a:t>Overview of Thresholds</a:t>
            </a:r>
          </a:p>
          <a:p>
            <a:pPr>
              <a:buClr>
                <a:schemeClr val="accent2"/>
              </a:buClr>
              <a:buFont typeface="Wingdings" panose="05000000000000000000" pitchFamily="2" charset="2"/>
              <a:buChar char=""/>
            </a:pPr>
            <a:r>
              <a:rPr lang="en-US" altLang="en-US" sz="2400"/>
              <a:t>6 Step Overview</a:t>
            </a:r>
          </a:p>
          <a:p>
            <a:pPr>
              <a:buClr>
                <a:schemeClr val="accent2"/>
              </a:buClr>
              <a:buFont typeface="Wingdings" panose="05000000000000000000" pitchFamily="2" charset="2"/>
              <a:buChar char=""/>
            </a:pPr>
            <a:r>
              <a:rPr lang="en-US" altLang="en-US" sz="2400"/>
              <a:t>Prison Information/Prison Clearance Forms</a:t>
            </a:r>
          </a:p>
          <a:p>
            <a:pPr>
              <a:buClr>
                <a:schemeClr val="accent2"/>
              </a:buClr>
              <a:buFont typeface="Wingdings" panose="05000000000000000000" pitchFamily="2" charset="2"/>
              <a:buChar char=""/>
            </a:pPr>
            <a:r>
              <a:rPr lang="en-US" altLang="en-US" sz="2400"/>
              <a:t>Micro/Macro Overview</a:t>
            </a:r>
          </a:p>
          <a:p>
            <a:pPr lvl="1">
              <a:buClr>
                <a:schemeClr val="accent2"/>
              </a:buClr>
              <a:buSzPct val="50000"/>
              <a:buFont typeface="Wingdings" panose="05000000000000000000" pitchFamily="2" charset="2"/>
              <a:buChar char="Ø"/>
            </a:pPr>
            <a:r>
              <a:rPr lang="en-US" altLang="en-US" sz="2000"/>
              <a:t>  </a:t>
            </a:r>
            <a:r>
              <a:rPr lang="en-US" altLang="en-US" sz="1800"/>
              <a:t>Distribute Vol. Teacher Guide &amp; Student Manual</a:t>
            </a:r>
          </a:p>
          <a:p>
            <a:pPr>
              <a:buClr>
                <a:schemeClr val="accent2"/>
              </a:buClr>
              <a:buFont typeface="Wingdings" panose="05000000000000000000" pitchFamily="2" charset="2"/>
              <a:buChar char=""/>
            </a:pPr>
            <a:r>
              <a:rPr lang="en-US" altLang="en-US" sz="2400" u="sng"/>
              <a:t>Outline/Detail/Demo – 6 Steps Decision Model</a:t>
            </a:r>
          </a:p>
          <a:p>
            <a:pPr>
              <a:buClr>
                <a:schemeClr val="accent2"/>
              </a:buClr>
              <a:buFont typeface="Wingdings" panose="05000000000000000000" pitchFamily="2" charset="2"/>
              <a:buChar char=""/>
            </a:pPr>
            <a:r>
              <a:rPr lang="en-US" altLang="en-US" sz="2400"/>
              <a:t>Going to Prison/Prison Guidelines </a:t>
            </a:r>
          </a:p>
          <a:p>
            <a:pPr>
              <a:buClr>
                <a:schemeClr val="accent2"/>
              </a:buClr>
              <a:buFont typeface="Wingdings" panose="05000000000000000000" pitchFamily="2" charset="2"/>
              <a:buChar char=""/>
            </a:pPr>
            <a:r>
              <a:rPr lang="en-US" altLang="en-US" sz="2400"/>
              <a:t>Open Issues</a:t>
            </a:r>
          </a:p>
          <a:p>
            <a:pPr>
              <a:buClr>
                <a:schemeClr val="accent2"/>
              </a:buClr>
              <a:buFont typeface="Wingdings" panose="05000000000000000000" pitchFamily="2" charset="2"/>
              <a:buChar char=""/>
            </a:pPr>
            <a:r>
              <a:rPr lang="en-US" altLang="en-US" sz="2400"/>
              <a:t>Closing Ritual &amp; Critique of the day </a:t>
            </a:r>
          </a:p>
          <a:p>
            <a:pPr>
              <a:buClr>
                <a:schemeClr val="accent2"/>
              </a:buClr>
              <a:buFont typeface="Wingdings" panose="05000000000000000000" pitchFamily="2" charset="2"/>
              <a:buChar char=""/>
            </a:pPr>
            <a:endParaRPr lang="en-US" altLang="en-US" sz="2400"/>
          </a:p>
        </p:txBody>
      </p:sp>
      <p:sp>
        <p:nvSpPr>
          <p:cNvPr id="11059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F6E3A54B-23A7-4E8B-9FC3-FC184AA5DB1E}" type="slidenum">
              <a:rPr lang="en-US" altLang="en-US" sz="1400"/>
              <a:pPr/>
              <a:t>46</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219200" y="76200"/>
            <a:ext cx="6172200" cy="1143000"/>
          </a:xfrm>
        </p:spPr>
        <p:txBody>
          <a:bodyPr/>
          <a:lstStyle/>
          <a:p>
            <a:pPr algn="l"/>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400" smtClean="0">
                <a:ea typeface="ＭＳ Ｐゴシック" panose="020B0600070205080204" pitchFamily="34" charset="-128"/>
              </a:rPr>
              <a:t>Step 3. Develop the Possibilities</a:t>
            </a:r>
          </a:p>
        </p:txBody>
      </p:sp>
      <p:sp>
        <p:nvSpPr>
          <p:cNvPr id="112643" name="Text Box 3"/>
          <p:cNvSpPr txBox="1">
            <a:spLocks noChangeArrowheads="1"/>
          </p:cNvSpPr>
          <p:nvPr/>
        </p:nvSpPr>
        <p:spPr bwMode="auto">
          <a:xfrm>
            <a:off x="1828800" y="1752600"/>
            <a:ext cx="6324600" cy="376238"/>
          </a:xfrm>
          <a:prstGeom prst="rect">
            <a:avLst/>
          </a:prstGeom>
          <a:solidFill>
            <a:srgbClr val="DDDDDD"/>
          </a:solidFill>
          <a:ln w="9525">
            <a:solidFill>
              <a:schemeClr val="tx1"/>
            </a:solidFill>
            <a:prstDash val="sysDot"/>
            <a:miter lim="800000"/>
            <a:headEnd/>
            <a:tailEnd/>
          </a:ln>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To develop a number of alternatives for achieving my goal </a:t>
            </a:r>
          </a:p>
        </p:txBody>
      </p:sp>
      <p:sp>
        <p:nvSpPr>
          <p:cNvPr id="112645" name="Text Box 6"/>
          <p:cNvSpPr txBox="1">
            <a:spLocks noChangeArrowheads="1"/>
          </p:cNvSpPr>
          <p:nvPr/>
        </p:nvSpPr>
        <p:spPr bwMode="auto">
          <a:xfrm>
            <a:off x="2968592" y="4824182"/>
            <a:ext cx="6172200"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284163" indent="-115888">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dirty="0"/>
              <a:t>Avoid common ‘blocks’:</a:t>
            </a:r>
          </a:p>
          <a:p>
            <a:pPr lvl="1" eaLnBrk="1" hangingPunct="1">
              <a:lnSpc>
                <a:spcPct val="85000"/>
              </a:lnSpc>
              <a:spcBef>
                <a:spcPct val="25000"/>
              </a:spcBef>
              <a:buFontTx/>
              <a:buChar char="•"/>
            </a:pPr>
            <a:r>
              <a:rPr lang="en-US" altLang="en-US" sz="1800" b="1" dirty="0"/>
              <a:t>J</a:t>
            </a:r>
            <a:r>
              <a:rPr lang="en-US" altLang="en-US" sz="1800" dirty="0"/>
              <a:t>umping</a:t>
            </a:r>
            <a:r>
              <a:rPr lang="en-US" altLang="en-US" sz="1800" b="1" dirty="0"/>
              <a:t> </a:t>
            </a:r>
            <a:r>
              <a:rPr lang="en-US" altLang="en-US" sz="1800" dirty="0"/>
              <a:t>to conclusion: pre-judging/reacting to an idea</a:t>
            </a:r>
          </a:p>
          <a:p>
            <a:pPr lvl="1" eaLnBrk="1" hangingPunct="1">
              <a:lnSpc>
                <a:spcPct val="85000"/>
              </a:lnSpc>
              <a:spcBef>
                <a:spcPct val="25000"/>
              </a:spcBef>
              <a:buFontTx/>
              <a:buChar char="•"/>
            </a:pPr>
            <a:r>
              <a:rPr lang="en-US" altLang="en-US" sz="1800" b="1" dirty="0"/>
              <a:t>A</a:t>
            </a:r>
            <a:r>
              <a:rPr lang="en-US" altLang="en-US" sz="1800" dirty="0"/>
              <a:t>gain</a:t>
            </a:r>
            <a:r>
              <a:rPr lang="en-US" altLang="en-US" sz="1800" b="1" dirty="0"/>
              <a:t> </a:t>
            </a:r>
            <a:r>
              <a:rPr lang="en-US" altLang="en-US" sz="1800" dirty="0"/>
              <a:t>and again: doing things the ‘same old way’</a:t>
            </a:r>
          </a:p>
          <a:p>
            <a:pPr lvl="1" eaLnBrk="1" hangingPunct="1">
              <a:lnSpc>
                <a:spcPct val="85000"/>
              </a:lnSpc>
              <a:spcBef>
                <a:spcPct val="25000"/>
              </a:spcBef>
              <a:buFontTx/>
              <a:buChar char="•"/>
            </a:pPr>
            <a:r>
              <a:rPr lang="en-US" altLang="en-US" sz="1800" b="1" dirty="0"/>
              <a:t>M</a:t>
            </a:r>
            <a:r>
              <a:rPr lang="en-US" altLang="en-US" sz="1800" dirty="0"/>
              <a:t>yths: stories, based on false beliefs or prejudice </a:t>
            </a:r>
          </a:p>
        </p:txBody>
      </p:sp>
      <p:pic>
        <p:nvPicPr>
          <p:cNvPr id="11264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9400"/>
            <a:ext cx="914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1D350749-D951-4833-8451-CA5CBB2AE29E}" type="slidenum">
              <a:rPr lang="en-US" altLang="en-US" sz="1400"/>
              <a:pPr/>
              <a:t>47</a:t>
            </a:fld>
            <a:endParaRPr lang="en-US" altLang="en-US" sz="1400"/>
          </a:p>
        </p:txBody>
      </p:sp>
      <p:grpSp>
        <p:nvGrpSpPr>
          <p:cNvPr id="9" name="Group 8"/>
          <p:cNvGrpSpPr/>
          <p:nvPr/>
        </p:nvGrpSpPr>
        <p:grpSpPr>
          <a:xfrm>
            <a:off x="152400" y="2338388"/>
            <a:ext cx="6934200" cy="2319338"/>
            <a:chOff x="152400" y="2338388"/>
            <a:chExt cx="6934200" cy="2319338"/>
          </a:xfrm>
        </p:grpSpPr>
        <p:sp>
          <p:nvSpPr>
            <p:cNvPr id="112644" name="Text Box 5"/>
            <p:cNvSpPr txBox="1">
              <a:spLocks noChangeArrowheads="1"/>
            </p:cNvSpPr>
            <p:nvPr/>
          </p:nvSpPr>
          <p:spPr bwMode="auto">
            <a:xfrm>
              <a:off x="152400" y="2338388"/>
              <a:ext cx="69342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284163" indent="-115888">
                <a:defRPr sz="1500">
                  <a:solidFill>
                    <a:schemeClr val="tx1"/>
                  </a:solidFill>
                  <a:latin typeface="Arial" panose="020B0604020202020204" pitchFamily="34" charset="0"/>
                  <a:ea typeface="ＭＳ Ｐゴシック" panose="020B0600070205080204" pitchFamily="34" charset="-128"/>
                </a:defRPr>
              </a:lvl2pPr>
              <a:lvl3pPr indent="-346075">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dirty="0"/>
                <a:t>Techniques:</a:t>
              </a:r>
            </a:p>
            <a:p>
              <a:pPr lvl="1" eaLnBrk="1" hangingPunct="1">
                <a:lnSpc>
                  <a:spcPct val="75000"/>
                </a:lnSpc>
                <a:spcBef>
                  <a:spcPct val="25000"/>
                </a:spcBef>
                <a:buFontTx/>
                <a:buChar char="•"/>
              </a:pPr>
              <a:r>
                <a:rPr lang="en-US" altLang="en-US" sz="1800" b="1" dirty="0" smtClean="0"/>
                <a:t>A </a:t>
              </a:r>
              <a:r>
                <a:rPr lang="en-US" altLang="en-US" sz="1800" dirty="0" smtClean="0"/>
                <a:t>ccumulate </a:t>
              </a:r>
              <a:r>
                <a:rPr lang="en-US" altLang="en-US" sz="1800" dirty="0"/>
                <a:t>information</a:t>
              </a:r>
            </a:p>
            <a:p>
              <a:pPr lvl="2" eaLnBrk="1" hangingPunct="1">
                <a:lnSpc>
                  <a:spcPct val="75000"/>
                </a:lnSpc>
                <a:spcBef>
                  <a:spcPct val="25000"/>
                </a:spcBef>
                <a:buFont typeface="Wingdings 3" panose="05040102010807070707" pitchFamily="18" charset="2"/>
                <a:buChar char="9"/>
              </a:pPr>
              <a:r>
                <a:rPr lang="en-US" altLang="en-US" sz="1800" dirty="0"/>
                <a:t>Variety of sources </a:t>
              </a:r>
              <a:r>
                <a:rPr lang="en-US" altLang="en-US" sz="1400" dirty="0"/>
                <a:t>(friends, experts, internet, newspapers, books)</a:t>
              </a:r>
            </a:p>
            <a:p>
              <a:pPr lvl="1" eaLnBrk="1" hangingPunct="1">
                <a:lnSpc>
                  <a:spcPct val="75000"/>
                </a:lnSpc>
                <a:spcBef>
                  <a:spcPct val="25000"/>
                </a:spcBef>
                <a:buFontTx/>
                <a:buChar char="•"/>
              </a:pPr>
              <a:r>
                <a:rPr lang="en-US" altLang="en-US" sz="1800" b="1" dirty="0" smtClean="0"/>
                <a:t>B </a:t>
              </a:r>
              <a:r>
                <a:rPr lang="en-US" altLang="en-US" sz="1800" dirty="0" smtClean="0"/>
                <a:t>rainstorm</a:t>
              </a:r>
              <a:endParaRPr lang="en-US" altLang="en-US" sz="1800" dirty="0"/>
            </a:p>
            <a:p>
              <a:pPr lvl="2" eaLnBrk="1" hangingPunct="1">
                <a:lnSpc>
                  <a:spcPct val="75000"/>
                </a:lnSpc>
                <a:spcBef>
                  <a:spcPct val="25000"/>
                </a:spcBef>
                <a:buFont typeface="Wingdings 3" panose="05040102010807070707" pitchFamily="18" charset="2"/>
                <a:buChar char="9"/>
              </a:pPr>
              <a:r>
                <a:rPr lang="en-US" altLang="en-US" sz="1800" dirty="0"/>
                <a:t>List everything </a:t>
              </a:r>
              <a:r>
                <a:rPr lang="en-US" altLang="en-US" sz="1400" dirty="0"/>
                <a:t>(incl. far-out ideas; reject nothing)</a:t>
              </a:r>
            </a:p>
            <a:p>
              <a:pPr lvl="2" eaLnBrk="1" hangingPunct="1">
                <a:lnSpc>
                  <a:spcPct val="75000"/>
                </a:lnSpc>
                <a:spcBef>
                  <a:spcPct val="25000"/>
                </a:spcBef>
                <a:buFont typeface="Wingdings 3" panose="05040102010807070707" pitchFamily="18" charset="2"/>
                <a:buChar char="9"/>
              </a:pPr>
              <a:r>
                <a:rPr lang="en-US" altLang="en-US" sz="1800" dirty="0"/>
                <a:t>Mind Map - use the target/spokes icon format</a:t>
              </a:r>
            </a:p>
            <a:p>
              <a:pPr lvl="1" eaLnBrk="1" hangingPunct="1">
                <a:lnSpc>
                  <a:spcPct val="75000"/>
                </a:lnSpc>
                <a:spcBef>
                  <a:spcPct val="25000"/>
                </a:spcBef>
                <a:buFontTx/>
                <a:buChar char="•"/>
              </a:pPr>
              <a:r>
                <a:rPr lang="en-US" altLang="en-US" sz="1800" b="1" dirty="0" smtClean="0"/>
                <a:t>C </a:t>
              </a:r>
              <a:r>
                <a:rPr lang="en-US" altLang="en-US" sz="1800" dirty="0" smtClean="0"/>
                <a:t>onsider</a:t>
              </a:r>
              <a:endParaRPr lang="en-US" altLang="en-US" sz="1800" dirty="0"/>
            </a:p>
            <a:p>
              <a:pPr lvl="2" eaLnBrk="1" hangingPunct="1">
                <a:lnSpc>
                  <a:spcPct val="75000"/>
                </a:lnSpc>
                <a:spcBef>
                  <a:spcPct val="25000"/>
                </a:spcBef>
                <a:buFont typeface="Wingdings 3" panose="05040102010807070707" pitchFamily="18" charset="2"/>
                <a:buChar char="9"/>
              </a:pPr>
              <a:r>
                <a:rPr lang="en-US" altLang="en-US" sz="1800" dirty="0"/>
                <a:t>Contemplate </a:t>
              </a:r>
              <a:r>
                <a:rPr lang="en-US" altLang="en-US" sz="1400" dirty="0"/>
                <a:t>(take time to think, combine/modify ideas)</a:t>
              </a:r>
            </a:p>
          </p:txBody>
        </p:sp>
        <p:sp>
          <p:nvSpPr>
            <p:cNvPr id="2" name="Rounded Rectangle 1"/>
            <p:cNvSpPr/>
            <p:nvPr/>
          </p:nvSpPr>
          <p:spPr bwMode="auto">
            <a:xfrm>
              <a:off x="533400" y="2662238"/>
              <a:ext cx="152400" cy="1657353"/>
            </a:xfrm>
            <a:prstGeom prst="round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grpSp>
      <p:grpSp>
        <p:nvGrpSpPr>
          <p:cNvPr id="18" name="Group 17"/>
          <p:cNvGrpSpPr/>
          <p:nvPr/>
        </p:nvGrpSpPr>
        <p:grpSpPr>
          <a:xfrm>
            <a:off x="533400" y="4908554"/>
            <a:ext cx="2010489" cy="1504950"/>
            <a:chOff x="381000" y="4683920"/>
            <a:chExt cx="2010489" cy="1504950"/>
          </a:xfrm>
        </p:grpSpPr>
        <p:grpSp>
          <p:nvGrpSpPr>
            <p:cNvPr id="6" name="Group 5"/>
            <p:cNvGrpSpPr/>
            <p:nvPr/>
          </p:nvGrpSpPr>
          <p:grpSpPr>
            <a:xfrm>
              <a:off x="381000" y="5105400"/>
              <a:ext cx="533400" cy="784830"/>
              <a:chOff x="457200" y="5105400"/>
              <a:chExt cx="533400" cy="784830"/>
            </a:xfrm>
          </p:grpSpPr>
          <p:sp>
            <p:nvSpPr>
              <p:cNvPr id="3" name="TextBox 2"/>
              <p:cNvSpPr txBox="1"/>
              <p:nvPr/>
            </p:nvSpPr>
            <p:spPr>
              <a:xfrm>
                <a:off x="457200" y="5105400"/>
                <a:ext cx="304800" cy="784830"/>
              </a:xfrm>
              <a:prstGeom prst="rect">
                <a:avLst/>
              </a:prstGeom>
              <a:noFill/>
            </p:spPr>
            <p:txBody>
              <a:bodyPr wrap="square" rtlCol="0">
                <a:spAutoFit/>
              </a:bodyPr>
              <a:lstStyle/>
              <a:p>
                <a:r>
                  <a:rPr lang="en-US" dirty="0" smtClean="0"/>
                  <a:t>A</a:t>
                </a:r>
              </a:p>
              <a:p>
                <a:r>
                  <a:rPr lang="en-US" dirty="0" smtClean="0"/>
                  <a:t>B</a:t>
                </a:r>
              </a:p>
              <a:p>
                <a:r>
                  <a:rPr lang="en-US" dirty="0" smtClean="0"/>
                  <a:t>C</a:t>
                </a:r>
                <a:endParaRPr lang="en-US" dirty="0"/>
              </a:p>
            </p:txBody>
          </p:sp>
          <p:sp>
            <p:nvSpPr>
              <p:cNvPr id="4" name="Right Arrow 3"/>
              <p:cNvSpPr/>
              <p:nvPr/>
            </p:nvSpPr>
            <p:spPr bwMode="auto">
              <a:xfrm>
                <a:off x="762000" y="5181600"/>
                <a:ext cx="228600" cy="12620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12" name="Right Arrow 11"/>
              <p:cNvSpPr/>
              <p:nvPr/>
            </p:nvSpPr>
            <p:spPr bwMode="auto">
              <a:xfrm>
                <a:off x="762000" y="5436395"/>
                <a:ext cx="228600" cy="12620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13" name="Right Arrow 12"/>
              <p:cNvSpPr/>
              <p:nvPr/>
            </p:nvSpPr>
            <p:spPr bwMode="auto">
              <a:xfrm>
                <a:off x="762000" y="5664995"/>
                <a:ext cx="228600" cy="12620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grpSp>
        <p:grpSp>
          <p:nvGrpSpPr>
            <p:cNvPr id="7" name="Group 6"/>
            <p:cNvGrpSpPr/>
            <p:nvPr/>
          </p:nvGrpSpPr>
          <p:grpSpPr>
            <a:xfrm>
              <a:off x="1893782" y="5092566"/>
              <a:ext cx="497707" cy="784830"/>
              <a:chOff x="1219200" y="5104969"/>
              <a:chExt cx="497707" cy="784830"/>
            </a:xfrm>
          </p:grpSpPr>
          <p:sp>
            <p:nvSpPr>
              <p:cNvPr id="10" name="TextBox 9"/>
              <p:cNvSpPr txBox="1"/>
              <p:nvPr/>
            </p:nvSpPr>
            <p:spPr>
              <a:xfrm>
                <a:off x="1412107" y="5104969"/>
                <a:ext cx="304800" cy="784830"/>
              </a:xfrm>
              <a:prstGeom prst="rect">
                <a:avLst/>
              </a:prstGeom>
              <a:noFill/>
            </p:spPr>
            <p:txBody>
              <a:bodyPr wrap="square" rtlCol="0">
                <a:spAutoFit/>
              </a:bodyPr>
              <a:lstStyle/>
              <a:p>
                <a:r>
                  <a:rPr lang="en-US" dirty="0" smtClean="0"/>
                  <a:t>JAM</a:t>
                </a:r>
                <a:endParaRPr lang="en-US" dirty="0"/>
              </a:p>
            </p:txBody>
          </p:sp>
          <p:sp>
            <p:nvSpPr>
              <p:cNvPr id="5" name="Left Arrow 4"/>
              <p:cNvSpPr/>
              <p:nvPr/>
            </p:nvSpPr>
            <p:spPr bwMode="auto">
              <a:xfrm>
                <a:off x="1219200" y="5181600"/>
                <a:ext cx="192907" cy="126205"/>
              </a:xfrm>
              <a:prstGeom prst="lef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16" name="Left Arrow 15"/>
              <p:cNvSpPr/>
              <p:nvPr/>
            </p:nvSpPr>
            <p:spPr bwMode="auto">
              <a:xfrm>
                <a:off x="1219200" y="5436395"/>
                <a:ext cx="192907" cy="126205"/>
              </a:xfrm>
              <a:prstGeom prst="lef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17" name="Left Arrow 16"/>
              <p:cNvSpPr/>
              <p:nvPr/>
            </p:nvSpPr>
            <p:spPr bwMode="auto">
              <a:xfrm>
                <a:off x="1219200" y="5664995"/>
                <a:ext cx="192907" cy="126205"/>
              </a:xfrm>
              <a:prstGeom prst="lef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grpSp>
        <p:pic>
          <p:nvPicPr>
            <p:cNvPr id="15" name="Picture 14"/>
            <p:cNvPicPr>
              <a:picLocks noChangeAspect="1"/>
            </p:cNvPicPr>
            <p:nvPr/>
          </p:nvPicPr>
          <p:blipFill>
            <a:blip r:embed="rId4"/>
            <a:stretch>
              <a:fillRect/>
            </a:stretch>
          </p:blipFill>
          <p:spPr>
            <a:xfrm>
              <a:off x="928562" y="4683920"/>
              <a:ext cx="885825" cy="150495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1219200" y="76200"/>
            <a:ext cx="6172200" cy="1143000"/>
          </a:xfrm>
        </p:spPr>
        <p:txBody>
          <a:bodyPr/>
          <a:lstStyle/>
          <a:p>
            <a:pPr algn="l"/>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400" smtClean="0">
                <a:ea typeface="ＭＳ Ｐゴシック" panose="020B0600070205080204" pitchFamily="34" charset="-128"/>
              </a:rPr>
              <a:t>Step 3. Develop the Possibilities</a:t>
            </a:r>
          </a:p>
        </p:txBody>
      </p:sp>
      <p:grpSp>
        <p:nvGrpSpPr>
          <p:cNvPr id="114691" name="Group 13"/>
          <p:cNvGrpSpPr>
            <a:grpSpLocks/>
          </p:cNvGrpSpPr>
          <p:nvPr/>
        </p:nvGrpSpPr>
        <p:grpSpPr bwMode="auto">
          <a:xfrm>
            <a:off x="2743200" y="1600200"/>
            <a:ext cx="3200400" cy="3200400"/>
            <a:chOff x="1824" y="1344"/>
            <a:chExt cx="2016" cy="2016"/>
          </a:xfrm>
        </p:grpSpPr>
        <p:sp>
          <p:nvSpPr>
            <p:cNvPr id="114703" name="Oval 4"/>
            <p:cNvSpPr>
              <a:spLocks noChangeArrowheads="1"/>
            </p:cNvSpPr>
            <p:nvPr/>
          </p:nvSpPr>
          <p:spPr bwMode="auto">
            <a:xfrm>
              <a:off x="2328" y="1848"/>
              <a:ext cx="1008" cy="1008"/>
            </a:xfrm>
            <a:prstGeom prst="ellipse">
              <a:avLst/>
            </a:prstGeom>
            <a:solidFill>
              <a:srgbClr val="FFFFFF"/>
            </a:solidFill>
            <a:ln w="57150">
              <a:solidFill>
                <a:srgbClr val="000000"/>
              </a:solidFill>
              <a:round/>
              <a:headEnd/>
              <a:tailEnd/>
            </a:ln>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14704" name="Line 5"/>
            <p:cNvSpPr>
              <a:spLocks noChangeShapeType="1"/>
            </p:cNvSpPr>
            <p:nvPr/>
          </p:nvSpPr>
          <p:spPr bwMode="auto">
            <a:xfrm>
              <a:off x="3336" y="2352"/>
              <a:ext cx="50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05" name="Line 6"/>
            <p:cNvSpPr>
              <a:spLocks noChangeShapeType="1"/>
            </p:cNvSpPr>
            <p:nvPr/>
          </p:nvSpPr>
          <p:spPr bwMode="auto">
            <a:xfrm>
              <a:off x="1824" y="2352"/>
              <a:ext cx="50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06" name="Line 7"/>
            <p:cNvSpPr>
              <a:spLocks noChangeShapeType="1"/>
            </p:cNvSpPr>
            <p:nvPr/>
          </p:nvSpPr>
          <p:spPr bwMode="auto">
            <a:xfrm rot="-5400000">
              <a:off x="2580" y="1596"/>
              <a:ext cx="50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07" name="Line 8"/>
            <p:cNvSpPr>
              <a:spLocks noChangeShapeType="1"/>
            </p:cNvSpPr>
            <p:nvPr/>
          </p:nvSpPr>
          <p:spPr bwMode="auto">
            <a:xfrm flipV="1">
              <a:off x="3192" y="1560"/>
              <a:ext cx="360" cy="43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08" name="Line 9"/>
            <p:cNvSpPr>
              <a:spLocks noChangeShapeType="1"/>
            </p:cNvSpPr>
            <p:nvPr/>
          </p:nvSpPr>
          <p:spPr bwMode="auto">
            <a:xfrm flipV="1">
              <a:off x="2112" y="2712"/>
              <a:ext cx="360" cy="43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09" name="Line 10"/>
            <p:cNvSpPr>
              <a:spLocks noChangeShapeType="1"/>
            </p:cNvSpPr>
            <p:nvPr/>
          </p:nvSpPr>
          <p:spPr bwMode="auto">
            <a:xfrm flipH="1" flipV="1">
              <a:off x="2112" y="1632"/>
              <a:ext cx="360" cy="36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10" name="Line 11"/>
            <p:cNvSpPr>
              <a:spLocks noChangeShapeType="1"/>
            </p:cNvSpPr>
            <p:nvPr/>
          </p:nvSpPr>
          <p:spPr bwMode="auto">
            <a:xfrm>
              <a:off x="3192" y="2712"/>
              <a:ext cx="360" cy="36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11" name="Line 12"/>
            <p:cNvSpPr>
              <a:spLocks noChangeShapeType="1"/>
            </p:cNvSpPr>
            <p:nvPr/>
          </p:nvSpPr>
          <p:spPr bwMode="auto">
            <a:xfrm rot="-5400000">
              <a:off x="2580" y="3108"/>
              <a:ext cx="504"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4692" name="Text Box 17"/>
          <p:cNvSpPr txBox="1">
            <a:spLocks noChangeArrowheads="1"/>
          </p:cNvSpPr>
          <p:nvPr/>
        </p:nvSpPr>
        <p:spPr bwMode="auto">
          <a:xfrm>
            <a:off x="4114800" y="2667000"/>
            <a:ext cx="533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6000">
                <a:sym typeface="Wingdings" panose="05000000000000000000" pitchFamily="2" charset="2"/>
              </a:rPr>
              <a:t></a:t>
            </a:r>
          </a:p>
        </p:txBody>
      </p:sp>
      <p:sp>
        <p:nvSpPr>
          <p:cNvPr id="114693" name="TextBox 13"/>
          <p:cNvSpPr txBox="1">
            <a:spLocks noChangeArrowheads="1"/>
          </p:cNvSpPr>
          <p:nvPr/>
        </p:nvSpPr>
        <p:spPr bwMode="auto">
          <a:xfrm>
            <a:off x="1066800" y="5622925"/>
            <a:ext cx="7162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a:t>Step 3 Think of the Possibilities:  Accumulate, Brainstorm, Consider (ABC’s) </a:t>
            </a:r>
          </a:p>
          <a:p>
            <a:endParaRPr lang="en-US" altLang="en-US"/>
          </a:p>
        </p:txBody>
      </p:sp>
      <p:sp>
        <p:nvSpPr>
          <p:cNvPr id="114694" name="Text Box 15"/>
          <p:cNvSpPr txBox="1">
            <a:spLocks noChangeArrowheads="1"/>
          </p:cNvSpPr>
          <p:nvPr/>
        </p:nvSpPr>
        <p:spPr bwMode="auto">
          <a:xfrm>
            <a:off x="5257800" y="2895600"/>
            <a:ext cx="1371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Possibility</a:t>
            </a:r>
          </a:p>
        </p:txBody>
      </p:sp>
      <p:sp>
        <p:nvSpPr>
          <p:cNvPr id="114695" name="Text Box 16"/>
          <p:cNvSpPr txBox="1">
            <a:spLocks noChangeArrowheads="1"/>
          </p:cNvSpPr>
          <p:nvPr/>
        </p:nvSpPr>
        <p:spPr bwMode="auto">
          <a:xfrm rot="-2911221">
            <a:off x="4564063" y="1819275"/>
            <a:ext cx="1371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Possibility</a:t>
            </a:r>
          </a:p>
        </p:txBody>
      </p:sp>
      <p:sp>
        <p:nvSpPr>
          <p:cNvPr id="114696" name="Text Box 17"/>
          <p:cNvSpPr txBox="1">
            <a:spLocks noChangeArrowheads="1"/>
          </p:cNvSpPr>
          <p:nvPr/>
        </p:nvSpPr>
        <p:spPr bwMode="auto">
          <a:xfrm rot="-5400000">
            <a:off x="3421063" y="1514475"/>
            <a:ext cx="1371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Possibility </a:t>
            </a:r>
          </a:p>
        </p:txBody>
      </p:sp>
      <p:sp>
        <p:nvSpPr>
          <p:cNvPr id="114697" name="Text Box 18"/>
          <p:cNvSpPr txBox="1">
            <a:spLocks noChangeArrowheads="1"/>
          </p:cNvSpPr>
          <p:nvPr/>
        </p:nvSpPr>
        <p:spPr bwMode="auto">
          <a:xfrm rot="2692762">
            <a:off x="2827338" y="1973263"/>
            <a:ext cx="1371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Possibility</a:t>
            </a:r>
          </a:p>
        </p:txBody>
      </p:sp>
      <p:sp>
        <p:nvSpPr>
          <p:cNvPr id="114698" name="Text Box 19"/>
          <p:cNvSpPr txBox="1">
            <a:spLocks noChangeArrowheads="1"/>
          </p:cNvSpPr>
          <p:nvPr/>
        </p:nvSpPr>
        <p:spPr bwMode="auto">
          <a:xfrm>
            <a:off x="2362200" y="2879725"/>
            <a:ext cx="1371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Possibility </a:t>
            </a:r>
          </a:p>
        </p:txBody>
      </p:sp>
      <p:sp>
        <p:nvSpPr>
          <p:cNvPr id="114699" name="Text Box 20"/>
          <p:cNvSpPr txBox="1">
            <a:spLocks noChangeArrowheads="1"/>
          </p:cNvSpPr>
          <p:nvPr/>
        </p:nvSpPr>
        <p:spPr bwMode="auto">
          <a:xfrm rot="-2990198">
            <a:off x="2659063" y="3876675"/>
            <a:ext cx="1371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Possibility</a:t>
            </a:r>
          </a:p>
        </p:txBody>
      </p:sp>
      <p:sp>
        <p:nvSpPr>
          <p:cNvPr id="114700" name="Text Box 21"/>
          <p:cNvSpPr txBox="1">
            <a:spLocks noChangeArrowheads="1"/>
          </p:cNvSpPr>
          <p:nvPr/>
        </p:nvSpPr>
        <p:spPr bwMode="auto">
          <a:xfrm rot="-5400000">
            <a:off x="3497263" y="4333875"/>
            <a:ext cx="1371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Possibility </a:t>
            </a:r>
          </a:p>
        </p:txBody>
      </p:sp>
      <p:sp>
        <p:nvSpPr>
          <p:cNvPr id="114701" name="Text Box 22"/>
          <p:cNvSpPr txBox="1">
            <a:spLocks noChangeArrowheads="1"/>
          </p:cNvSpPr>
          <p:nvPr/>
        </p:nvSpPr>
        <p:spPr bwMode="auto">
          <a:xfrm rot="2748416">
            <a:off x="4945063" y="4105275"/>
            <a:ext cx="1371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Possibility</a:t>
            </a:r>
          </a:p>
        </p:txBody>
      </p:sp>
      <p:sp>
        <p:nvSpPr>
          <p:cNvPr id="114702" name="Slide Number Placeholder 2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79E3D466-A164-4FDA-948A-F3F6BA37185B}" type="slidenum">
              <a:rPr lang="en-US" altLang="en-US" sz="1400"/>
              <a:pPr/>
              <a:t>48</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4" name="TextBox 11"/>
          <p:cNvSpPr txBox="1">
            <a:spLocks noChangeArrowheads="1"/>
          </p:cNvSpPr>
          <p:nvPr/>
        </p:nvSpPr>
        <p:spPr bwMode="auto">
          <a:xfrm>
            <a:off x="762000" y="1602333"/>
            <a:ext cx="7772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dirty="0" smtClean="0"/>
              <a:t>STEP 3: DEVELOP POSSIBILITIES – Accumulate, Brainstorm, Consider (ABC’s)</a:t>
            </a:r>
            <a:endParaRPr lang="en-US" altLang="en-US" dirty="0"/>
          </a:p>
        </p:txBody>
      </p:sp>
      <p:sp>
        <p:nvSpPr>
          <p:cNvPr id="96266"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A41FE29-D3DD-42ED-A9D2-C4F0D47D4435}" type="slidenum">
              <a:rPr lang="en-US" altLang="en-US" sz="1400"/>
              <a:pPr/>
              <a:t>49</a:t>
            </a:fld>
            <a:endParaRPr lang="en-US" altLang="en-US" sz="1400"/>
          </a:p>
        </p:txBody>
      </p:sp>
      <p:sp>
        <p:nvSpPr>
          <p:cNvPr id="3" name="TextBox 2"/>
          <p:cNvSpPr txBox="1"/>
          <p:nvPr/>
        </p:nvSpPr>
        <p:spPr>
          <a:xfrm>
            <a:off x="164840" y="685801"/>
            <a:ext cx="8140960" cy="461665"/>
          </a:xfrm>
          <a:prstGeom prst="rect">
            <a:avLst/>
          </a:prstGeom>
          <a:noFill/>
        </p:spPr>
        <p:txBody>
          <a:bodyPr wrap="square" rtlCol="0">
            <a:spAutoFit/>
          </a:bodyPr>
          <a:lstStyle/>
          <a:p>
            <a:pPr algn="ctr"/>
            <a:r>
              <a:rPr lang="en-US" sz="2400" b="1" dirty="0" smtClean="0">
                <a:solidFill>
                  <a:srgbClr val="000099"/>
                </a:solidFill>
                <a:latin typeface="Arial Black" panose="020B0A04020102020204" pitchFamily="34" charset="0"/>
              </a:rPr>
              <a:t>Decision Making </a:t>
            </a:r>
            <a:r>
              <a:rPr lang="en-US" sz="2400" b="1" u="sng" dirty="0" smtClean="0">
                <a:solidFill>
                  <a:srgbClr val="000099"/>
                </a:solidFill>
                <a:latin typeface="Arial Black" panose="020B0A04020102020204" pitchFamily="34" charset="0"/>
              </a:rPr>
              <a:t>Example</a:t>
            </a:r>
            <a:r>
              <a:rPr lang="en-US" sz="2400" b="1" dirty="0" smtClean="0">
                <a:solidFill>
                  <a:srgbClr val="000099"/>
                </a:solidFill>
                <a:latin typeface="Arial Black" panose="020B0A04020102020204" pitchFamily="34" charset="0"/>
              </a:rPr>
              <a:t>: Staying Sober</a:t>
            </a:r>
            <a:endParaRPr lang="en-US" sz="2400" b="1" dirty="0">
              <a:solidFill>
                <a:srgbClr val="000099"/>
              </a:solidFill>
              <a:latin typeface="Arial Black" panose="020B0A04020102020204" pitchFamily="34" charset="0"/>
            </a:endParaRP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8624" y="2029549"/>
            <a:ext cx="485457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24200" y="6200001"/>
            <a:ext cx="2286000" cy="276999"/>
          </a:xfrm>
          <a:prstGeom prst="rect">
            <a:avLst/>
          </a:prstGeom>
          <a:noFill/>
        </p:spPr>
        <p:txBody>
          <a:bodyPr wrap="square" rtlCol="0">
            <a:spAutoFit/>
          </a:bodyPr>
          <a:lstStyle/>
          <a:p>
            <a:r>
              <a:rPr lang="en-US" sz="1200" dirty="0" smtClean="0"/>
              <a:t>Did you avoid </a:t>
            </a:r>
            <a:r>
              <a:rPr lang="en-US" sz="1200" dirty="0" err="1" smtClean="0"/>
              <a:t>JAM’s</a:t>
            </a:r>
            <a:r>
              <a:rPr lang="en-US" sz="1200" dirty="0" smtClean="0"/>
              <a:t>? - yes</a:t>
            </a:r>
            <a:endParaRPr lang="en-US" sz="1200" dirty="0"/>
          </a:p>
        </p:txBody>
      </p:sp>
    </p:spTree>
    <p:extLst>
      <p:ext uri="{BB962C8B-B14F-4D97-AF65-F5344CB8AC3E}">
        <p14:creationId xmlns:p14="http://schemas.microsoft.com/office/powerpoint/2010/main" val="2582793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a:fld id="{E8B4CCEF-BD2A-4B95-8ADA-90EB9F74C830}" type="slidenum">
              <a:rPr lang="en-US" altLang="en-US" sz="1400"/>
              <a:pPr algn="r"/>
              <a:t>5</a:t>
            </a:fld>
            <a:endParaRPr lang="en-US" altLang="en-US" sz="1400"/>
          </a:p>
        </p:txBody>
      </p:sp>
      <p:sp>
        <p:nvSpPr>
          <p:cNvPr id="27651" name="Rectangle 2"/>
          <p:cNvSpPr>
            <a:spLocks noGrp="1" noChangeArrowheads="1"/>
          </p:cNvSpPr>
          <p:nvPr>
            <p:ph type="title" idx="4294967295"/>
          </p:nvPr>
        </p:nvSpPr>
        <p:spPr>
          <a:xfrm>
            <a:off x="1295400" y="228600"/>
            <a:ext cx="6553200" cy="11430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Facilitators Today</a:t>
            </a:r>
          </a:p>
        </p:txBody>
      </p:sp>
      <p:sp>
        <p:nvSpPr>
          <p:cNvPr id="27652" name="Rectangle 3"/>
          <p:cNvSpPr>
            <a:spLocks noGrp="1" noChangeArrowheads="1"/>
          </p:cNvSpPr>
          <p:nvPr>
            <p:ph type="body" idx="4294967295"/>
          </p:nvPr>
        </p:nvSpPr>
        <p:spPr>
          <a:xfrm>
            <a:off x="762000" y="1295400"/>
            <a:ext cx="5105400" cy="457200"/>
          </a:xfrm>
        </p:spPr>
        <p:txBody>
          <a:bodyPr/>
          <a:lstStyle/>
          <a:p>
            <a:pPr marL="0" indent="0">
              <a:lnSpc>
                <a:spcPct val="80000"/>
              </a:lnSpc>
              <a:spcAft>
                <a:spcPct val="20000"/>
              </a:spcAft>
              <a:buFontTx/>
              <a:buNone/>
            </a:pPr>
            <a:r>
              <a:rPr lang="en-US" altLang="en-US" sz="2000" dirty="0" smtClean="0">
                <a:ea typeface="ＭＳ Ｐゴシック" panose="020B0600070205080204" pitchFamily="34" charset="-128"/>
              </a:rPr>
              <a:t>Training will be facilitated by 3 people:</a:t>
            </a:r>
          </a:p>
        </p:txBody>
      </p:sp>
      <p:pic>
        <p:nvPicPr>
          <p:cNvPr id="27653" name="Picture 4" descr="MC90037044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177160"/>
            <a:ext cx="22574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22" name="Group 6"/>
          <p:cNvGraphicFramePr>
            <a:graphicFrameLocks noGrp="1"/>
          </p:cNvGraphicFramePr>
          <p:nvPr>
            <p:extLst>
              <p:ext uri="{D42A27DB-BD31-4B8C-83A1-F6EECF244321}">
                <p14:modId xmlns:p14="http://schemas.microsoft.com/office/powerpoint/2010/main" val="3351639526"/>
              </p:ext>
            </p:extLst>
          </p:nvPr>
        </p:nvGraphicFramePr>
        <p:xfrm>
          <a:off x="762000" y="1981201"/>
          <a:ext cx="7086600" cy="1621516"/>
        </p:xfrm>
        <a:graphic>
          <a:graphicData uri="http://schemas.openxmlformats.org/drawingml/2006/table">
            <a:tbl>
              <a:tblPr/>
              <a:tblGrid>
                <a:gridCol w="2181032"/>
                <a:gridCol w="4905568"/>
              </a:tblGrid>
              <a:tr h="755384">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Jarrett Jackson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Tx/>
                        <a:buSzTx/>
                        <a:buFontTx/>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Pres. Mid Atlantic Thresholds</a:t>
                      </a:r>
                    </a:p>
                    <a:p>
                      <a:pPr marL="0" marR="0" lvl="0" indent="0" algn="l" defTabSz="914400" rtl="0" eaLnBrk="1" fontAlgn="base" latinLnBrk="0" hangingPunct="1">
                        <a:lnSpc>
                          <a:spcPct val="85000"/>
                        </a:lnSpc>
                        <a:spcBef>
                          <a:spcPct val="20000"/>
                        </a:spcBef>
                        <a:spcAft>
                          <a:spcPct val="0"/>
                        </a:spcAft>
                        <a:buClrTx/>
                        <a:buSzTx/>
                        <a:buFontTx/>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VP Chester County Thresholds</a:t>
                      </a:r>
                    </a:p>
                    <a:p>
                      <a:pPr marL="0" marR="0" lvl="0" indent="0" algn="l" defTabSz="914400" rtl="0" eaLnBrk="1" fontAlgn="base" latinLnBrk="0" hangingPunct="1">
                        <a:lnSpc>
                          <a:spcPct val="85000"/>
                        </a:lnSpc>
                        <a:spcBef>
                          <a:spcPct val="20000"/>
                        </a:spcBef>
                        <a:spcAft>
                          <a:spcPct val="0"/>
                        </a:spcAft>
                        <a:buClrTx/>
                        <a:buSzTx/>
                        <a:buFontTx/>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IT consultant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3409">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Gerry Stein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Tx/>
                        <a:buSzTx/>
                        <a:buFontTx/>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Prison - Men’s Macro Teacher</a:t>
                      </a:r>
                    </a:p>
                    <a:p>
                      <a:pPr marL="0" marR="0" lvl="0" indent="0" algn="l" defTabSz="914400" rtl="0" eaLnBrk="1" fontAlgn="base" latinLnBrk="0" hangingPunct="1">
                        <a:lnSpc>
                          <a:spcPct val="85000"/>
                        </a:lnSpc>
                        <a:spcBef>
                          <a:spcPct val="20000"/>
                        </a:spcBef>
                        <a:spcAft>
                          <a:spcPct val="0"/>
                        </a:spcAft>
                        <a:buClrTx/>
                        <a:buSzTx/>
                        <a:buFontTx/>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Chester County Thresholds President</a:t>
                      </a:r>
                    </a:p>
                    <a:p>
                      <a:pPr marL="0" marR="0" lvl="0" indent="0" algn="l" defTabSz="914400" rtl="0" eaLnBrk="1" fontAlgn="base" latinLnBrk="0" hangingPunct="1">
                        <a:lnSpc>
                          <a:spcPct val="85000"/>
                        </a:lnSpc>
                        <a:spcBef>
                          <a:spcPct val="20000"/>
                        </a:spcBef>
                        <a:spcAft>
                          <a:spcPct val="0"/>
                        </a:spcAft>
                        <a:buClrTx/>
                        <a:buSzTx/>
                        <a:buFontTx/>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retired hr manager</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914400" y="533400"/>
            <a:ext cx="7543800" cy="914400"/>
          </a:xfrm>
        </p:spPr>
        <p:txBody>
          <a:bodyPr/>
          <a:lstStyle/>
          <a:p>
            <a:pPr algn="l"/>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400" smtClean="0">
                <a:ea typeface="ＭＳ Ｐゴシック" panose="020B0600070205080204" pitchFamily="34" charset="-128"/>
              </a:rPr>
              <a:t>Micro Session Four Practice (Step 3)</a:t>
            </a:r>
          </a:p>
        </p:txBody>
      </p:sp>
      <p:sp>
        <p:nvSpPr>
          <p:cNvPr id="116739" name="Rectangle 7"/>
          <p:cNvSpPr>
            <a:spLocks noChangeArrowheads="1"/>
          </p:cNvSpPr>
          <p:nvPr/>
        </p:nvSpPr>
        <p:spPr bwMode="auto">
          <a:xfrm>
            <a:off x="0" y="30527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167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990600"/>
            <a:ext cx="10668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1143000" y="1981200"/>
          <a:ext cx="6477000" cy="3719514"/>
        </p:xfrm>
        <a:graphic>
          <a:graphicData uri="http://schemas.openxmlformats.org/drawingml/2006/table">
            <a:tbl>
              <a:tblPr firstRow="1" bandRow="1">
                <a:tableStyleId>{69CF1AB2-1976-4502-BF36-3FF5EA218861}</a:tableStyleId>
              </a:tblPr>
              <a:tblGrid>
                <a:gridCol w="6477000"/>
              </a:tblGrid>
              <a:tr h="63869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smtClean="0"/>
                        <a:t>Work in your small group.</a:t>
                      </a:r>
                    </a:p>
                  </a:txBody>
                  <a:tcPr marT="45715" marB="45715"/>
                </a:tc>
              </a:tr>
              <a:tr h="63869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Read pages: 14,15 in the Client Guide.</a:t>
                      </a:r>
                    </a:p>
                  </a:txBody>
                  <a:tcPr marT="45715" marB="45715"/>
                </a:tc>
              </a:tr>
              <a:tr h="63869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Ask clarifying questions.</a:t>
                      </a:r>
                    </a:p>
                  </a:txBody>
                  <a:tcPr marT="45715" marB="45715"/>
                </a:tc>
              </a:tr>
              <a:tr h="7010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Review lesson plan in manual section 8.5, page 84, 115-116, 102-103</a:t>
                      </a:r>
                    </a:p>
                  </a:txBody>
                  <a:tcPr marT="45715" marB="45715"/>
                </a:tc>
              </a:tr>
              <a:tr h="11024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Review/complete activities/guide pages for this step: bottom of page 17, Decision</a:t>
                      </a:r>
                      <a:r>
                        <a:rPr lang="en-US" sz="2000" baseline="0" dirty="0" smtClean="0"/>
                        <a:t> Making </a:t>
                      </a:r>
                      <a:r>
                        <a:rPr lang="en-US" sz="2000" dirty="0" smtClean="0"/>
                        <a:t>Worksheet step 3</a:t>
                      </a:r>
                    </a:p>
                  </a:txBody>
                  <a:tcPr marT="45715" marB="45715"/>
                </a:tc>
              </a:tr>
            </a:tbl>
          </a:graphicData>
        </a:graphic>
      </p:graphicFrame>
      <p:sp>
        <p:nvSpPr>
          <p:cNvPr id="116755"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7B04395A-DBA9-4756-8107-EC340B1A3FE9}" type="slidenum">
              <a:rPr lang="en-US" altLang="en-US" sz="1400"/>
              <a:pPr/>
              <a:t>50</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066800" y="76200"/>
            <a:ext cx="6096000" cy="1143000"/>
          </a:xfrm>
        </p:spPr>
        <p:txBody>
          <a:bodyPr/>
          <a:lstStyle/>
          <a:p>
            <a:pPr algn="l"/>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400" smtClean="0">
                <a:ea typeface="ＭＳ Ｐゴシック" panose="020B0600070205080204" pitchFamily="34" charset="-128"/>
              </a:rPr>
              <a:t>Step 4. Evaluate the Possibilities</a:t>
            </a:r>
          </a:p>
        </p:txBody>
      </p:sp>
      <p:graphicFrame>
        <p:nvGraphicFramePr>
          <p:cNvPr id="95236" name="Group 4"/>
          <p:cNvGraphicFramePr>
            <a:graphicFrameLocks noGrp="1"/>
          </p:cNvGraphicFramePr>
          <p:nvPr>
            <p:ph sz="quarter" idx="2"/>
          </p:nvPr>
        </p:nvGraphicFramePr>
        <p:xfrm>
          <a:off x="762000" y="2819400"/>
          <a:ext cx="7700963" cy="1792289"/>
        </p:xfrm>
        <a:graphic>
          <a:graphicData uri="http://schemas.openxmlformats.org/drawingml/2006/table">
            <a:tbl>
              <a:tblPr/>
              <a:tblGrid>
                <a:gridCol w="1765300"/>
                <a:gridCol w="2970213"/>
                <a:gridCol w="2965450"/>
              </a:tblGrid>
              <a:tr h="51117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Possibility</a:t>
                      </a:r>
                    </a:p>
                  </a:txBody>
                  <a:tcPr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Desirability</a:t>
                      </a:r>
                      <a:r>
                        <a:rPr kumimoji="0" lang="en-US" altLang="en-US" sz="1000" b="0" i="0"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 </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(5=most   1=least)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[advantages of the possibility/positives that can aid success]</a:t>
                      </a: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rPr>
                        <a:t>Risk</a:t>
                      </a: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 ( L, M, H)</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[disadvantages/could cause failure]</a:t>
                      </a:r>
                    </a:p>
                  </a:txBody>
                  <a:tcPr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Possibility 1</a:t>
                      </a:r>
                    </a:p>
                  </a:txBody>
                  <a:tcPr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List details why desirable</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List Risks</a:t>
                      </a:r>
                    </a:p>
                  </a:txBody>
                  <a:tcPr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Possibility 2</a:t>
                      </a:r>
                    </a:p>
                  </a:txBody>
                  <a:tcPr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List details why desirable</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List Risks</a:t>
                      </a:r>
                    </a:p>
                  </a:txBody>
                  <a:tcPr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Possibility 3</a:t>
                      </a:r>
                    </a:p>
                  </a:txBody>
                  <a:tcPr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List details why desirable</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List Risks</a:t>
                      </a:r>
                    </a:p>
                  </a:txBody>
                  <a:tcPr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8809" name="Text Box 28"/>
          <p:cNvSpPr txBox="1">
            <a:spLocks noChangeArrowheads="1"/>
          </p:cNvSpPr>
          <p:nvPr/>
        </p:nvSpPr>
        <p:spPr bwMode="auto">
          <a:xfrm>
            <a:off x="2133600" y="1295400"/>
            <a:ext cx="6019800" cy="376238"/>
          </a:xfrm>
          <a:prstGeom prst="rect">
            <a:avLst/>
          </a:prstGeom>
          <a:solidFill>
            <a:srgbClr val="DDDDDD"/>
          </a:solidFill>
          <a:ln w="9525">
            <a:solidFill>
              <a:schemeClr val="tx1"/>
            </a:solidFill>
            <a:prstDash val="dash"/>
            <a:miter lim="800000"/>
            <a:headEnd/>
            <a:tailEnd/>
          </a:ln>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Carefully examine the possibilities in order to select one</a:t>
            </a:r>
          </a:p>
        </p:txBody>
      </p:sp>
      <p:sp>
        <p:nvSpPr>
          <p:cNvPr id="118810" name="Text Box 29"/>
          <p:cNvSpPr txBox="1">
            <a:spLocks noChangeArrowheads="1"/>
          </p:cNvSpPr>
          <p:nvPr/>
        </p:nvSpPr>
        <p:spPr bwMode="auto">
          <a:xfrm>
            <a:off x="762000" y="1752600"/>
            <a:ext cx="73914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marL="684213" indent="-115888">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1. Eliminate all irrelevant possibilities</a:t>
            </a:r>
          </a:p>
          <a:p>
            <a:pPr eaLnBrk="1" hangingPunct="1">
              <a:spcBef>
                <a:spcPct val="50000"/>
              </a:spcBef>
            </a:pPr>
            <a:r>
              <a:rPr lang="en-US" altLang="en-US" sz="1800"/>
              <a:t>2. Chart reasonable possibilities in terms of </a:t>
            </a:r>
            <a:r>
              <a:rPr lang="en-US" altLang="en-US" sz="1800">
                <a:latin typeface="Comic Sans MS" panose="030F0702030302020204" pitchFamily="66" charset="0"/>
              </a:rPr>
              <a:t>2 </a:t>
            </a:r>
            <a:r>
              <a:rPr lang="en-US" altLang="en-US" sz="1800" b="1">
                <a:latin typeface="Comic Sans MS" panose="030F0702030302020204" pitchFamily="66" charset="0"/>
              </a:rPr>
              <a:t>factors</a:t>
            </a:r>
          </a:p>
          <a:p>
            <a:pPr lvl="2" eaLnBrk="1" hangingPunct="1">
              <a:lnSpc>
                <a:spcPct val="85000"/>
              </a:lnSpc>
              <a:spcBef>
                <a:spcPct val="25000"/>
              </a:spcBef>
              <a:buFontTx/>
              <a:buChar char="•"/>
            </a:pPr>
            <a:r>
              <a:rPr lang="en-US" altLang="en-US" sz="1400"/>
              <a:t>Note: score ‘</a:t>
            </a:r>
            <a:r>
              <a:rPr lang="en-US" altLang="en-US" sz="1400">
                <a:latin typeface="Comic Sans MS" panose="030F0702030302020204" pitchFamily="66" charset="0"/>
              </a:rPr>
              <a:t>desirability</a:t>
            </a:r>
            <a:r>
              <a:rPr lang="en-US" altLang="en-US" sz="1400"/>
              <a:t>’ before rating ‘</a:t>
            </a:r>
            <a:r>
              <a:rPr lang="en-US" altLang="en-US" sz="1400">
                <a:latin typeface="Comic Sans MS" panose="030F0702030302020204" pitchFamily="66" charset="0"/>
              </a:rPr>
              <a:t>risks</a:t>
            </a:r>
            <a:r>
              <a:rPr lang="en-US" altLang="en-US" sz="1400"/>
              <a:t>’</a:t>
            </a:r>
          </a:p>
        </p:txBody>
      </p:sp>
      <p:sp>
        <p:nvSpPr>
          <p:cNvPr id="118811" name="Text Box 30"/>
          <p:cNvSpPr txBox="1">
            <a:spLocks noChangeArrowheads="1"/>
          </p:cNvSpPr>
          <p:nvPr/>
        </p:nvSpPr>
        <p:spPr bwMode="auto">
          <a:xfrm>
            <a:off x="457200" y="4648200"/>
            <a:ext cx="838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3. Identify effect on others of ‘first choice’ possibility </a:t>
            </a:r>
            <a:r>
              <a:rPr lang="en-US" altLang="en-US" sz="1200"/>
              <a:t>(list ‘others’, describe effect, rate [+] or [-] )</a:t>
            </a:r>
          </a:p>
        </p:txBody>
      </p:sp>
      <p:sp>
        <p:nvSpPr>
          <p:cNvPr id="118812" name="Text Box 31"/>
          <p:cNvSpPr txBox="1">
            <a:spLocks noChangeArrowheads="1"/>
          </p:cNvSpPr>
          <p:nvPr/>
        </p:nvSpPr>
        <p:spPr bwMode="auto">
          <a:xfrm>
            <a:off x="4724400" y="3505200"/>
            <a:ext cx="685800" cy="22383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800"/>
              <a:t>Score 1-5</a:t>
            </a:r>
          </a:p>
        </p:txBody>
      </p:sp>
      <p:sp>
        <p:nvSpPr>
          <p:cNvPr id="118813" name="Text Box 32"/>
          <p:cNvSpPr txBox="1">
            <a:spLocks noChangeArrowheads="1"/>
          </p:cNvSpPr>
          <p:nvPr/>
        </p:nvSpPr>
        <p:spPr bwMode="auto">
          <a:xfrm>
            <a:off x="4724400" y="3962400"/>
            <a:ext cx="685800" cy="22383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800"/>
              <a:t>Score 1-5</a:t>
            </a:r>
          </a:p>
        </p:txBody>
      </p:sp>
      <p:sp>
        <p:nvSpPr>
          <p:cNvPr id="118814" name="Text Box 33"/>
          <p:cNvSpPr txBox="1">
            <a:spLocks noChangeArrowheads="1"/>
          </p:cNvSpPr>
          <p:nvPr/>
        </p:nvSpPr>
        <p:spPr bwMode="auto">
          <a:xfrm>
            <a:off x="4724400" y="4343400"/>
            <a:ext cx="685800" cy="22383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800"/>
              <a:t>Score 1-5</a:t>
            </a:r>
          </a:p>
        </p:txBody>
      </p:sp>
      <p:sp>
        <p:nvSpPr>
          <p:cNvPr id="118815" name="Text Box 34"/>
          <p:cNvSpPr txBox="1">
            <a:spLocks noChangeArrowheads="1"/>
          </p:cNvSpPr>
          <p:nvPr/>
        </p:nvSpPr>
        <p:spPr bwMode="auto">
          <a:xfrm>
            <a:off x="7620000" y="3505200"/>
            <a:ext cx="762000" cy="22383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800"/>
              <a:t>Rate L/M/H</a:t>
            </a:r>
          </a:p>
        </p:txBody>
      </p:sp>
      <p:sp>
        <p:nvSpPr>
          <p:cNvPr id="118816" name="Text Box 35"/>
          <p:cNvSpPr txBox="1">
            <a:spLocks noChangeArrowheads="1"/>
          </p:cNvSpPr>
          <p:nvPr/>
        </p:nvSpPr>
        <p:spPr bwMode="auto">
          <a:xfrm>
            <a:off x="7620000" y="3962400"/>
            <a:ext cx="762000" cy="22383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800"/>
              <a:t>Rate L/M/H</a:t>
            </a:r>
          </a:p>
        </p:txBody>
      </p:sp>
      <p:sp>
        <p:nvSpPr>
          <p:cNvPr id="118817" name="Text Box 36"/>
          <p:cNvSpPr txBox="1">
            <a:spLocks noChangeArrowheads="1"/>
          </p:cNvSpPr>
          <p:nvPr/>
        </p:nvSpPr>
        <p:spPr bwMode="auto">
          <a:xfrm>
            <a:off x="7620000" y="4343400"/>
            <a:ext cx="762000" cy="22383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800"/>
              <a:t>Rate L/M/H</a:t>
            </a:r>
          </a:p>
        </p:txBody>
      </p:sp>
      <p:graphicFrame>
        <p:nvGraphicFramePr>
          <p:cNvPr id="95269" name="Group 37"/>
          <p:cNvGraphicFramePr>
            <a:graphicFrameLocks noGrp="1"/>
          </p:cNvGraphicFramePr>
          <p:nvPr>
            <p:ph sz="quarter" idx="3"/>
          </p:nvPr>
        </p:nvGraphicFramePr>
        <p:xfrm>
          <a:off x="533400" y="5257800"/>
          <a:ext cx="8153400" cy="974728"/>
        </p:xfrm>
        <a:graphic>
          <a:graphicData uri="http://schemas.openxmlformats.org/drawingml/2006/table">
            <a:tbl>
              <a:tblPr/>
              <a:tblGrid>
                <a:gridCol w="1828800"/>
                <a:gridCol w="5562600"/>
                <a:gridCol w="762000"/>
              </a:tblGrid>
              <a:tr h="24368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Who</a:t>
                      </a:r>
                    </a:p>
                  </a:txBody>
                  <a:tcPr marT="45641" marB="456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128"/>
                          <a:cs typeface="ＭＳ Ｐゴシック" charset="-128"/>
                        </a:rPr>
                        <a:t>How effected</a:t>
                      </a:r>
                    </a:p>
                  </a:txBody>
                  <a:tcPr marT="45641" marB="456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128"/>
                          <a:cs typeface="ＭＳ Ｐゴシック" charset="-128"/>
                        </a:rPr>
                        <a:t>+/-</a:t>
                      </a:r>
                    </a:p>
                  </a:txBody>
                  <a:tcPr marT="45641" marB="456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24368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T="45641" marB="456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128"/>
                        <a:cs typeface="ＭＳ Ｐゴシック" charset="-128"/>
                      </a:endParaRPr>
                    </a:p>
                  </a:txBody>
                  <a:tcPr marT="45641" marB="456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128"/>
                        <a:cs typeface="ＭＳ Ｐゴシック" charset="-128"/>
                      </a:endParaRPr>
                    </a:p>
                  </a:txBody>
                  <a:tcPr marT="45641" marB="456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68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128"/>
                        <a:cs typeface="ＭＳ Ｐゴシック" charset="-128"/>
                      </a:endParaRPr>
                    </a:p>
                  </a:txBody>
                  <a:tcPr marT="45641" marB="456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128"/>
                        <a:cs typeface="ＭＳ Ｐゴシック" charset="-128"/>
                      </a:endParaRPr>
                    </a:p>
                  </a:txBody>
                  <a:tcPr marT="45641" marB="456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128"/>
                        <a:cs typeface="ＭＳ Ｐゴシック" charset="-128"/>
                      </a:endParaRPr>
                    </a:p>
                  </a:txBody>
                  <a:tcPr marT="45641" marB="456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68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128"/>
                        <a:cs typeface="ＭＳ Ｐゴシック" charset="-128"/>
                      </a:endParaRPr>
                    </a:p>
                  </a:txBody>
                  <a:tcPr marT="45641" marB="456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T="45641" marB="456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T="45641" marB="456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8840" name="Text Box 61"/>
          <p:cNvSpPr txBox="1">
            <a:spLocks noChangeArrowheads="1"/>
          </p:cNvSpPr>
          <p:nvPr/>
        </p:nvSpPr>
        <p:spPr bwMode="auto">
          <a:xfrm>
            <a:off x="762000" y="6262688"/>
            <a:ext cx="807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4. Considering effect on others, does choice of best possibility change?</a:t>
            </a:r>
            <a:r>
              <a:rPr lang="en-US" altLang="en-US" sz="1400"/>
              <a:t> </a:t>
            </a:r>
          </a:p>
        </p:txBody>
      </p:sp>
      <p:pic>
        <p:nvPicPr>
          <p:cNvPr id="118841"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7513"/>
            <a:ext cx="8382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42" name="Slide Number Placeholder 16"/>
          <p:cNvSpPr>
            <a:spLocks noGrp="1"/>
          </p:cNvSpPr>
          <p:nvPr>
            <p:ph type="sldNum" sz="quarter" idx="12"/>
          </p:nvPr>
        </p:nvSpPr>
        <p:spPr>
          <a:xfrm>
            <a:off x="6969493" y="63246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950CD30E-9B1E-4D42-BC98-0137AF59EABF}" type="slidenum">
              <a:rPr lang="en-US" altLang="en-US" sz="1200"/>
              <a:pPr/>
              <a:t>51</a:t>
            </a:fld>
            <a:endParaRPr lang="en-US" altLang="en-US" sz="12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4" name="TextBox 11"/>
          <p:cNvSpPr txBox="1">
            <a:spLocks noChangeArrowheads="1"/>
          </p:cNvSpPr>
          <p:nvPr/>
        </p:nvSpPr>
        <p:spPr bwMode="auto">
          <a:xfrm>
            <a:off x="927974" y="1553131"/>
            <a:ext cx="572277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dirty="0" smtClean="0"/>
              <a:t>STEP 4: EVALUATE POSSIBILITIES – likely to help reach goal </a:t>
            </a:r>
            <a:endParaRPr lang="en-US" altLang="en-US" dirty="0"/>
          </a:p>
        </p:txBody>
      </p:sp>
      <p:sp>
        <p:nvSpPr>
          <p:cNvPr id="96266"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A41FE29-D3DD-42ED-A9D2-C4F0D47D4435}" type="slidenum">
              <a:rPr lang="en-US" altLang="en-US" sz="1400"/>
              <a:pPr/>
              <a:t>52</a:t>
            </a:fld>
            <a:endParaRPr lang="en-US" altLang="en-US" sz="1400"/>
          </a:p>
        </p:txBody>
      </p:sp>
      <p:sp>
        <p:nvSpPr>
          <p:cNvPr id="3" name="TextBox 2"/>
          <p:cNvSpPr txBox="1"/>
          <p:nvPr/>
        </p:nvSpPr>
        <p:spPr>
          <a:xfrm>
            <a:off x="678024" y="723934"/>
            <a:ext cx="7031038" cy="461665"/>
          </a:xfrm>
          <a:prstGeom prst="rect">
            <a:avLst/>
          </a:prstGeom>
          <a:noFill/>
        </p:spPr>
        <p:txBody>
          <a:bodyPr wrap="square" rtlCol="0">
            <a:spAutoFit/>
          </a:bodyPr>
          <a:lstStyle/>
          <a:p>
            <a:pPr algn="ctr"/>
            <a:r>
              <a:rPr lang="en-US" sz="2400" b="1" i="1" dirty="0" smtClean="0">
                <a:solidFill>
                  <a:srgbClr val="000099"/>
                </a:solidFill>
                <a:latin typeface="Arial Black" panose="020B0A04020102020204" pitchFamily="34" charset="0"/>
              </a:rPr>
              <a:t>Decision Making </a:t>
            </a:r>
            <a:r>
              <a:rPr lang="en-US" sz="2400" b="1" i="1" u="sng" dirty="0" smtClean="0">
                <a:solidFill>
                  <a:srgbClr val="000099"/>
                </a:solidFill>
                <a:latin typeface="Arial Black" panose="020B0A04020102020204" pitchFamily="34" charset="0"/>
              </a:rPr>
              <a:t>Example</a:t>
            </a:r>
            <a:r>
              <a:rPr lang="en-US" sz="2400" b="1" i="1" dirty="0" smtClean="0">
                <a:solidFill>
                  <a:srgbClr val="000099"/>
                </a:solidFill>
                <a:latin typeface="Arial Black" panose="020B0A04020102020204" pitchFamily="34" charset="0"/>
              </a:rPr>
              <a:t>: </a:t>
            </a:r>
            <a:r>
              <a:rPr lang="en-US" sz="2400" b="1" dirty="0" smtClean="0">
                <a:solidFill>
                  <a:srgbClr val="000099"/>
                </a:solidFill>
                <a:latin typeface="Arial Black" panose="020B0A04020102020204" pitchFamily="34" charset="0"/>
              </a:rPr>
              <a:t>Staying Sober</a:t>
            </a:r>
            <a:endParaRPr lang="en-US" sz="2400" b="1" dirty="0">
              <a:solidFill>
                <a:srgbClr val="000099"/>
              </a:solidFill>
              <a:latin typeface="Arial Black" panose="020B0A04020102020204" pitchFamily="34" charset="0"/>
            </a:endParaRPr>
          </a:p>
        </p:txBody>
      </p:sp>
      <p:sp>
        <p:nvSpPr>
          <p:cNvPr id="2" name="TextBox 1"/>
          <p:cNvSpPr txBox="1"/>
          <p:nvPr/>
        </p:nvSpPr>
        <p:spPr>
          <a:xfrm>
            <a:off x="5748621" y="3503165"/>
            <a:ext cx="3011488" cy="646331"/>
          </a:xfrm>
          <a:prstGeom prst="rect">
            <a:avLst/>
          </a:prstGeom>
          <a:noFill/>
          <a:ln>
            <a:solidFill>
              <a:schemeClr val="bg2">
                <a:lumMod val="60000"/>
                <a:lumOff val="40000"/>
              </a:schemeClr>
            </a:solidFill>
            <a:prstDash val="dash"/>
          </a:ln>
        </p:spPr>
        <p:txBody>
          <a:bodyPr wrap="square" rtlCol="0">
            <a:spAutoFit/>
          </a:bodyPr>
          <a:lstStyle/>
          <a:p>
            <a:r>
              <a:rPr lang="en-US" sz="1200" dirty="0" smtClean="0"/>
              <a:t>Pick Possibilities for evaluation</a:t>
            </a:r>
          </a:p>
          <a:p>
            <a:pPr marL="171450" indent="-171450">
              <a:buFont typeface="Arial" panose="020B0604020202020204" pitchFamily="34" charset="0"/>
              <a:buChar char="•"/>
            </a:pPr>
            <a:r>
              <a:rPr lang="en-US" sz="1200" dirty="0" smtClean="0"/>
              <a:t>Which seem more desirable?</a:t>
            </a:r>
          </a:p>
          <a:p>
            <a:pPr marL="171450" indent="-171450">
              <a:buFont typeface="Arial" panose="020B0604020202020204" pitchFamily="34" charset="0"/>
              <a:buChar char="•"/>
            </a:pPr>
            <a:r>
              <a:rPr lang="en-US" sz="1200" dirty="0" smtClean="0"/>
              <a:t>Which seem less risky?</a:t>
            </a:r>
            <a:endParaRPr lang="en-US" sz="1200" dirty="0"/>
          </a:p>
        </p:txBody>
      </p:sp>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314803"/>
            <a:ext cx="398145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4059237" y="3765778"/>
            <a:ext cx="930275" cy="3127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25"/>
          </a:p>
        </p:txBody>
      </p:sp>
      <p:sp>
        <p:nvSpPr>
          <p:cNvPr id="12" name="Oval 11"/>
          <p:cNvSpPr/>
          <p:nvPr/>
        </p:nvSpPr>
        <p:spPr>
          <a:xfrm>
            <a:off x="3373437" y="4588103"/>
            <a:ext cx="217488" cy="9223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25"/>
          </a:p>
        </p:txBody>
      </p:sp>
      <p:sp>
        <p:nvSpPr>
          <p:cNvPr id="13" name="Oval 12"/>
          <p:cNvSpPr/>
          <p:nvPr/>
        </p:nvSpPr>
        <p:spPr>
          <a:xfrm rot="1357696">
            <a:off x="3922712" y="4362678"/>
            <a:ext cx="1644650" cy="3000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25"/>
          </a:p>
        </p:txBody>
      </p:sp>
      <p:sp>
        <p:nvSpPr>
          <p:cNvPr id="14" name="Oval 13"/>
          <p:cNvSpPr/>
          <p:nvPr/>
        </p:nvSpPr>
        <p:spPr>
          <a:xfrm rot="19320907">
            <a:off x="3714750" y="2552928"/>
            <a:ext cx="1878012" cy="7778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125"/>
          </a:p>
        </p:txBody>
      </p:sp>
      <p:sp>
        <p:nvSpPr>
          <p:cNvPr id="15" name="TextBox 6"/>
          <p:cNvSpPr txBox="1">
            <a:spLocks noChangeArrowheads="1"/>
          </p:cNvSpPr>
          <p:nvPr/>
        </p:nvSpPr>
        <p:spPr bwMode="auto">
          <a:xfrm>
            <a:off x="2379662" y="5788253"/>
            <a:ext cx="2819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a:t>Possibilities for Evaluation</a:t>
            </a:r>
          </a:p>
        </p:txBody>
      </p:sp>
      <p:sp>
        <p:nvSpPr>
          <p:cNvPr id="16" name="Oval 15"/>
          <p:cNvSpPr/>
          <p:nvPr/>
        </p:nvSpPr>
        <p:spPr bwMode="auto">
          <a:xfrm>
            <a:off x="2074862" y="5689828"/>
            <a:ext cx="3048000" cy="574675"/>
          </a:xfrm>
          <a:prstGeom prst="ellipse">
            <a:avLst/>
          </a:prstGeom>
          <a:noFill/>
          <a:ln w="9525" cap="flat" cmpd="sng" algn="ctr">
            <a:solidFill>
              <a:schemeClr val="accent1">
                <a:lumMod val="75000"/>
              </a:schemeClr>
            </a:solidFill>
            <a:prstDash val="solid"/>
            <a:round/>
            <a:headEnd type="none" w="med" len="med"/>
            <a:tailEnd type="none" w="med" len="med"/>
          </a:ln>
          <a:effectLst/>
        </p:spPr>
        <p:txBody>
          <a:bodyPr/>
          <a:lstStyle/>
          <a:p>
            <a:pPr>
              <a:defRPr/>
            </a:pPr>
            <a:endParaRPr lang="en-US">
              <a:latin typeface="Arial" charset="0"/>
            </a:endParaRPr>
          </a:p>
        </p:txBody>
      </p:sp>
    </p:spTree>
    <p:extLst>
      <p:ext uri="{BB962C8B-B14F-4D97-AF65-F5344CB8AC3E}">
        <p14:creationId xmlns:p14="http://schemas.microsoft.com/office/powerpoint/2010/main" val="2495952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4"/>
          <p:cNvSpPr>
            <a:spLocks noGrp="1"/>
          </p:cNvSpPr>
          <p:nvPr>
            <p:ph type="title" idx="4294967295"/>
          </p:nvPr>
        </p:nvSpPr>
        <p:spPr>
          <a:xfrm>
            <a:off x="152400" y="533400"/>
            <a:ext cx="8194675" cy="579437"/>
          </a:xfrm>
        </p:spPr>
        <p:txBody>
          <a:bodyPr/>
          <a:lstStyle/>
          <a:p>
            <a:pPr eaLnBrk="1" hangingPunct="1"/>
            <a:r>
              <a:rPr lang="en-US" altLang="en-US" sz="2400" dirty="0" smtClean="0">
                <a:solidFill>
                  <a:srgbClr val="002394"/>
                </a:solidFill>
                <a:latin typeface="Arial Black" panose="020B0A04020102020204" pitchFamily="34" charset="0"/>
                <a:ea typeface="ＭＳ Ｐゴシック" panose="020B0600070205080204" pitchFamily="34" charset="-128"/>
              </a:rPr>
              <a:t>Decision Making </a:t>
            </a:r>
            <a:r>
              <a:rPr lang="en-US" altLang="en-US" sz="2400" u="sng" dirty="0" smtClean="0">
                <a:solidFill>
                  <a:srgbClr val="002394"/>
                </a:solidFill>
                <a:latin typeface="Arial Black" panose="020B0A04020102020204" pitchFamily="34" charset="0"/>
                <a:ea typeface="ＭＳ Ｐゴシック" panose="020B0600070205080204" pitchFamily="34" charset="-128"/>
              </a:rPr>
              <a:t>Example</a:t>
            </a:r>
            <a:r>
              <a:rPr lang="en-US" altLang="en-US" sz="2400" dirty="0" smtClean="0">
                <a:solidFill>
                  <a:srgbClr val="002394"/>
                </a:solidFill>
                <a:latin typeface="Arial Black" panose="020B0A04020102020204" pitchFamily="34" charset="0"/>
                <a:ea typeface="ＭＳ Ｐゴシック" panose="020B0600070205080204" pitchFamily="34" charset="-128"/>
              </a:rPr>
              <a:t>: Staying Sober </a:t>
            </a:r>
          </a:p>
        </p:txBody>
      </p:sp>
      <p:sp>
        <p:nvSpPr>
          <p:cNvPr id="87043" name="Slide Number Placeholder 3"/>
          <p:cNvSpPr txBox="1">
            <a:spLocks noGrp="1"/>
          </p:cNvSpPr>
          <p:nvPr/>
        </p:nvSpPr>
        <p:spPr bwMode="auto">
          <a:xfrm>
            <a:off x="7162800" y="6096000"/>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eaLnBrk="1" hangingPunct="1"/>
            <a:fld id="{E8964764-B216-4326-B091-F2C2EE54A532}" type="slidenum">
              <a:rPr lang="en-US" altLang="en-US" sz="1000"/>
              <a:pPr algn="r" eaLnBrk="1" hangingPunct="1"/>
              <a:t>53</a:t>
            </a:fld>
            <a:endParaRPr lang="en-US" altLang="en-US" sz="1000" dirty="0"/>
          </a:p>
        </p:txBody>
      </p:sp>
      <p:graphicFrame>
        <p:nvGraphicFramePr>
          <p:cNvPr id="109650" name="Group 82"/>
          <p:cNvGraphicFramePr>
            <a:graphicFrameLocks noGrp="1"/>
          </p:cNvGraphicFramePr>
          <p:nvPr>
            <p:extLst>
              <p:ext uri="{D42A27DB-BD31-4B8C-83A1-F6EECF244321}">
                <p14:modId xmlns:p14="http://schemas.microsoft.com/office/powerpoint/2010/main" val="67528003"/>
              </p:ext>
            </p:extLst>
          </p:nvPr>
        </p:nvGraphicFramePr>
        <p:xfrm>
          <a:off x="1524000" y="4045454"/>
          <a:ext cx="6629400" cy="2507746"/>
        </p:xfrm>
        <a:graphic>
          <a:graphicData uri="http://schemas.openxmlformats.org/drawingml/2006/table">
            <a:tbl>
              <a:tblPr/>
              <a:tblGrid>
                <a:gridCol w="1116105"/>
                <a:gridCol w="246504"/>
                <a:gridCol w="2447391"/>
                <a:gridCol w="228600"/>
                <a:gridCol w="2286000"/>
                <a:gridCol w="304800"/>
              </a:tblGrid>
              <a:tr h="304726">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POSSIBILITY</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DESIRABILITY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Stay sober</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Have support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Stay out of jail</a:t>
                      </a: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RISK</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726">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(Most: 5 –  Least: 1)</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(L,  M,  H) </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2877">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Counseling</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Focus on sobriety</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Costs money</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May not be recovering alcoholic</a:t>
                      </a: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1927">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Attend Daily AA Meetings</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Support from others with same issues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Meet new friends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Develop network</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Need to find meetings</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Need to make time to attend</a:t>
                      </a: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089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AA Sponsor</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089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Go to Rehab</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299" name="TextBox 5"/>
          <p:cNvSpPr txBox="1">
            <a:spLocks noChangeArrowheads="1"/>
          </p:cNvSpPr>
          <p:nvPr/>
        </p:nvSpPr>
        <p:spPr bwMode="auto">
          <a:xfrm>
            <a:off x="827088" y="1066800"/>
            <a:ext cx="7250112" cy="438582"/>
          </a:xfrm>
          <a:prstGeom prst="rect">
            <a:avLst/>
          </a:prstGeom>
          <a:noFill/>
          <a:ln>
            <a:noFill/>
          </a:ln>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1125" b="1" u="sng" dirty="0" smtClean="0">
                <a:latin typeface="Arial" panose="020B0604020202020204" pitchFamily="34" charset="0"/>
              </a:rPr>
              <a:t>Step Four: Evaluate the Possibilities  </a:t>
            </a:r>
            <a:r>
              <a:rPr lang="en-US" altLang="en-US" sz="1100" b="1" dirty="0">
                <a:latin typeface="Arial" panose="020B0604020202020204" pitchFamily="34" charset="0"/>
              </a:rPr>
              <a:t>[Think of &amp; note facts about each Alt that are ‘desirable’ or ‘risky’]</a:t>
            </a:r>
            <a:endParaRPr lang="en-US" altLang="en-US" sz="1100" b="1" u="sng" dirty="0">
              <a:latin typeface="Arial" panose="020B0604020202020204" pitchFamily="34" charset="0"/>
            </a:endParaRPr>
          </a:p>
          <a:p>
            <a:pPr eaLnBrk="1" hangingPunct="1">
              <a:defRPr/>
            </a:pPr>
            <a:endParaRPr lang="en-US" altLang="en-US" sz="1125" b="1" u="sng" dirty="0" smtClean="0">
              <a:latin typeface="Arial" panose="020B0604020202020204" pitchFamily="34" charset="0"/>
            </a:endParaRPr>
          </a:p>
        </p:txBody>
      </p:sp>
      <p:graphicFrame>
        <p:nvGraphicFramePr>
          <p:cNvPr id="8" name="Group 82"/>
          <p:cNvGraphicFramePr>
            <a:graphicFrameLocks noGrp="1"/>
          </p:cNvGraphicFramePr>
          <p:nvPr>
            <p:extLst/>
          </p:nvPr>
        </p:nvGraphicFramePr>
        <p:xfrm>
          <a:off x="914400" y="1417270"/>
          <a:ext cx="6629400" cy="2453060"/>
        </p:xfrm>
        <a:graphic>
          <a:graphicData uri="http://schemas.openxmlformats.org/drawingml/2006/table">
            <a:tbl>
              <a:tblPr/>
              <a:tblGrid>
                <a:gridCol w="1116105"/>
                <a:gridCol w="246504"/>
                <a:gridCol w="2447391"/>
                <a:gridCol w="228600"/>
                <a:gridCol w="2286000"/>
                <a:gridCol w="304800"/>
              </a:tblGrid>
              <a:tr h="304726">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POSSIBILITY</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DESIRABILITY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Stay sober</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Have support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Stay out of jail</a:t>
                      </a: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RISK</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726">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(Most: 5 –  Least: 1)</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(L,  M,  H) </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2877">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Counseling</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Focus on sobriety</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Costs money</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May not be recovering alcoholic</a:t>
                      </a: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1927">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Attend Daily AA Meetings</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089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AA Sponsor</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029">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Go to Rehab</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812302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4"/>
          <p:cNvSpPr>
            <a:spLocks noGrp="1"/>
          </p:cNvSpPr>
          <p:nvPr>
            <p:ph type="title" idx="4294967295"/>
          </p:nvPr>
        </p:nvSpPr>
        <p:spPr>
          <a:xfrm>
            <a:off x="152400" y="533400"/>
            <a:ext cx="8194675" cy="579437"/>
          </a:xfrm>
        </p:spPr>
        <p:txBody>
          <a:bodyPr/>
          <a:lstStyle/>
          <a:p>
            <a:pPr eaLnBrk="1" hangingPunct="1"/>
            <a:r>
              <a:rPr lang="en-US" altLang="en-US" sz="2400" dirty="0" smtClean="0">
                <a:solidFill>
                  <a:srgbClr val="002394"/>
                </a:solidFill>
                <a:latin typeface="Arial Black" panose="020B0A04020102020204" pitchFamily="34" charset="0"/>
                <a:ea typeface="ＭＳ Ｐゴシック" panose="020B0600070205080204" pitchFamily="34" charset="-128"/>
              </a:rPr>
              <a:t>Decision Making </a:t>
            </a:r>
            <a:r>
              <a:rPr lang="en-US" altLang="en-US" sz="2400" u="sng" dirty="0" smtClean="0">
                <a:solidFill>
                  <a:srgbClr val="002394"/>
                </a:solidFill>
                <a:latin typeface="Arial Black" panose="020B0A04020102020204" pitchFamily="34" charset="0"/>
                <a:ea typeface="ＭＳ Ｐゴシック" panose="020B0600070205080204" pitchFamily="34" charset="-128"/>
              </a:rPr>
              <a:t>Example</a:t>
            </a:r>
            <a:r>
              <a:rPr lang="en-US" altLang="en-US" sz="2400" dirty="0" smtClean="0">
                <a:solidFill>
                  <a:srgbClr val="002394"/>
                </a:solidFill>
                <a:latin typeface="Arial Black" panose="020B0A04020102020204" pitchFamily="34" charset="0"/>
                <a:ea typeface="ＭＳ Ｐゴシック" panose="020B0600070205080204" pitchFamily="34" charset="-128"/>
              </a:rPr>
              <a:t>: Staying Sober </a:t>
            </a:r>
          </a:p>
        </p:txBody>
      </p:sp>
      <p:sp>
        <p:nvSpPr>
          <p:cNvPr id="87043" name="Slide Number Placeholder 3"/>
          <p:cNvSpPr txBox="1">
            <a:spLocks noGrp="1"/>
          </p:cNvSpPr>
          <p:nvPr/>
        </p:nvSpPr>
        <p:spPr bwMode="auto">
          <a:xfrm>
            <a:off x="7391400" y="6442048"/>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eaLnBrk="1" hangingPunct="1"/>
            <a:fld id="{E8964764-B216-4326-B091-F2C2EE54A532}" type="slidenum">
              <a:rPr lang="en-US" altLang="en-US" sz="1000"/>
              <a:pPr algn="r" eaLnBrk="1" hangingPunct="1"/>
              <a:t>54</a:t>
            </a:fld>
            <a:endParaRPr lang="en-US" altLang="en-US" sz="1000" dirty="0"/>
          </a:p>
        </p:txBody>
      </p:sp>
      <p:graphicFrame>
        <p:nvGraphicFramePr>
          <p:cNvPr id="109650" name="Group 82"/>
          <p:cNvGraphicFramePr>
            <a:graphicFrameLocks noGrp="1"/>
          </p:cNvGraphicFramePr>
          <p:nvPr>
            <p:extLst>
              <p:ext uri="{D42A27DB-BD31-4B8C-83A1-F6EECF244321}">
                <p14:modId xmlns:p14="http://schemas.microsoft.com/office/powerpoint/2010/main" val="1891430483"/>
              </p:ext>
            </p:extLst>
          </p:nvPr>
        </p:nvGraphicFramePr>
        <p:xfrm>
          <a:off x="1828800" y="4070133"/>
          <a:ext cx="6629400" cy="2563418"/>
        </p:xfrm>
        <a:graphic>
          <a:graphicData uri="http://schemas.openxmlformats.org/drawingml/2006/table">
            <a:tbl>
              <a:tblPr/>
              <a:tblGrid>
                <a:gridCol w="1116105"/>
                <a:gridCol w="246504"/>
                <a:gridCol w="2447391"/>
                <a:gridCol w="228600"/>
                <a:gridCol w="2286000"/>
                <a:gridCol w="304800"/>
              </a:tblGrid>
              <a:tr h="304726">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POSSIBILITY</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DESIRABILITY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Stay sober</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Have support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Stay out of jail</a:t>
                      </a: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RISK</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726">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(Most: 5 –  Least: 1)</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(L,  M,  H) </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2877">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Counseling</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Focus on sobriety</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Costs money</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May not be recovering alcoholic</a:t>
                      </a: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1927">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Attend Daily AA Meetings</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Support from others with same issues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Meet new friends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Develop network</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Need to find meetings</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Need to make time to attend</a:t>
                      </a: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089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AA Sponsor</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Work with another alcoholic</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Learn to work the program</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Will require work</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089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Go to Rehab</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Inpatient program</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Intense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Learn new tools</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May be expensive</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Can’t earn money</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Only temporary</a:t>
                      </a: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299" name="TextBox 5"/>
          <p:cNvSpPr txBox="1">
            <a:spLocks noChangeArrowheads="1"/>
          </p:cNvSpPr>
          <p:nvPr/>
        </p:nvSpPr>
        <p:spPr bwMode="auto">
          <a:xfrm>
            <a:off x="785813" y="1066800"/>
            <a:ext cx="7748587" cy="276999"/>
          </a:xfrm>
          <a:prstGeom prst="rect">
            <a:avLst/>
          </a:prstGeom>
          <a:noFill/>
          <a:ln>
            <a:noFill/>
          </a:ln>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1125" b="1" u="sng" dirty="0" smtClean="0">
                <a:latin typeface="Arial" panose="020B0604020202020204" pitchFamily="34" charset="0"/>
              </a:rPr>
              <a:t>Step Four: Evaluate the Possibilities</a:t>
            </a:r>
            <a:r>
              <a:rPr lang="en-US" altLang="en-US" sz="1125" b="1" dirty="0" smtClean="0">
                <a:latin typeface="Arial" panose="020B0604020202020204" pitchFamily="34" charset="0"/>
              </a:rPr>
              <a:t>  </a:t>
            </a:r>
            <a:r>
              <a:rPr lang="en-US" altLang="en-US" sz="1200" b="1" dirty="0" smtClean="0">
                <a:latin typeface="Arial" panose="020B0604020202020204" pitchFamily="34" charset="0"/>
              </a:rPr>
              <a:t>[Think of &amp; note facts about each Alt that are ‘desirable’ or ‘risky’]</a:t>
            </a:r>
            <a:endParaRPr lang="en-US" altLang="en-US" sz="1125" b="1" u="sng" dirty="0" smtClean="0">
              <a:latin typeface="Arial" panose="020B0604020202020204" pitchFamily="34" charset="0"/>
            </a:endParaRPr>
          </a:p>
        </p:txBody>
      </p:sp>
      <p:graphicFrame>
        <p:nvGraphicFramePr>
          <p:cNvPr id="8" name="Group 82"/>
          <p:cNvGraphicFramePr>
            <a:graphicFrameLocks noGrp="1"/>
          </p:cNvGraphicFramePr>
          <p:nvPr>
            <p:extLst/>
          </p:nvPr>
        </p:nvGraphicFramePr>
        <p:xfrm>
          <a:off x="914400" y="1417270"/>
          <a:ext cx="6629400" cy="2468930"/>
        </p:xfrm>
        <a:graphic>
          <a:graphicData uri="http://schemas.openxmlformats.org/drawingml/2006/table">
            <a:tbl>
              <a:tblPr/>
              <a:tblGrid>
                <a:gridCol w="1116105"/>
                <a:gridCol w="246504"/>
                <a:gridCol w="2447391"/>
                <a:gridCol w="228600"/>
                <a:gridCol w="2286000"/>
                <a:gridCol w="304800"/>
              </a:tblGrid>
              <a:tr h="304726">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POSSIBILITY</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DESIRABILITY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Stay sober</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Have support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Stay out of jail</a:t>
                      </a: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RISK</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726">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(Most: 5 –  Least: 1)</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(L,  M,  H) </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2877">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Counseling</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Focus on sobriety</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Costs money</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May not be recovering alcoholic</a:t>
                      </a: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1927">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Attend Daily AA Meetings</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Support from others with same issues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Meet new friends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Develop network</a:t>
                      </a: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to find meetings</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to make time to attend</a:t>
                      </a: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089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AA Sponsor</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Work with another alcoholic</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Learn to work the program</a:t>
                      </a: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Will require work</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029">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Go to Rehab</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endParaRPr kumimoji="0" lang="en-US" altLang="en-US" sz="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6347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4"/>
          <p:cNvSpPr>
            <a:spLocks noGrp="1"/>
          </p:cNvSpPr>
          <p:nvPr>
            <p:ph type="title" idx="4294967295"/>
          </p:nvPr>
        </p:nvSpPr>
        <p:spPr>
          <a:xfrm>
            <a:off x="152400" y="685800"/>
            <a:ext cx="8194675" cy="579437"/>
          </a:xfrm>
        </p:spPr>
        <p:txBody>
          <a:bodyPr/>
          <a:lstStyle/>
          <a:p>
            <a:pPr eaLnBrk="1" hangingPunct="1"/>
            <a:r>
              <a:rPr lang="en-US" altLang="en-US" sz="2400" dirty="0" smtClean="0">
                <a:solidFill>
                  <a:srgbClr val="002394"/>
                </a:solidFill>
                <a:latin typeface="Arial Black" panose="020B0A04020102020204" pitchFamily="34" charset="0"/>
                <a:ea typeface="ＭＳ Ｐゴシック" panose="020B0600070205080204" pitchFamily="34" charset="-128"/>
              </a:rPr>
              <a:t>Decision Making Example: Staying Sober </a:t>
            </a:r>
          </a:p>
        </p:txBody>
      </p:sp>
      <p:sp>
        <p:nvSpPr>
          <p:cNvPr id="88067" name="Slide Number Placeholder 3"/>
          <p:cNvSpPr txBox="1">
            <a:spLocks noGrp="1"/>
          </p:cNvSpPr>
          <p:nvPr/>
        </p:nvSpPr>
        <p:spPr bwMode="auto">
          <a:xfrm>
            <a:off x="6057900" y="5543550"/>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eaLnBrk="1" hangingPunct="1"/>
            <a:fld id="{709BFD32-ECD9-4ED4-97A6-572C9FCC0281}" type="slidenum">
              <a:rPr lang="en-US" altLang="en-US" sz="1000"/>
              <a:pPr algn="r" eaLnBrk="1" hangingPunct="1"/>
              <a:t>55</a:t>
            </a:fld>
            <a:endParaRPr lang="en-US" altLang="en-US" sz="1000"/>
          </a:p>
        </p:txBody>
      </p:sp>
      <p:graphicFrame>
        <p:nvGraphicFramePr>
          <p:cNvPr id="109650" name="Group 82"/>
          <p:cNvGraphicFramePr>
            <a:graphicFrameLocks noGrp="1"/>
          </p:cNvGraphicFramePr>
          <p:nvPr>
            <p:extLst/>
          </p:nvPr>
        </p:nvGraphicFramePr>
        <p:xfrm>
          <a:off x="934419" y="1795463"/>
          <a:ext cx="7142781" cy="3783015"/>
        </p:xfrm>
        <a:graphic>
          <a:graphicData uri="http://schemas.openxmlformats.org/drawingml/2006/table">
            <a:tbl>
              <a:tblPr/>
              <a:tblGrid>
                <a:gridCol w="1124918"/>
                <a:gridCol w="162544"/>
                <a:gridCol w="2596182"/>
                <a:gridCol w="174625"/>
                <a:gridCol w="2787650"/>
                <a:gridCol w="296862"/>
              </a:tblGrid>
              <a:tr h="4524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POSSIBILITY</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DESIRABILITY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Stay sober</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Have support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Stay out of jail</a:t>
                      </a: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RISK</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(Most: 5 –  Least: 1)</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(L,  M,  H) </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Counseling</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Focus on sobriety</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3</a:t>
                      </a: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Cost money</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Counselor may not be recovering alcoholic</a:t>
                      </a: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947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Attend Daily AA Meetings</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Support from others with same issues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Meet new friends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Develop network</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5</a:t>
                      </a: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to find meetings</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to make time to attend</a:t>
                      </a: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976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AA Sponsor</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Work with another alcoholic</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Learn to work the program</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5</a:t>
                      </a: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Will require work</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endPar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976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Go to Rehab</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Inpatient program</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Intense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Learn new tools</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4</a:t>
                      </a: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May be expensive</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Can’t earn money</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Only temporary</a:t>
                      </a: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322" name="TextBox 5"/>
          <p:cNvSpPr txBox="1">
            <a:spLocks noChangeArrowheads="1"/>
          </p:cNvSpPr>
          <p:nvPr/>
        </p:nvSpPr>
        <p:spPr bwMode="auto">
          <a:xfrm>
            <a:off x="827088" y="1295400"/>
            <a:ext cx="7250112" cy="307777"/>
          </a:xfrm>
          <a:prstGeom prst="rect">
            <a:avLst/>
          </a:prstGeom>
          <a:noFill/>
          <a:ln>
            <a:noFill/>
          </a:ln>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1400" b="1" u="sng" dirty="0" smtClean="0">
                <a:latin typeface="Arial" panose="020B0604020202020204" pitchFamily="34" charset="0"/>
              </a:rPr>
              <a:t>Step Four: Evaluate the Possibilities</a:t>
            </a:r>
            <a:r>
              <a:rPr lang="en-US" altLang="en-US" sz="1400" b="1" dirty="0" smtClean="0">
                <a:latin typeface="Arial" panose="020B0604020202020204" pitchFamily="34" charset="0"/>
              </a:rPr>
              <a:t>  </a:t>
            </a:r>
            <a:r>
              <a:rPr lang="en-US" altLang="en-US" sz="1200" b="1" dirty="0" smtClean="0">
                <a:latin typeface="Arial" panose="020B0604020202020204" pitchFamily="34" charset="0"/>
              </a:rPr>
              <a:t>[Score desirability of each Alt.]</a:t>
            </a:r>
            <a:endParaRPr lang="en-US" altLang="en-US" sz="1400" b="1" u="sng" dirty="0" smtClean="0">
              <a:latin typeface="Arial" panose="020B0604020202020204" pitchFamily="34" charset="0"/>
            </a:endParaRPr>
          </a:p>
        </p:txBody>
      </p:sp>
      <p:sp>
        <p:nvSpPr>
          <p:cNvPr id="11323" name="Oval 58"/>
          <p:cNvSpPr>
            <a:spLocks noChangeArrowheads="1"/>
          </p:cNvSpPr>
          <p:nvPr/>
        </p:nvSpPr>
        <p:spPr bwMode="auto">
          <a:xfrm>
            <a:off x="4705350" y="2641600"/>
            <a:ext cx="400050" cy="2730500"/>
          </a:xfrm>
          <a:prstGeom prst="ellipse">
            <a:avLst/>
          </a:prstGeom>
          <a:noFill/>
          <a:ln w="28575">
            <a:solidFill>
              <a:srgbClr val="FF3300"/>
            </a:solidFill>
            <a:prstDash val="dash"/>
            <a:round/>
            <a:headEnd/>
            <a:tailEnd/>
          </a:ln>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en-US" altLang="en-US" sz="1125" smtClean="0">
              <a:latin typeface="Arial" panose="020B0604020202020204" pitchFamily="34" charset="0"/>
            </a:endParaRPr>
          </a:p>
        </p:txBody>
      </p:sp>
    </p:spTree>
    <p:extLst>
      <p:ext uri="{BB962C8B-B14F-4D97-AF65-F5344CB8AC3E}">
        <p14:creationId xmlns:p14="http://schemas.microsoft.com/office/powerpoint/2010/main" val="1350652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4"/>
          <p:cNvSpPr>
            <a:spLocks noGrp="1"/>
          </p:cNvSpPr>
          <p:nvPr>
            <p:ph type="title" idx="4294967295"/>
          </p:nvPr>
        </p:nvSpPr>
        <p:spPr>
          <a:xfrm>
            <a:off x="152400" y="762000"/>
            <a:ext cx="8194675" cy="579437"/>
          </a:xfrm>
        </p:spPr>
        <p:txBody>
          <a:bodyPr/>
          <a:lstStyle/>
          <a:p>
            <a:pPr eaLnBrk="1" hangingPunct="1"/>
            <a:r>
              <a:rPr lang="en-US" altLang="en-US" sz="2400" dirty="0" smtClean="0">
                <a:solidFill>
                  <a:srgbClr val="002394"/>
                </a:solidFill>
                <a:latin typeface="Arial Black" panose="020B0A04020102020204" pitchFamily="34" charset="0"/>
                <a:ea typeface="ＭＳ Ｐゴシック" panose="020B0600070205080204" pitchFamily="34" charset="-128"/>
              </a:rPr>
              <a:t>Decision Making </a:t>
            </a:r>
            <a:r>
              <a:rPr lang="en-US" altLang="en-US" sz="2400" u="sng" dirty="0" smtClean="0">
                <a:solidFill>
                  <a:srgbClr val="002394"/>
                </a:solidFill>
                <a:latin typeface="Arial Black" panose="020B0A04020102020204" pitchFamily="34" charset="0"/>
                <a:ea typeface="ＭＳ Ｐゴシック" panose="020B0600070205080204" pitchFamily="34" charset="-128"/>
              </a:rPr>
              <a:t>Example</a:t>
            </a:r>
            <a:r>
              <a:rPr lang="en-US" altLang="en-US" sz="2400" dirty="0" smtClean="0">
                <a:solidFill>
                  <a:srgbClr val="002394"/>
                </a:solidFill>
                <a:latin typeface="Arial Black" panose="020B0A04020102020204" pitchFamily="34" charset="0"/>
                <a:ea typeface="ＭＳ Ｐゴシック" panose="020B0600070205080204" pitchFamily="34" charset="-128"/>
              </a:rPr>
              <a:t>: Staying Sober </a:t>
            </a:r>
          </a:p>
        </p:txBody>
      </p:sp>
      <p:sp>
        <p:nvSpPr>
          <p:cNvPr id="88067" name="Slide Number Placeholder 3"/>
          <p:cNvSpPr txBox="1">
            <a:spLocks noGrp="1"/>
          </p:cNvSpPr>
          <p:nvPr/>
        </p:nvSpPr>
        <p:spPr bwMode="auto">
          <a:xfrm>
            <a:off x="6057900" y="5543550"/>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eaLnBrk="1" hangingPunct="1"/>
            <a:fld id="{709BFD32-ECD9-4ED4-97A6-572C9FCC0281}" type="slidenum">
              <a:rPr lang="en-US" altLang="en-US" sz="1000"/>
              <a:pPr algn="r" eaLnBrk="1" hangingPunct="1"/>
              <a:t>56</a:t>
            </a:fld>
            <a:endParaRPr lang="en-US" altLang="en-US" sz="1000"/>
          </a:p>
        </p:txBody>
      </p:sp>
      <p:graphicFrame>
        <p:nvGraphicFramePr>
          <p:cNvPr id="109650" name="Group 82"/>
          <p:cNvGraphicFramePr>
            <a:graphicFrameLocks noGrp="1"/>
          </p:cNvGraphicFramePr>
          <p:nvPr>
            <p:extLst/>
          </p:nvPr>
        </p:nvGraphicFramePr>
        <p:xfrm>
          <a:off x="934419" y="1795463"/>
          <a:ext cx="7142781" cy="3783015"/>
        </p:xfrm>
        <a:graphic>
          <a:graphicData uri="http://schemas.openxmlformats.org/drawingml/2006/table">
            <a:tbl>
              <a:tblPr/>
              <a:tblGrid>
                <a:gridCol w="1124918"/>
                <a:gridCol w="162544"/>
                <a:gridCol w="2596182"/>
                <a:gridCol w="174625"/>
                <a:gridCol w="2787650"/>
                <a:gridCol w="296862"/>
              </a:tblGrid>
              <a:tr h="4524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POSSIBILITY</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DESIRABILITY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Stay sober</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Have support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Stay out of jail</a:t>
                      </a:r>
                    </a:p>
                  </a:txBody>
                  <a:tcPr marL="68572" marR="68572"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RISK</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(Most: 5 –  Least: 1)</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(L,  M,  H) </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Counseling</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Focus on sobriety</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3</a:t>
                      </a: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Cost money</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Counselor may not be recovering alcoholic</a:t>
                      </a: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H</a:t>
                      </a: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947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Attend Daily AA Meetings</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Support from others with same issues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Meet new friends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Develop network</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5</a:t>
                      </a: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to find meetings</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to make time to attend</a:t>
                      </a: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t>
                      </a: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976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AA Sponsor</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Work with another alcoholic</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Learn to work the program</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5</a:t>
                      </a: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Will require work</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endPar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a:t>
                      </a: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976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Go to Rehab</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72" marR="68572"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Inpatient program</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Intense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Learn new tools</a:t>
                      </a:r>
                    </a:p>
                  </a:txBody>
                  <a:tcPr marL="68572" marR="68572"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4</a:t>
                      </a:r>
                    </a:p>
                  </a:txBody>
                  <a:tcPr marL="68572" marR="68572"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May be expensive</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Can’t earn money</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Only temporary</a:t>
                      </a:r>
                    </a:p>
                  </a:txBody>
                  <a:tcPr marL="68572" marR="68572"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H</a:t>
                      </a:r>
                    </a:p>
                  </a:txBody>
                  <a:tcPr marL="68572" marR="68572"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322" name="TextBox 5"/>
          <p:cNvSpPr txBox="1">
            <a:spLocks noChangeArrowheads="1"/>
          </p:cNvSpPr>
          <p:nvPr/>
        </p:nvSpPr>
        <p:spPr bwMode="auto">
          <a:xfrm>
            <a:off x="809625" y="1295400"/>
            <a:ext cx="7267575" cy="307777"/>
          </a:xfrm>
          <a:prstGeom prst="rect">
            <a:avLst/>
          </a:prstGeom>
          <a:noFill/>
          <a:ln>
            <a:noFill/>
          </a:ln>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1400" b="1" u="sng" dirty="0" smtClean="0">
                <a:latin typeface="Arial" panose="020B0604020202020204" pitchFamily="34" charset="0"/>
              </a:rPr>
              <a:t>Step Four: Evaluate the Possibilities</a:t>
            </a:r>
            <a:r>
              <a:rPr lang="en-US" altLang="en-US" sz="1400" b="1" dirty="0" smtClean="0">
                <a:latin typeface="Arial" panose="020B0604020202020204" pitchFamily="34" charset="0"/>
              </a:rPr>
              <a:t>  </a:t>
            </a:r>
            <a:r>
              <a:rPr lang="en-US" altLang="en-US" sz="1200" b="1" dirty="0" smtClean="0">
                <a:latin typeface="Arial" panose="020B0604020202020204" pitchFamily="34" charset="0"/>
              </a:rPr>
              <a:t>[Rank risk of each Alt.]</a:t>
            </a:r>
            <a:endParaRPr lang="en-US" altLang="en-US" sz="1200" b="1" u="sng" dirty="0" smtClean="0">
              <a:latin typeface="Arial" panose="020B0604020202020204" pitchFamily="34" charset="0"/>
            </a:endParaRPr>
          </a:p>
        </p:txBody>
      </p:sp>
      <p:sp>
        <p:nvSpPr>
          <p:cNvPr id="11323" name="Oval 58"/>
          <p:cNvSpPr>
            <a:spLocks noChangeArrowheads="1"/>
          </p:cNvSpPr>
          <p:nvPr/>
        </p:nvSpPr>
        <p:spPr bwMode="auto">
          <a:xfrm>
            <a:off x="7677150" y="2641600"/>
            <a:ext cx="400050" cy="2730500"/>
          </a:xfrm>
          <a:prstGeom prst="ellipse">
            <a:avLst/>
          </a:prstGeom>
          <a:noFill/>
          <a:ln w="28575">
            <a:solidFill>
              <a:srgbClr val="FF3300"/>
            </a:solidFill>
            <a:prstDash val="dash"/>
            <a:round/>
            <a:headEnd/>
            <a:tailEnd/>
          </a:ln>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en-US" altLang="en-US" sz="1125" smtClean="0">
              <a:latin typeface="Arial" panose="020B0604020202020204" pitchFamily="34" charset="0"/>
            </a:endParaRPr>
          </a:p>
        </p:txBody>
      </p:sp>
    </p:spTree>
    <p:extLst>
      <p:ext uri="{BB962C8B-B14F-4D97-AF65-F5344CB8AC3E}">
        <p14:creationId xmlns:p14="http://schemas.microsoft.com/office/powerpoint/2010/main" val="2608722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4"/>
          <p:cNvSpPr>
            <a:spLocks noGrp="1"/>
          </p:cNvSpPr>
          <p:nvPr>
            <p:ph type="title" idx="4294967295"/>
          </p:nvPr>
        </p:nvSpPr>
        <p:spPr>
          <a:xfrm>
            <a:off x="152400" y="762000"/>
            <a:ext cx="8194675" cy="579437"/>
          </a:xfrm>
        </p:spPr>
        <p:txBody>
          <a:bodyPr/>
          <a:lstStyle/>
          <a:p>
            <a:pPr eaLnBrk="1" hangingPunct="1"/>
            <a:r>
              <a:rPr lang="en-US" altLang="en-US" sz="2400" dirty="0" smtClean="0">
                <a:solidFill>
                  <a:srgbClr val="002394"/>
                </a:solidFill>
                <a:latin typeface="Arial Black" panose="020B0A04020102020204" pitchFamily="34" charset="0"/>
                <a:ea typeface="ＭＳ Ｐゴシック" panose="020B0600070205080204" pitchFamily="34" charset="-128"/>
              </a:rPr>
              <a:t>Decision Making Example: Staying Sober </a:t>
            </a:r>
          </a:p>
        </p:txBody>
      </p:sp>
      <p:sp>
        <p:nvSpPr>
          <p:cNvPr id="89091" name="Slide Number Placeholder 3"/>
          <p:cNvSpPr txBox="1">
            <a:spLocks noGrp="1"/>
          </p:cNvSpPr>
          <p:nvPr/>
        </p:nvSpPr>
        <p:spPr bwMode="auto">
          <a:xfrm>
            <a:off x="6057900" y="5543550"/>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eaLnBrk="1" hangingPunct="1"/>
            <a:fld id="{F559E049-0EC1-4530-90ED-0AC0FA9193A4}" type="slidenum">
              <a:rPr lang="en-US" altLang="en-US" sz="1000"/>
              <a:pPr algn="r" eaLnBrk="1" hangingPunct="1"/>
              <a:t>57</a:t>
            </a:fld>
            <a:endParaRPr lang="en-US" altLang="en-US" sz="1000"/>
          </a:p>
        </p:txBody>
      </p:sp>
      <p:graphicFrame>
        <p:nvGraphicFramePr>
          <p:cNvPr id="109650" name="Group 82"/>
          <p:cNvGraphicFramePr>
            <a:graphicFrameLocks noGrp="1"/>
          </p:cNvGraphicFramePr>
          <p:nvPr>
            <p:extLst/>
          </p:nvPr>
        </p:nvGraphicFramePr>
        <p:xfrm>
          <a:off x="1009650" y="1795463"/>
          <a:ext cx="7296150" cy="3783015"/>
        </p:xfrm>
        <a:graphic>
          <a:graphicData uri="http://schemas.openxmlformats.org/drawingml/2006/table">
            <a:tbl>
              <a:tblPr/>
              <a:tblGrid>
                <a:gridCol w="1166813"/>
                <a:gridCol w="188912"/>
                <a:gridCol w="2681288"/>
                <a:gridCol w="174625"/>
                <a:gridCol w="2787650"/>
                <a:gridCol w="296862"/>
              </a:tblGrid>
              <a:tr h="4524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POSSIBILITY</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DESIRABILITY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Stay sober</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Have support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Stay out of jail</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RISK</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(Most: 5 –  Least: 1)</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(L,  M,  H) </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Counseling</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Focus on sobriety</a:t>
                      </a: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3</a:t>
                      </a:r>
                    </a:p>
                  </a:txBody>
                  <a:tcPr marL="68580" marR="68580"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Cost money</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May not be recovering alcoholic</a:t>
                      </a:r>
                    </a:p>
                  </a:txBody>
                  <a:tcPr marL="68580" marR="68580"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H</a:t>
                      </a:r>
                    </a:p>
                  </a:txBody>
                  <a:tcPr marL="68580" marR="68580"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947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Attend Daily AA Meetings</a:t>
                      </a:r>
                      <a:endParaRPr kumimoji="0" lang="en-US" altLang="en-US" sz="11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2</a:t>
                      </a:r>
                    </a:p>
                  </a:txBody>
                  <a:tcPr marL="68580" marR="68580"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Support from others with same issues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Meet new friends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Develop network</a:t>
                      </a: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5</a:t>
                      </a:r>
                    </a:p>
                  </a:txBody>
                  <a:tcPr marL="68580" marR="68580"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to find meetings</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to make time to attend</a:t>
                      </a:r>
                    </a:p>
                  </a:txBody>
                  <a:tcPr marL="68580" marR="68580"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t>
                      </a:r>
                    </a:p>
                  </a:txBody>
                  <a:tcPr marL="68580" marR="68580"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976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AA Sponsor</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1</a:t>
                      </a:r>
                    </a:p>
                  </a:txBody>
                  <a:tcPr marL="68580" marR="68580"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Work with another alcoholic</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Learn to work the program</a:t>
                      </a: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5</a:t>
                      </a:r>
                    </a:p>
                  </a:txBody>
                  <a:tcPr marL="68580" marR="68580"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Will require work</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endPar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a:t>
                      </a:r>
                    </a:p>
                  </a:txBody>
                  <a:tcPr marL="68580" marR="68580"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976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Go to Rehab</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Inpatient program</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Intense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Learn new tools</a:t>
                      </a: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4</a:t>
                      </a:r>
                    </a:p>
                  </a:txBody>
                  <a:tcPr marL="68580" marR="68580"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May be expensive</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Can’t earn money</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Only temporary</a:t>
                      </a:r>
                    </a:p>
                  </a:txBody>
                  <a:tcPr marL="68580" marR="68580"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H</a:t>
                      </a:r>
                    </a:p>
                  </a:txBody>
                  <a:tcPr marL="68580" marR="68580"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346" name="TextBox 5"/>
          <p:cNvSpPr txBox="1">
            <a:spLocks noChangeArrowheads="1"/>
          </p:cNvSpPr>
          <p:nvPr/>
        </p:nvSpPr>
        <p:spPr bwMode="auto">
          <a:xfrm>
            <a:off x="598488" y="1371600"/>
            <a:ext cx="6564312" cy="307777"/>
          </a:xfrm>
          <a:prstGeom prst="rect">
            <a:avLst/>
          </a:prstGeom>
          <a:noFill/>
          <a:ln>
            <a:noFill/>
          </a:ln>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1400" b="1" u="sng" dirty="0" smtClean="0">
                <a:latin typeface="Arial" panose="020B0604020202020204" pitchFamily="34" charset="0"/>
              </a:rPr>
              <a:t>Step Four: Evaluate the Possibilities</a:t>
            </a:r>
            <a:r>
              <a:rPr lang="en-US" altLang="en-US" sz="1400" b="1" dirty="0" smtClean="0">
                <a:latin typeface="Arial" panose="020B0604020202020204" pitchFamily="34" charset="0"/>
              </a:rPr>
              <a:t>  [ID 2 highest scoring Alts.]</a:t>
            </a:r>
            <a:endParaRPr lang="en-US" altLang="en-US" sz="1400" b="1" u="sng" dirty="0" smtClean="0">
              <a:latin typeface="Arial" panose="020B0604020202020204" pitchFamily="34" charset="0"/>
            </a:endParaRPr>
          </a:p>
        </p:txBody>
      </p:sp>
      <p:sp>
        <p:nvSpPr>
          <p:cNvPr id="10" name="Freeform 9"/>
          <p:cNvSpPr/>
          <p:nvPr/>
        </p:nvSpPr>
        <p:spPr>
          <a:xfrm>
            <a:off x="2551112" y="3327400"/>
            <a:ext cx="2325688" cy="133350"/>
          </a:xfrm>
          <a:custGeom>
            <a:avLst/>
            <a:gdLst>
              <a:gd name="connsiteX0" fmla="*/ 3676261 w 3676261"/>
              <a:gd name="connsiteY0" fmla="*/ 233497 h 270820"/>
              <a:gd name="connsiteX1" fmla="*/ 2006082 w 3676261"/>
              <a:gd name="connsiteY1" fmla="*/ 232 h 270820"/>
              <a:gd name="connsiteX2" fmla="*/ 0 w 3676261"/>
              <a:gd name="connsiteY2" fmla="*/ 270820 h 270820"/>
              <a:gd name="connsiteX3" fmla="*/ 0 w 3676261"/>
              <a:gd name="connsiteY3" fmla="*/ 270820 h 270820"/>
              <a:gd name="connsiteX4" fmla="*/ 0 w 3676261"/>
              <a:gd name="connsiteY4" fmla="*/ 270820 h 270820"/>
              <a:gd name="connsiteX5" fmla="*/ 0 w 3676261"/>
              <a:gd name="connsiteY5" fmla="*/ 270820 h 27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261" h="270820">
                <a:moveTo>
                  <a:pt x="3676261" y="233497"/>
                </a:moveTo>
                <a:cubicBezTo>
                  <a:pt x="3147526" y="113754"/>
                  <a:pt x="2618792" y="-5988"/>
                  <a:pt x="2006082" y="232"/>
                </a:cubicBezTo>
                <a:cubicBezTo>
                  <a:pt x="1393372" y="6452"/>
                  <a:pt x="0" y="270820"/>
                  <a:pt x="0" y="270820"/>
                </a:cubicBezTo>
                <a:lnTo>
                  <a:pt x="0" y="270820"/>
                </a:lnTo>
                <a:lnTo>
                  <a:pt x="0" y="270820"/>
                </a:lnTo>
                <a:lnTo>
                  <a:pt x="0" y="270820"/>
                </a:lnTo>
              </a:path>
            </a:pathLst>
          </a:custGeom>
          <a:noFill/>
          <a:ln w="28575">
            <a:solidFill>
              <a:srgbClr val="9900FF"/>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25"/>
          </a:p>
        </p:txBody>
      </p:sp>
      <p:sp>
        <p:nvSpPr>
          <p:cNvPr id="15" name="Freeform 14"/>
          <p:cNvSpPr/>
          <p:nvPr/>
        </p:nvSpPr>
        <p:spPr>
          <a:xfrm>
            <a:off x="2535237" y="4184650"/>
            <a:ext cx="2265363" cy="112713"/>
          </a:xfrm>
          <a:custGeom>
            <a:avLst/>
            <a:gdLst>
              <a:gd name="connsiteX0" fmla="*/ 3676261 w 3676261"/>
              <a:gd name="connsiteY0" fmla="*/ 233497 h 270820"/>
              <a:gd name="connsiteX1" fmla="*/ 2006082 w 3676261"/>
              <a:gd name="connsiteY1" fmla="*/ 232 h 270820"/>
              <a:gd name="connsiteX2" fmla="*/ 0 w 3676261"/>
              <a:gd name="connsiteY2" fmla="*/ 270820 h 270820"/>
              <a:gd name="connsiteX3" fmla="*/ 0 w 3676261"/>
              <a:gd name="connsiteY3" fmla="*/ 270820 h 270820"/>
              <a:gd name="connsiteX4" fmla="*/ 0 w 3676261"/>
              <a:gd name="connsiteY4" fmla="*/ 270820 h 270820"/>
              <a:gd name="connsiteX5" fmla="*/ 0 w 3676261"/>
              <a:gd name="connsiteY5" fmla="*/ 270820 h 27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261" h="270820">
                <a:moveTo>
                  <a:pt x="3676261" y="233497"/>
                </a:moveTo>
                <a:cubicBezTo>
                  <a:pt x="3147526" y="113754"/>
                  <a:pt x="2618792" y="-5988"/>
                  <a:pt x="2006082" y="232"/>
                </a:cubicBezTo>
                <a:cubicBezTo>
                  <a:pt x="1393372" y="6452"/>
                  <a:pt x="0" y="270820"/>
                  <a:pt x="0" y="270820"/>
                </a:cubicBezTo>
                <a:lnTo>
                  <a:pt x="0" y="270820"/>
                </a:lnTo>
                <a:lnTo>
                  <a:pt x="0" y="270820"/>
                </a:lnTo>
                <a:lnTo>
                  <a:pt x="0" y="270820"/>
                </a:lnTo>
              </a:path>
            </a:pathLst>
          </a:custGeom>
          <a:noFill/>
          <a:ln w="28575">
            <a:solidFill>
              <a:srgbClr val="9900FF"/>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25"/>
          </a:p>
        </p:txBody>
      </p:sp>
      <p:sp>
        <p:nvSpPr>
          <p:cNvPr id="12349" name="Oval 81"/>
          <p:cNvSpPr>
            <a:spLocks noChangeArrowheads="1"/>
          </p:cNvSpPr>
          <p:nvPr/>
        </p:nvSpPr>
        <p:spPr bwMode="auto">
          <a:xfrm>
            <a:off x="2130425" y="4297363"/>
            <a:ext cx="231775" cy="282575"/>
          </a:xfrm>
          <a:prstGeom prst="ellipse">
            <a:avLst/>
          </a:prstGeom>
          <a:noFill/>
          <a:ln w="28575">
            <a:solidFill>
              <a:srgbClr val="FF3300"/>
            </a:solidFill>
            <a:prstDash val="dash"/>
            <a:round/>
            <a:headEnd/>
            <a:tailEnd/>
          </a:ln>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en-US" altLang="en-US" sz="1125" smtClean="0">
              <a:latin typeface="Arial" panose="020B0604020202020204" pitchFamily="34" charset="0"/>
            </a:endParaRPr>
          </a:p>
        </p:txBody>
      </p:sp>
      <p:sp>
        <p:nvSpPr>
          <p:cNvPr id="12350" name="Oval 81"/>
          <p:cNvSpPr>
            <a:spLocks noChangeArrowheads="1"/>
          </p:cNvSpPr>
          <p:nvPr/>
        </p:nvSpPr>
        <p:spPr bwMode="auto">
          <a:xfrm>
            <a:off x="2130425" y="3460750"/>
            <a:ext cx="231775" cy="282575"/>
          </a:xfrm>
          <a:prstGeom prst="ellipse">
            <a:avLst/>
          </a:prstGeom>
          <a:noFill/>
          <a:ln w="28575">
            <a:solidFill>
              <a:srgbClr val="FF3300"/>
            </a:solidFill>
            <a:prstDash val="dash"/>
            <a:round/>
            <a:headEnd/>
            <a:tailEnd/>
          </a:ln>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en-US" altLang="en-US" sz="1125" smtClean="0">
              <a:latin typeface="Arial" panose="020B0604020202020204" pitchFamily="34" charset="0"/>
            </a:endParaRPr>
          </a:p>
        </p:txBody>
      </p:sp>
      <p:sp>
        <p:nvSpPr>
          <p:cNvPr id="12" name="Oval 81"/>
          <p:cNvSpPr>
            <a:spLocks noChangeArrowheads="1"/>
          </p:cNvSpPr>
          <p:nvPr/>
        </p:nvSpPr>
        <p:spPr bwMode="auto">
          <a:xfrm>
            <a:off x="5026025" y="3429000"/>
            <a:ext cx="231775" cy="282575"/>
          </a:xfrm>
          <a:prstGeom prst="ellipse">
            <a:avLst/>
          </a:prstGeom>
          <a:noFill/>
          <a:ln w="28575">
            <a:solidFill>
              <a:srgbClr val="9900FF"/>
            </a:solidFill>
            <a:prstDash val="dash"/>
            <a:round/>
            <a:headEnd/>
            <a:tailEnd/>
          </a:ln>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en-US" altLang="en-US" sz="1125" smtClean="0">
              <a:latin typeface="Arial" panose="020B0604020202020204" pitchFamily="34" charset="0"/>
            </a:endParaRPr>
          </a:p>
        </p:txBody>
      </p:sp>
      <p:sp>
        <p:nvSpPr>
          <p:cNvPr id="13" name="Oval 81"/>
          <p:cNvSpPr>
            <a:spLocks noChangeArrowheads="1"/>
          </p:cNvSpPr>
          <p:nvPr/>
        </p:nvSpPr>
        <p:spPr bwMode="auto">
          <a:xfrm>
            <a:off x="8001000" y="3429000"/>
            <a:ext cx="231775" cy="282575"/>
          </a:xfrm>
          <a:prstGeom prst="ellipse">
            <a:avLst/>
          </a:prstGeom>
          <a:noFill/>
          <a:ln w="28575">
            <a:solidFill>
              <a:srgbClr val="9900FF"/>
            </a:solidFill>
            <a:prstDash val="dash"/>
            <a:round/>
            <a:headEnd/>
            <a:tailEnd/>
          </a:ln>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en-US" altLang="en-US" sz="1125" smtClean="0">
              <a:latin typeface="Arial" panose="020B0604020202020204" pitchFamily="34" charset="0"/>
            </a:endParaRPr>
          </a:p>
        </p:txBody>
      </p:sp>
      <p:sp>
        <p:nvSpPr>
          <p:cNvPr id="14" name="Oval 81"/>
          <p:cNvSpPr>
            <a:spLocks noChangeArrowheads="1"/>
          </p:cNvSpPr>
          <p:nvPr/>
        </p:nvSpPr>
        <p:spPr bwMode="auto">
          <a:xfrm>
            <a:off x="5029200" y="4289425"/>
            <a:ext cx="231775" cy="282575"/>
          </a:xfrm>
          <a:prstGeom prst="ellipse">
            <a:avLst/>
          </a:prstGeom>
          <a:noFill/>
          <a:ln w="28575">
            <a:solidFill>
              <a:srgbClr val="9900FF"/>
            </a:solidFill>
            <a:prstDash val="dash"/>
            <a:round/>
            <a:headEnd/>
            <a:tailEnd/>
          </a:ln>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en-US" altLang="en-US" sz="1125" smtClean="0">
              <a:latin typeface="Arial" panose="020B0604020202020204" pitchFamily="34" charset="0"/>
            </a:endParaRPr>
          </a:p>
        </p:txBody>
      </p:sp>
      <p:sp>
        <p:nvSpPr>
          <p:cNvPr id="16" name="Oval 81"/>
          <p:cNvSpPr>
            <a:spLocks noChangeArrowheads="1"/>
          </p:cNvSpPr>
          <p:nvPr/>
        </p:nvSpPr>
        <p:spPr bwMode="auto">
          <a:xfrm>
            <a:off x="8001000" y="4289425"/>
            <a:ext cx="231775" cy="282575"/>
          </a:xfrm>
          <a:prstGeom prst="ellipse">
            <a:avLst/>
          </a:prstGeom>
          <a:noFill/>
          <a:ln w="28575">
            <a:solidFill>
              <a:srgbClr val="9900FF"/>
            </a:solidFill>
            <a:prstDash val="dash"/>
            <a:round/>
            <a:headEnd/>
            <a:tailEnd/>
          </a:ln>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en-US" altLang="en-US" sz="1125" smtClean="0">
              <a:latin typeface="Arial" panose="020B0604020202020204" pitchFamily="34" charset="0"/>
            </a:endParaRPr>
          </a:p>
        </p:txBody>
      </p:sp>
    </p:spTree>
    <p:extLst>
      <p:ext uri="{BB962C8B-B14F-4D97-AF65-F5344CB8AC3E}">
        <p14:creationId xmlns:p14="http://schemas.microsoft.com/office/powerpoint/2010/main" val="2851183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txBox="1">
            <a:spLocks noGrp="1"/>
          </p:cNvSpPr>
          <p:nvPr/>
        </p:nvSpPr>
        <p:spPr bwMode="auto">
          <a:xfrm>
            <a:off x="7145555" y="6324600"/>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eaLnBrk="1" hangingPunct="1"/>
            <a:fld id="{7F093F75-A223-4535-9AB6-422476D0E728}" type="slidenum">
              <a:rPr lang="en-US" altLang="en-US" sz="1000"/>
              <a:pPr algn="r" eaLnBrk="1" hangingPunct="1"/>
              <a:t>58</a:t>
            </a:fld>
            <a:endParaRPr lang="en-US" altLang="en-US" sz="1000"/>
          </a:p>
        </p:txBody>
      </p:sp>
      <p:sp>
        <p:nvSpPr>
          <p:cNvPr id="90115" name="Rectangle 59"/>
          <p:cNvSpPr>
            <a:spLocks noChangeArrowheads="1"/>
          </p:cNvSpPr>
          <p:nvPr/>
        </p:nvSpPr>
        <p:spPr bwMode="auto">
          <a:xfrm>
            <a:off x="1069975" y="2288571"/>
            <a:ext cx="6073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a:cs typeface="Times New Roman" panose="02020603050405020304" pitchFamily="18" charset="0"/>
              </a:rPr>
              <a:t>The final part of the evaluation process involves considering</a:t>
            </a:r>
          </a:p>
          <a:p>
            <a:pPr eaLnBrk="1" hangingPunct="1"/>
            <a:r>
              <a:rPr lang="en-US" altLang="en-US" sz="1200" b="1" dirty="0">
                <a:cs typeface="Times New Roman" panose="02020603050405020304" pitchFamily="18" charset="0"/>
              </a:rPr>
              <a:t>HOW OTHERS COULD BE AFFECTED BY YOUR CHOICE</a:t>
            </a:r>
            <a:r>
              <a:rPr lang="en-US" altLang="en-US" sz="1200" dirty="0">
                <a:cs typeface="Times New Roman" panose="02020603050405020304" pitchFamily="18" charset="0"/>
              </a:rPr>
              <a:t>: </a:t>
            </a:r>
          </a:p>
          <a:p>
            <a:pPr eaLnBrk="1" hangingPunct="1"/>
            <a:r>
              <a:rPr lang="en-US" altLang="en-US" sz="1200" dirty="0">
                <a:cs typeface="Times New Roman" panose="02020603050405020304" pitchFamily="18" charset="0"/>
              </a:rPr>
              <a:t>    </a:t>
            </a:r>
          </a:p>
          <a:p>
            <a:pPr eaLnBrk="1" hangingPunct="1"/>
            <a:r>
              <a:rPr lang="en-US" altLang="en-US" sz="1200" dirty="0">
                <a:cs typeface="Times New Roman" panose="02020603050405020304" pitchFamily="18" charset="0"/>
              </a:rPr>
              <a:t>Examine your ‘leading prospects’ for </a:t>
            </a:r>
            <a:r>
              <a:rPr lang="en-US" altLang="en-US" sz="1200" b="1" dirty="0">
                <a:cs typeface="Times New Roman" panose="02020603050405020304" pitchFamily="18" charset="0"/>
              </a:rPr>
              <a:t>FOCUS </a:t>
            </a:r>
          </a:p>
          <a:p>
            <a:pPr eaLnBrk="1" hangingPunct="1"/>
            <a:r>
              <a:rPr lang="en-US" altLang="en-US" sz="1200" b="1" dirty="0">
                <a:cs typeface="Times New Roman" panose="02020603050405020304" pitchFamily="18" charset="0"/>
              </a:rPr>
              <a:t>[possibilities that score &amp; rate best /hi-desirable &amp; low risk]</a:t>
            </a:r>
            <a:r>
              <a:rPr lang="en-US" altLang="en-US" sz="1200" dirty="0">
                <a:cs typeface="Times New Roman" panose="02020603050405020304" pitchFamily="18" charset="0"/>
              </a:rPr>
              <a:t>.  </a:t>
            </a:r>
          </a:p>
          <a:p>
            <a:pPr eaLnBrk="1" hangingPunct="1"/>
            <a:endParaRPr lang="en-US" altLang="en-US" sz="1200" dirty="0">
              <a:cs typeface="Times New Roman" panose="02020603050405020304" pitchFamily="18" charset="0"/>
            </a:endParaRPr>
          </a:p>
          <a:p>
            <a:pPr eaLnBrk="1" hangingPunct="1"/>
            <a:r>
              <a:rPr lang="en-US" altLang="en-US" sz="1200" dirty="0">
                <a:cs typeface="Times New Roman" panose="02020603050405020304" pitchFamily="18" charset="0"/>
              </a:rPr>
              <a:t>What is motivating you to select a certain possibility [facts or feelings]?  </a:t>
            </a:r>
          </a:p>
          <a:p>
            <a:pPr eaLnBrk="1" hangingPunct="1"/>
            <a:r>
              <a:rPr lang="en-US" altLang="en-US" sz="1200" dirty="0">
                <a:cs typeface="Times New Roman" panose="02020603050405020304" pitchFamily="18" charset="0"/>
              </a:rPr>
              <a:t>Does considering </a:t>
            </a:r>
            <a:r>
              <a:rPr lang="en-US" altLang="en-US" sz="1200" i="1" dirty="0">
                <a:latin typeface="Comic Sans MS" panose="030F0702030302020204" pitchFamily="66" charset="0"/>
                <a:cs typeface="Times New Roman" panose="02020603050405020304" pitchFamily="18" charset="0"/>
              </a:rPr>
              <a:t>Impact on others</a:t>
            </a:r>
            <a:r>
              <a:rPr lang="en-US" altLang="en-US" sz="1200" dirty="0">
                <a:cs typeface="Times New Roman" panose="02020603050405020304" pitchFamily="18" charset="0"/>
              </a:rPr>
              <a:t> change the possibility that seems to be leading?</a:t>
            </a:r>
          </a:p>
        </p:txBody>
      </p:sp>
      <p:graphicFrame>
        <p:nvGraphicFramePr>
          <p:cNvPr id="111733" name="Group 117"/>
          <p:cNvGraphicFramePr>
            <a:graphicFrameLocks noGrp="1"/>
          </p:cNvGraphicFramePr>
          <p:nvPr/>
        </p:nvGraphicFramePr>
        <p:xfrm>
          <a:off x="1122363" y="3943350"/>
          <a:ext cx="5946775" cy="1189563"/>
        </p:xfrm>
        <a:graphic>
          <a:graphicData uri="http://schemas.openxmlformats.org/drawingml/2006/table">
            <a:tbl>
              <a:tblPr/>
              <a:tblGrid>
                <a:gridCol w="1466850"/>
                <a:gridCol w="3119437"/>
                <a:gridCol w="1360488"/>
              </a:tblGrid>
              <a:tr h="4032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Who?</a:t>
                      </a:r>
                    </a:p>
                  </a:txBody>
                  <a:tcPr marL="68580" marR="68580" marT="34235" marB="342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How impacted?</a:t>
                      </a:r>
                    </a:p>
                  </a:txBody>
                  <a:tcPr marL="68580" marR="68580" marT="34235" marB="342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a:t>
                      </a:r>
                    </a:p>
                  </a:txBody>
                  <a:tcPr marL="68580" marR="68580" marT="34235" marB="342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54927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Spouse</a:t>
                      </a:r>
                    </a:p>
                  </a:txBody>
                  <a:tcPr marL="68580" marR="68580" marT="34235" marB="342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Drive to meetings, relieved getting help</a:t>
                      </a:r>
                    </a:p>
                  </a:txBody>
                  <a:tcPr marL="68580" marR="68580" marT="34235" marB="342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a:t>
                      </a:r>
                      <a:endParaRPr kumimoji="0" lang="en-US" altLang="en-US" sz="11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34235" marB="342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65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Family, friends</a:t>
                      </a:r>
                    </a:p>
                  </a:txBody>
                  <a:tcPr marL="68580" marR="68580" marT="34235" marB="342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Need to understand this is first priority of time</a:t>
                      </a:r>
                    </a:p>
                  </a:txBody>
                  <a:tcPr marL="68580" marR="68580" marT="34235" marB="342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and -</a:t>
                      </a:r>
                    </a:p>
                  </a:txBody>
                  <a:tcPr marL="68580" marR="68580" marT="34235" marB="342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0134" name="Rectangle 118"/>
          <p:cNvSpPr>
            <a:spLocks noChangeArrowheads="1"/>
          </p:cNvSpPr>
          <p:nvPr/>
        </p:nvSpPr>
        <p:spPr bwMode="auto">
          <a:xfrm>
            <a:off x="461963" y="5298380"/>
            <a:ext cx="84534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t>Does this change your overall rating?   If yes – change your choice.    In either case - - </a:t>
            </a:r>
            <a:r>
              <a:rPr lang="en-US" altLang="en-US" sz="1400" u="sng" dirty="0"/>
              <a:t>Circle your choice</a:t>
            </a:r>
            <a:r>
              <a:rPr lang="en-US" altLang="en-US" sz="1400" dirty="0"/>
              <a:t>.</a:t>
            </a:r>
          </a:p>
        </p:txBody>
      </p:sp>
      <p:sp>
        <p:nvSpPr>
          <p:cNvPr id="13335" name="TextBox 6"/>
          <p:cNvSpPr txBox="1">
            <a:spLocks noChangeArrowheads="1"/>
          </p:cNvSpPr>
          <p:nvPr/>
        </p:nvSpPr>
        <p:spPr bwMode="auto">
          <a:xfrm>
            <a:off x="990600" y="1981200"/>
            <a:ext cx="3314700" cy="307777"/>
          </a:xfrm>
          <a:prstGeom prst="rect">
            <a:avLst/>
          </a:prstGeom>
          <a:noFill/>
          <a:ln>
            <a:noFill/>
          </a:ln>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1400" b="1" u="sng" dirty="0" smtClean="0">
                <a:latin typeface="Arial" panose="020B0604020202020204" pitchFamily="34" charset="0"/>
              </a:rPr>
              <a:t>Step Four: Evaluate the Possibilities</a:t>
            </a:r>
          </a:p>
        </p:txBody>
      </p:sp>
      <p:sp>
        <p:nvSpPr>
          <p:cNvPr id="90136" name="Title 4"/>
          <p:cNvSpPr txBox="1">
            <a:spLocks/>
          </p:cNvSpPr>
          <p:nvPr/>
        </p:nvSpPr>
        <p:spPr bwMode="auto">
          <a:xfrm>
            <a:off x="511175" y="1027113"/>
            <a:ext cx="8194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n-US" altLang="en-US" sz="2400" dirty="0">
                <a:solidFill>
                  <a:srgbClr val="002394"/>
                </a:solidFill>
                <a:latin typeface="Arial Black" panose="020B0A04020102020204" pitchFamily="34" charset="0"/>
              </a:rPr>
              <a:t>Decision Making </a:t>
            </a:r>
            <a:r>
              <a:rPr lang="en-US" altLang="en-US" sz="2400" u="sng" dirty="0">
                <a:solidFill>
                  <a:srgbClr val="002394"/>
                </a:solidFill>
                <a:latin typeface="Arial Black" panose="020B0A04020102020204" pitchFamily="34" charset="0"/>
              </a:rPr>
              <a:t>Example</a:t>
            </a:r>
            <a:r>
              <a:rPr lang="en-US" altLang="en-US" sz="2400" dirty="0">
                <a:solidFill>
                  <a:srgbClr val="002394"/>
                </a:solidFill>
                <a:latin typeface="Arial Black" panose="020B0A04020102020204" pitchFamily="34" charset="0"/>
              </a:rPr>
              <a:t>: Staying Sober </a:t>
            </a:r>
          </a:p>
        </p:txBody>
      </p:sp>
    </p:spTree>
    <p:extLst>
      <p:ext uri="{BB962C8B-B14F-4D97-AF65-F5344CB8AC3E}">
        <p14:creationId xmlns:p14="http://schemas.microsoft.com/office/powerpoint/2010/main" val="1309806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914400" y="533400"/>
            <a:ext cx="7543800" cy="914400"/>
          </a:xfrm>
        </p:spPr>
        <p:txBody>
          <a:bodyPr/>
          <a:lstStyle/>
          <a:p>
            <a:pPr algn="l"/>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400" smtClean="0">
                <a:ea typeface="ＭＳ Ｐゴシック" panose="020B0600070205080204" pitchFamily="34" charset="-128"/>
              </a:rPr>
              <a:t>Micro Session Five Practice (Step 4)</a:t>
            </a:r>
          </a:p>
        </p:txBody>
      </p:sp>
      <p:sp>
        <p:nvSpPr>
          <p:cNvPr id="120835" name="Text Box 5"/>
          <p:cNvSpPr txBox="1">
            <a:spLocks noChangeArrowheads="1"/>
          </p:cNvSpPr>
          <p:nvPr/>
        </p:nvSpPr>
        <p:spPr bwMode="auto">
          <a:xfrm>
            <a:off x="685800" y="1828800"/>
            <a:ext cx="7162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8275" indent="-168275">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spcBef>
                <a:spcPct val="25000"/>
              </a:spcBef>
              <a:buFontTx/>
              <a:buChar char="•"/>
            </a:pPr>
            <a:endParaRPr lang="en-US" altLang="en-US" sz="2400"/>
          </a:p>
        </p:txBody>
      </p:sp>
      <p:sp>
        <p:nvSpPr>
          <p:cNvPr id="120836" name="Rectangle 7"/>
          <p:cNvSpPr>
            <a:spLocks noChangeArrowheads="1"/>
          </p:cNvSpPr>
          <p:nvPr/>
        </p:nvSpPr>
        <p:spPr bwMode="auto">
          <a:xfrm>
            <a:off x="0" y="30527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20837"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990600"/>
            <a:ext cx="984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1143000" y="1981200"/>
          <a:ext cx="6400800" cy="3405189"/>
        </p:xfrm>
        <a:graphic>
          <a:graphicData uri="http://schemas.openxmlformats.org/drawingml/2006/table">
            <a:tbl>
              <a:tblPr firstRow="1" bandRow="1">
                <a:tableStyleId>{69CF1AB2-1976-4502-BF36-3FF5EA218861}</a:tableStyleId>
              </a:tblPr>
              <a:tblGrid>
                <a:gridCol w="6400800"/>
              </a:tblGrid>
              <a:tr h="572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smtClean="0"/>
                        <a:t>Work in your small group.</a:t>
                      </a:r>
                    </a:p>
                  </a:txBody>
                  <a:tcPr marT="45716" marB="45716"/>
                </a:tc>
              </a:tr>
              <a:tr h="572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Read pages: 19,22,23 in the Client Guide.</a:t>
                      </a:r>
                    </a:p>
                  </a:txBody>
                  <a:tcPr marT="45716" marB="45716"/>
                </a:tc>
              </a:tr>
              <a:tr h="572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Ask clarifying questions.</a:t>
                      </a:r>
                    </a:p>
                  </a:txBody>
                  <a:tcPr marT="45716" marB="45716"/>
                </a:tc>
              </a:tr>
              <a:tr h="70103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Review lesson plan in manual section 8.6, page 85, 110-111</a:t>
                      </a:r>
                    </a:p>
                  </a:txBody>
                  <a:tcPr marT="45716" marB="45716"/>
                </a:tc>
              </a:tr>
              <a:tr h="9876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Review/complete activities/guide pages for this step: page 24, Decision</a:t>
                      </a:r>
                      <a:r>
                        <a:rPr lang="en-US" sz="2000" baseline="0" dirty="0" smtClean="0"/>
                        <a:t> Making </a:t>
                      </a:r>
                      <a:r>
                        <a:rPr lang="en-US" sz="2000" dirty="0" smtClean="0"/>
                        <a:t>Worksheet step 4</a:t>
                      </a:r>
                    </a:p>
                  </a:txBody>
                  <a:tcPr marT="45716" marB="45716"/>
                </a:tc>
              </a:tr>
            </a:tbl>
          </a:graphicData>
        </a:graphic>
      </p:graphicFrame>
      <p:sp>
        <p:nvSpPr>
          <p:cNvPr id="120852"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91E4DCB4-5966-4AB5-856B-ABAEBEB9BE1B}" type="slidenum">
              <a:rPr lang="en-US" altLang="en-US" sz="1400"/>
              <a:pPr/>
              <a:t>59</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295400" y="381000"/>
            <a:ext cx="67056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Objectives</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29699" name="Text Box 4"/>
          <p:cNvSpPr txBox="1">
            <a:spLocks noChangeArrowheads="1"/>
          </p:cNvSpPr>
          <p:nvPr/>
        </p:nvSpPr>
        <p:spPr bwMode="auto">
          <a:xfrm>
            <a:off x="304800" y="1524000"/>
            <a:ext cx="8534400" cy="370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tabLst>
                <a:tab pos="5537200" algn="l"/>
              </a:tabLst>
              <a:defRPr sz="1500">
                <a:solidFill>
                  <a:schemeClr val="tx1"/>
                </a:solidFill>
                <a:latin typeface="Arial" panose="020B0604020202020204" pitchFamily="34" charset="0"/>
                <a:ea typeface="ＭＳ Ｐゴシック" panose="020B0600070205080204" pitchFamily="34" charset="-128"/>
              </a:defRPr>
            </a:lvl1pPr>
            <a:lvl2pPr marL="793750" indent="-217488">
              <a:tabLst>
                <a:tab pos="5537200" algn="l"/>
              </a:tabLst>
              <a:defRPr sz="1500">
                <a:solidFill>
                  <a:schemeClr val="tx1"/>
                </a:solidFill>
                <a:latin typeface="Arial" panose="020B0604020202020204" pitchFamily="34" charset="0"/>
                <a:ea typeface="ＭＳ Ｐゴシック" panose="020B0600070205080204" pitchFamily="34" charset="-128"/>
              </a:defRPr>
            </a:lvl2pPr>
            <a:lvl3pPr>
              <a:tabLst>
                <a:tab pos="5537200" algn="l"/>
              </a:tabLst>
              <a:defRPr sz="1500">
                <a:solidFill>
                  <a:schemeClr val="tx1"/>
                </a:solidFill>
                <a:latin typeface="Arial" panose="020B0604020202020204" pitchFamily="34" charset="0"/>
                <a:ea typeface="ＭＳ Ｐゴシック" panose="020B0600070205080204" pitchFamily="34" charset="-128"/>
              </a:defRPr>
            </a:lvl3pPr>
            <a:lvl4pPr>
              <a:tabLst>
                <a:tab pos="5537200" algn="l"/>
              </a:tabLst>
              <a:defRPr sz="1500">
                <a:solidFill>
                  <a:schemeClr val="tx1"/>
                </a:solidFill>
                <a:latin typeface="Arial" panose="020B0604020202020204" pitchFamily="34" charset="0"/>
                <a:ea typeface="ＭＳ Ｐゴシック" panose="020B0600070205080204" pitchFamily="34" charset="-128"/>
              </a:defRPr>
            </a:lvl4pPr>
            <a:lvl5pPr>
              <a:tabLst>
                <a:tab pos="5537200" algn="l"/>
              </a:tabLst>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5537200" algn="l"/>
              </a:tabLs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5537200" algn="l"/>
              </a:tabLs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5537200" algn="l"/>
              </a:tabLs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5537200" algn="l"/>
              </a:tabLst>
              <a:defRPr sz="1500">
                <a:solidFill>
                  <a:schemeClr val="tx1"/>
                </a:solidFill>
                <a:latin typeface="Arial" panose="020B0604020202020204" pitchFamily="34" charset="0"/>
                <a:ea typeface="ＭＳ Ｐゴシック" panose="020B0600070205080204" pitchFamily="34" charset="-128"/>
              </a:defRPr>
            </a:lvl9pPr>
          </a:lstStyle>
          <a:p>
            <a:pPr>
              <a:lnSpc>
                <a:spcPct val="120000"/>
              </a:lnSpc>
              <a:buClr>
                <a:schemeClr val="accent2"/>
              </a:buClr>
              <a:buFont typeface="Wingdings" panose="05000000000000000000" pitchFamily="2" charset="2"/>
              <a:buChar char=""/>
            </a:pPr>
            <a:r>
              <a:rPr lang="en-US" altLang="en-US" sz="2400" dirty="0">
                <a:cs typeface="Times New Roman" panose="02020603050405020304" pitchFamily="18" charset="0"/>
              </a:rPr>
              <a:t>Present info needed to be a Thresholds Volunteer Teacher</a:t>
            </a:r>
          </a:p>
          <a:p>
            <a:pPr lvl="1">
              <a:lnSpc>
                <a:spcPct val="120000"/>
              </a:lnSpc>
              <a:buClr>
                <a:schemeClr val="accent2"/>
              </a:buClr>
              <a:buFont typeface="Wingdings" panose="05000000000000000000" pitchFamily="2" charset="2"/>
              <a:buChar char="Ø"/>
            </a:pPr>
            <a:r>
              <a:rPr lang="en-US" altLang="en-US" sz="2000" dirty="0">
                <a:cs typeface="Times New Roman" panose="02020603050405020304" pitchFamily="18" charset="0"/>
              </a:rPr>
              <a:t> </a:t>
            </a:r>
            <a:r>
              <a:rPr lang="en-US" altLang="en-US" sz="1800" dirty="0">
                <a:cs typeface="Times New Roman" panose="02020603050405020304" pitchFamily="18" charset="0"/>
              </a:rPr>
              <a:t>Learn 6-step Decision Model</a:t>
            </a:r>
          </a:p>
          <a:p>
            <a:pPr lvl="1">
              <a:lnSpc>
                <a:spcPct val="85000"/>
              </a:lnSpc>
              <a:spcBef>
                <a:spcPct val="25000"/>
              </a:spcBef>
              <a:buClr>
                <a:schemeClr val="accent2"/>
              </a:buClr>
              <a:buFont typeface="Wingdings" panose="05000000000000000000" pitchFamily="2" charset="2"/>
              <a:buChar char="Ø"/>
            </a:pPr>
            <a:r>
              <a:rPr lang="en-US" altLang="en-US" sz="1800" dirty="0">
                <a:cs typeface="Times New Roman" panose="02020603050405020304" pitchFamily="18" charset="0"/>
              </a:rPr>
              <a:t> Learn about Communication tools &amp; resources in the teacher </a:t>
            </a:r>
            <a:r>
              <a:rPr lang="en-US" altLang="en-US" sz="1800" dirty="0" smtClean="0">
                <a:cs typeface="Times New Roman" panose="02020603050405020304" pitchFamily="18" charset="0"/>
              </a:rPr>
              <a:t>Manual</a:t>
            </a:r>
            <a:endParaRPr lang="en-US" altLang="en-US" sz="1800" dirty="0">
              <a:cs typeface="Times New Roman" panose="02020603050405020304" pitchFamily="18" charset="0"/>
            </a:endParaRPr>
          </a:p>
          <a:p>
            <a:pPr lvl="1">
              <a:lnSpc>
                <a:spcPct val="85000"/>
              </a:lnSpc>
              <a:spcBef>
                <a:spcPct val="25000"/>
              </a:spcBef>
              <a:buClr>
                <a:schemeClr val="accent2"/>
              </a:buClr>
              <a:buFont typeface="Wingdings" panose="05000000000000000000" pitchFamily="2" charset="2"/>
              <a:buChar char="Ø"/>
            </a:pPr>
            <a:r>
              <a:rPr lang="en-US" altLang="en-US" sz="1800" dirty="0">
                <a:cs typeface="Times New Roman" panose="02020603050405020304" pitchFamily="18" charset="0"/>
              </a:rPr>
              <a:t> Review the Student ‘Guide to Decision Making’</a:t>
            </a:r>
          </a:p>
          <a:p>
            <a:pPr lvl="1">
              <a:lnSpc>
                <a:spcPct val="85000"/>
              </a:lnSpc>
              <a:spcBef>
                <a:spcPct val="25000"/>
              </a:spcBef>
              <a:buClr>
                <a:schemeClr val="accent2"/>
              </a:buClr>
              <a:buFont typeface="Wingdings" panose="05000000000000000000" pitchFamily="2" charset="2"/>
              <a:buChar char="Ø"/>
            </a:pPr>
            <a:r>
              <a:rPr lang="en-US" altLang="en-US" sz="1800" dirty="0">
                <a:cs typeface="Times New Roman" panose="02020603050405020304" pitchFamily="18" charset="0"/>
              </a:rPr>
              <a:t> Understand the process and rules about going to the Prison</a:t>
            </a:r>
            <a:endParaRPr lang="en-US" altLang="en-US" sz="1800" dirty="0"/>
          </a:p>
          <a:p>
            <a:pPr>
              <a:lnSpc>
                <a:spcPct val="85000"/>
              </a:lnSpc>
              <a:spcBef>
                <a:spcPct val="25000"/>
              </a:spcBef>
              <a:buClr>
                <a:schemeClr val="accent2"/>
              </a:buClr>
              <a:buFont typeface="Wingdings" panose="05000000000000000000" pitchFamily="2" charset="2"/>
              <a:buChar char=""/>
            </a:pPr>
            <a:r>
              <a:rPr lang="en-US" altLang="en-US" sz="2400" dirty="0">
                <a:cs typeface="Times New Roman" panose="02020603050405020304" pitchFamily="18" charset="0"/>
              </a:rPr>
              <a:t>Answer questions about the Thresholds org, program content , &amp; the role of a Thresholds volunteer</a:t>
            </a:r>
          </a:p>
          <a:p>
            <a:pPr>
              <a:lnSpc>
                <a:spcPct val="120000"/>
              </a:lnSpc>
              <a:buClr>
                <a:schemeClr val="accent2"/>
              </a:buClr>
              <a:buFont typeface="Wingdings" panose="05000000000000000000" pitchFamily="2" charset="2"/>
              <a:buChar char=""/>
            </a:pPr>
            <a:r>
              <a:rPr lang="en-US" altLang="en-US" sz="2400" dirty="0">
                <a:cs typeface="Times New Roman" panose="02020603050405020304" pitchFamily="18" charset="0"/>
              </a:rPr>
              <a:t>Ensure Volunteers feel confident in their role </a:t>
            </a:r>
          </a:p>
          <a:p>
            <a:pPr>
              <a:lnSpc>
                <a:spcPct val="85000"/>
              </a:lnSpc>
              <a:spcBef>
                <a:spcPct val="25000"/>
              </a:spcBef>
              <a:buClr>
                <a:schemeClr val="accent2"/>
              </a:buClr>
              <a:buFont typeface="Wingdings" panose="05000000000000000000" pitchFamily="2" charset="2"/>
              <a:buChar char=""/>
            </a:pPr>
            <a:r>
              <a:rPr lang="en-US" altLang="en-US" sz="2400" dirty="0">
                <a:cs typeface="Times New Roman" panose="02020603050405020304" pitchFamily="18" charset="0"/>
              </a:rPr>
              <a:t>Provide an opportunity to meet &amp; begin networking with other Volunteers</a:t>
            </a:r>
          </a:p>
        </p:txBody>
      </p:sp>
      <p:sp>
        <p:nvSpPr>
          <p:cNvPr id="297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E2B51E3A-A445-4092-A211-5CB97FA58DCB}" type="slidenum">
              <a:rPr lang="en-US" altLang="en-US" sz="1400"/>
              <a:pPr/>
              <a:t>6</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219200" y="76200"/>
            <a:ext cx="6172200" cy="1143000"/>
          </a:xfrm>
        </p:spPr>
        <p:txBody>
          <a:bodyPr/>
          <a:lstStyle/>
          <a:p>
            <a:pPr algn="l"/>
            <a:r>
              <a:rPr lang="en-US" altLang="en-US" sz="3200" dirty="0" smtClean="0">
                <a:solidFill>
                  <a:schemeClr val="hlink"/>
                </a:solidFill>
                <a:ea typeface="ＭＳ Ｐゴシック" panose="020B0600070205080204" pitchFamily="34" charset="-128"/>
              </a:rPr>
              <a:t>Thresholds – Decision Making</a:t>
            </a:r>
            <a:r>
              <a:rPr lang="en-US" altLang="en-US" sz="3200" dirty="0" smtClean="0">
                <a:ea typeface="ＭＳ Ｐゴシック" panose="020B0600070205080204" pitchFamily="34" charset="-128"/>
              </a:rPr>
              <a:t/>
            </a:r>
            <a:br>
              <a:rPr lang="en-US" altLang="en-US" sz="3200" dirty="0" smtClean="0">
                <a:ea typeface="ＭＳ Ｐゴシック" panose="020B0600070205080204" pitchFamily="34" charset="-128"/>
              </a:rPr>
            </a:br>
            <a:r>
              <a:rPr lang="en-US" altLang="en-US" sz="2400" dirty="0" smtClean="0">
                <a:ea typeface="ＭＳ Ｐゴシック" panose="020B0600070205080204" pitchFamily="34" charset="-128"/>
              </a:rPr>
              <a:t>Step 5. Make the Decision</a:t>
            </a:r>
          </a:p>
        </p:txBody>
      </p:sp>
      <p:sp>
        <p:nvSpPr>
          <p:cNvPr id="122883" name="Text Box 3"/>
          <p:cNvSpPr txBox="1">
            <a:spLocks noChangeArrowheads="1"/>
          </p:cNvSpPr>
          <p:nvPr/>
        </p:nvSpPr>
        <p:spPr bwMode="auto">
          <a:xfrm>
            <a:off x="1828800" y="1371600"/>
            <a:ext cx="6019800" cy="376238"/>
          </a:xfrm>
          <a:prstGeom prst="rect">
            <a:avLst/>
          </a:prstGeom>
          <a:solidFill>
            <a:srgbClr val="DDDDDD"/>
          </a:solidFill>
          <a:ln w="9525">
            <a:solidFill>
              <a:schemeClr val="tx1"/>
            </a:solidFill>
            <a:prstDash val="dash"/>
            <a:miter lim="800000"/>
            <a:headEnd/>
            <a:tailEnd/>
          </a:ln>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Select one possibility from among the alternatives</a:t>
            </a:r>
          </a:p>
        </p:txBody>
      </p:sp>
      <p:sp>
        <p:nvSpPr>
          <p:cNvPr id="122884" name="Text Box 4"/>
          <p:cNvSpPr txBox="1">
            <a:spLocks noChangeArrowheads="1"/>
          </p:cNvSpPr>
          <p:nvPr/>
        </p:nvSpPr>
        <p:spPr bwMode="auto">
          <a:xfrm>
            <a:off x="1905000" y="2057400"/>
            <a:ext cx="624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A good decision is one that results from using the Process:</a:t>
            </a:r>
          </a:p>
        </p:txBody>
      </p:sp>
      <p:sp>
        <p:nvSpPr>
          <p:cNvPr id="122885" name="Text Box 6"/>
          <p:cNvSpPr txBox="1">
            <a:spLocks noChangeArrowheads="1"/>
          </p:cNvSpPr>
          <p:nvPr/>
        </p:nvSpPr>
        <p:spPr bwMode="auto">
          <a:xfrm>
            <a:off x="1828800" y="3124200"/>
            <a:ext cx="716280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284163" indent="-115888">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600" dirty="0"/>
              <a:t>Choosing </a:t>
            </a:r>
            <a:r>
              <a:rPr lang="en-US" altLang="en-US" sz="1600" i="1" u="sng" dirty="0">
                <a:latin typeface="Comic Sans MS" panose="030F0702030302020204" pitchFamily="66" charset="0"/>
              </a:rPr>
              <a:t>not</a:t>
            </a:r>
            <a:r>
              <a:rPr lang="en-US" altLang="en-US" sz="1600" i="1" dirty="0">
                <a:latin typeface="Comic Sans MS" panose="030F0702030302020204" pitchFamily="66" charset="0"/>
              </a:rPr>
              <a:t> </a:t>
            </a:r>
            <a:r>
              <a:rPr lang="en-US" altLang="en-US" sz="1600" i="1" u="sng" dirty="0">
                <a:latin typeface="Comic Sans MS" panose="030F0702030302020204" pitchFamily="66" charset="0"/>
              </a:rPr>
              <a:t>to</a:t>
            </a:r>
            <a:r>
              <a:rPr lang="en-US" altLang="en-US" sz="1600" i="1" dirty="0">
                <a:latin typeface="Comic Sans MS" panose="030F0702030302020204" pitchFamily="66" charset="0"/>
              </a:rPr>
              <a:t> </a:t>
            </a:r>
            <a:r>
              <a:rPr lang="en-US" altLang="en-US" sz="1600" i="1" u="sng" dirty="0">
                <a:latin typeface="Comic Sans MS" panose="030F0702030302020204" pitchFamily="66" charset="0"/>
              </a:rPr>
              <a:t>decide</a:t>
            </a:r>
            <a:r>
              <a:rPr lang="en-US" altLang="en-US" sz="1600" u="sng" dirty="0"/>
              <a:t> </a:t>
            </a:r>
            <a:r>
              <a:rPr lang="en-US" altLang="en-US" sz="1600" dirty="0"/>
              <a:t>is a </a:t>
            </a:r>
            <a:r>
              <a:rPr lang="en-US" altLang="en-US" sz="1600" u="sng" dirty="0"/>
              <a:t>decision</a:t>
            </a:r>
          </a:p>
          <a:p>
            <a:pPr lvl="1" eaLnBrk="1" hangingPunct="1">
              <a:lnSpc>
                <a:spcPct val="85000"/>
              </a:lnSpc>
              <a:spcBef>
                <a:spcPct val="30000"/>
              </a:spcBef>
              <a:buFont typeface="Wingdings 3" panose="05040102010807070707" pitchFamily="18" charset="2"/>
              <a:buChar char="9"/>
            </a:pPr>
            <a:r>
              <a:rPr lang="en-US" altLang="en-US" sz="1600" dirty="0"/>
              <a:t>  Realize that circumstance or others may fill the void</a:t>
            </a:r>
          </a:p>
          <a:p>
            <a:pPr eaLnBrk="1" hangingPunct="1">
              <a:spcBef>
                <a:spcPct val="50000"/>
              </a:spcBef>
            </a:pPr>
            <a:r>
              <a:rPr lang="en-US" altLang="en-US" sz="1600" dirty="0"/>
              <a:t>Using the decisional process does </a:t>
            </a:r>
            <a:r>
              <a:rPr lang="en-US" altLang="en-US" sz="1600" u="sng" dirty="0"/>
              <a:t>not guarantee </a:t>
            </a:r>
            <a:r>
              <a:rPr lang="en-US" altLang="en-US" sz="1600" dirty="0"/>
              <a:t>that you will </a:t>
            </a:r>
            <a:r>
              <a:rPr lang="en-US" altLang="en-US" sz="1600" dirty="0" smtClean="0"/>
              <a:t>reach or like </a:t>
            </a:r>
            <a:r>
              <a:rPr lang="en-US" altLang="en-US" sz="1600" dirty="0"/>
              <a:t>the </a:t>
            </a:r>
            <a:r>
              <a:rPr lang="en-US" altLang="en-US" sz="1600" i="1" dirty="0">
                <a:latin typeface="Comic Sans MS" panose="030F0702030302020204" pitchFamily="66" charset="0"/>
              </a:rPr>
              <a:t>outcome</a:t>
            </a:r>
            <a:r>
              <a:rPr lang="en-US" altLang="en-US" sz="1600" dirty="0"/>
              <a:t>, it does </a:t>
            </a:r>
            <a:r>
              <a:rPr lang="en-US" altLang="en-US" sz="1600" u="sng" dirty="0"/>
              <a:t>increase the odds</a:t>
            </a:r>
            <a:r>
              <a:rPr lang="en-US" altLang="en-US" sz="1600" dirty="0"/>
              <a:t> that you’ll reach your goal</a:t>
            </a:r>
          </a:p>
          <a:p>
            <a:pPr eaLnBrk="1" hangingPunct="1">
              <a:spcBef>
                <a:spcPct val="50000"/>
              </a:spcBef>
            </a:pPr>
            <a:r>
              <a:rPr lang="en-US" altLang="en-US" sz="1600" dirty="0"/>
              <a:t>A good outcome may result from circumstances beyond your control or luck</a:t>
            </a:r>
          </a:p>
          <a:p>
            <a:pPr eaLnBrk="1" hangingPunct="1"/>
            <a:endParaRPr lang="en-US" altLang="en-US" sz="800" dirty="0"/>
          </a:p>
          <a:p>
            <a:pPr eaLnBrk="1" hangingPunct="1"/>
            <a:r>
              <a:rPr lang="en-US" altLang="en-US" sz="1600" dirty="0"/>
              <a:t>A decision is </a:t>
            </a:r>
            <a:r>
              <a:rPr lang="en-US" altLang="en-US" sz="1600" u="sng" dirty="0"/>
              <a:t>not</a:t>
            </a:r>
            <a:r>
              <a:rPr lang="en-US" altLang="en-US" sz="1600" dirty="0"/>
              <a:t>:</a:t>
            </a:r>
          </a:p>
          <a:p>
            <a:pPr lvl="1" eaLnBrk="1" hangingPunct="1">
              <a:buFontTx/>
              <a:buChar char="•"/>
            </a:pPr>
            <a:r>
              <a:rPr lang="en-US" altLang="en-US" sz="1600" dirty="0"/>
              <a:t> A reaction </a:t>
            </a:r>
            <a:r>
              <a:rPr lang="en-US" altLang="en-US" sz="1600" dirty="0" smtClean="0"/>
              <a:t>(not </a:t>
            </a:r>
            <a:r>
              <a:rPr lang="en-US" altLang="en-US" sz="1600" dirty="0"/>
              <a:t>thought-out)</a:t>
            </a:r>
          </a:p>
          <a:p>
            <a:pPr lvl="1" eaLnBrk="1" hangingPunct="1">
              <a:buFontTx/>
              <a:buChar char="•"/>
            </a:pPr>
            <a:r>
              <a:rPr lang="en-US" altLang="en-US" sz="1600" dirty="0"/>
              <a:t> A command </a:t>
            </a:r>
            <a:r>
              <a:rPr lang="en-US" altLang="en-US" sz="1600" dirty="0" smtClean="0"/>
              <a:t>(comes </a:t>
            </a:r>
            <a:r>
              <a:rPr lang="en-US" altLang="en-US" sz="1600" dirty="0"/>
              <a:t>from another)</a:t>
            </a:r>
          </a:p>
          <a:p>
            <a:pPr lvl="1" eaLnBrk="1" hangingPunct="1">
              <a:buFontTx/>
              <a:buChar char="•"/>
            </a:pPr>
            <a:r>
              <a:rPr lang="en-US" altLang="en-US" sz="1600" dirty="0"/>
              <a:t> A wish </a:t>
            </a:r>
            <a:r>
              <a:rPr lang="en-US" altLang="en-US" sz="1600" dirty="0" smtClean="0"/>
              <a:t>(lacks </a:t>
            </a:r>
            <a:r>
              <a:rPr lang="en-US" altLang="en-US" sz="1600" dirty="0"/>
              <a:t>commitment to act)</a:t>
            </a:r>
          </a:p>
          <a:p>
            <a:pPr lvl="1" eaLnBrk="1" hangingPunct="1">
              <a:buFontTx/>
              <a:buChar char="•"/>
            </a:pPr>
            <a:endParaRPr lang="en-US" altLang="en-US" sz="1200" dirty="0"/>
          </a:p>
          <a:p>
            <a:pPr lvl="1" eaLnBrk="1" hangingPunct="1"/>
            <a:r>
              <a:rPr lang="en-US" altLang="en-US" sz="1600" dirty="0"/>
              <a:t>Commitment to a decision occurs when you </a:t>
            </a:r>
            <a:r>
              <a:rPr lang="en-US" altLang="en-US" sz="1600" b="1" u="sng" dirty="0" smtClean="0"/>
              <a:t>A</a:t>
            </a:r>
            <a:r>
              <a:rPr lang="en-US" altLang="en-US" sz="1600" dirty="0" smtClean="0"/>
              <a:t>cknowledge </a:t>
            </a:r>
            <a:r>
              <a:rPr lang="en-US" altLang="en-US" sz="1600" dirty="0"/>
              <a:t>the decision, </a:t>
            </a:r>
            <a:r>
              <a:rPr lang="en-US" altLang="en-US" sz="1600" b="1" u="sng" dirty="0" smtClean="0"/>
              <a:t>A</a:t>
            </a:r>
            <a:r>
              <a:rPr lang="en-US" altLang="en-US" sz="1600" dirty="0" smtClean="0"/>
              <a:t>ccept </a:t>
            </a:r>
            <a:r>
              <a:rPr lang="en-US" altLang="en-US" sz="1600" dirty="0"/>
              <a:t>it as valid, and </a:t>
            </a:r>
            <a:r>
              <a:rPr lang="en-US" altLang="en-US" sz="1600" b="1" u="sng" dirty="0" smtClean="0"/>
              <a:t>A</a:t>
            </a:r>
            <a:r>
              <a:rPr lang="en-US" altLang="en-US" sz="1600" dirty="0" smtClean="0"/>
              <a:t>gree </a:t>
            </a:r>
            <a:r>
              <a:rPr lang="en-US" altLang="en-US" sz="1600" dirty="0"/>
              <a:t>to carry it out</a:t>
            </a:r>
          </a:p>
        </p:txBody>
      </p:sp>
      <p:sp>
        <p:nvSpPr>
          <p:cNvPr id="122886" name="Text Box 7"/>
          <p:cNvSpPr txBox="1">
            <a:spLocks noChangeArrowheads="1"/>
          </p:cNvSpPr>
          <p:nvPr/>
        </p:nvSpPr>
        <p:spPr bwMode="auto">
          <a:xfrm>
            <a:off x="2057400" y="2514600"/>
            <a:ext cx="838200" cy="466725"/>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200"/>
              <a:t>1. Define Situation </a:t>
            </a:r>
          </a:p>
        </p:txBody>
      </p:sp>
      <p:sp>
        <p:nvSpPr>
          <p:cNvPr id="122887" name="Text Box 8"/>
          <p:cNvSpPr txBox="1">
            <a:spLocks noChangeArrowheads="1"/>
          </p:cNvSpPr>
          <p:nvPr/>
        </p:nvSpPr>
        <p:spPr bwMode="auto">
          <a:xfrm>
            <a:off x="3276600" y="2514600"/>
            <a:ext cx="685800" cy="466725"/>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200"/>
              <a:t>2. Set Goal </a:t>
            </a:r>
          </a:p>
        </p:txBody>
      </p:sp>
      <p:sp>
        <p:nvSpPr>
          <p:cNvPr id="122888" name="Text Box 9"/>
          <p:cNvSpPr txBox="1">
            <a:spLocks noChangeArrowheads="1"/>
          </p:cNvSpPr>
          <p:nvPr/>
        </p:nvSpPr>
        <p:spPr bwMode="auto">
          <a:xfrm>
            <a:off x="4343400" y="2514600"/>
            <a:ext cx="990600" cy="466725"/>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200"/>
              <a:t>3. Develop Possibilities</a:t>
            </a:r>
          </a:p>
        </p:txBody>
      </p:sp>
      <p:sp>
        <p:nvSpPr>
          <p:cNvPr id="122889" name="Text Box 10"/>
          <p:cNvSpPr txBox="1">
            <a:spLocks noChangeArrowheads="1"/>
          </p:cNvSpPr>
          <p:nvPr/>
        </p:nvSpPr>
        <p:spPr bwMode="auto">
          <a:xfrm>
            <a:off x="5715000" y="2514600"/>
            <a:ext cx="990600" cy="466725"/>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200"/>
              <a:t>4. Evaluate Possibilities</a:t>
            </a:r>
          </a:p>
        </p:txBody>
      </p:sp>
      <p:sp>
        <p:nvSpPr>
          <p:cNvPr id="122890" name="AutoShape 11"/>
          <p:cNvSpPr>
            <a:spLocks noChangeArrowheads="1"/>
          </p:cNvSpPr>
          <p:nvPr/>
        </p:nvSpPr>
        <p:spPr bwMode="auto">
          <a:xfrm>
            <a:off x="2971800" y="2667000"/>
            <a:ext cx="228600" cy="152400"/>
          </a:xfrm>
          <a:prstGeom prst="rightArrow">
            <a:avLst>
              <a:gd name="adj1" fmla="val 50000"/>
              <a:gd name="adj2" fmla="val 37500"/>
            </a:avLst>
          </a:prstGeom>
          <a:solidFill>
            <a:schemeClr val="bg2"/>
          </a:solidFill>
          <a:ln w="9525">
            <a:solidFill>
              <a:schemeClr val="tx1"/>
            </a:solidFill>
            <a:miter lim="800000"/>
            <a:headEnd/>
            <a:tailEnd/>
          </a:ln>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2891" name="AutoShape 12"/>
          <p:cNvSpPr>
            <a:spLocks noChangeArrowheads="1"/>
          </p:cNvSpPr>
          <p:nvPr/>
        </p:nvSpPr>
        <p:spPr bwMode="auto">
          <a:xfrm>
            <a:off x="4038600" y="2667000"/>
            <a:ext cx="228600" cy="152400"/>
          </a:xfrm>
          <a:prstGeom prst="rightArrow">
            <a:avLst>
              <a:gd name="adj1" fmla="val 50000"/>
              <a:gd name="adj2" fmla="val 37500"/>
            </a:avLst>
          </a:prstGeom>
          <a:solidFill>
            <a:schemeClr val="bg2"/>
          </a:solidFill>
          <a:ln w="9525">
            <a:solidFill>
              <a:schemeClr val="tx1"/>
            </a:solidFill>
            <a:miter lim="800000"/>
            <a:headEnd/>
            <a:tailEnd/>
          </a:ln>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2892" name="AutoShape 13"/>
          <p:cNvSpPr>
            <a:spLocks noChangeArrowheads="1"/>
          </p:cNvSpPr>
          <p:nvPr/>
        </p:nvSpPr>
        <p:spPr bwMode="auto">
          <a:xfrm>
            <a:off x="5410200" y="2667000"/>
            <a:ext cx="228600" cy="152400"/>
          </a:xfrm>
          <a:prstGeom prst="rightArrow">
            <a:avLst>
              <a:gd name="adj1" fmla="val 50000"/>
              <a:gd name="adj2" fmla="val 37500"/>
            </a:avLst>
          </a:prstGeom>
          <a:solidFill>
            <a:schemeClr val="bg2"/>
          </a:solidFill>
          <a:ln w="9525">
            <a:solidFill>
              <a:schemeClr val="tx1"/>
            </a:solidFill>
            <a:miter lim="800000"/>
            <a:headEnd/>
            <a:tailEnd/>
          </a:ln>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2893" name="AutoShape 14"/>
          <p:cNvSpPr>
            <a:spLocks noChangeArrowheads="1"/>
          </p:cNvSpPr>
          <p:nvPr/>
        </p:nvSpPr>
        <p:spPr bwMode="auto">
          <a:xfrm>
            <a:off x="6858000" y="2667000"/>
            <a:ext cx="228600" cy="152400"/>
          </a:xfrm>
          <a:prstGeom prst="rightArrow">
            <a:avLst>
              <a:gd name="adj1" fmla="val 50000"/>
              <a:gd name="adj2" fmla="val 37500"/>
            </a:avLst>
          </a:prstGeom>
          <a:solidFill>
            <a:schemeClr val="tx2"/>
          </a:solidFill>
          <a:ln w="9525">
            <a:solidFill>
              <a:schemeClr val="tx1"/>
            </a:solidFill>
            <a:miter lim="800000"/>
            <a:headEnd/>
            <a:tailEnd/>
          </a:ln>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2894" name="Text Box 15"/>
          <p:cNvSpPr txBox="1">
            <a:spLocks noChangeArrowheads="1"/>
          </p:cNvSpPr>
          <p:nvPr/>
        </p:nvSpPr>
        <p:spPr bwMode="auto">
          <a:xfrm>
            <a:off x="7162800" y="2514600"/>
            <a:ext cx="990600" cy="466725"/>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200" b="1"/>
              <a:t>5.</a:t>
            </a:r>
            <a:r>
              <a:rPr lang="en-US" altLang="en-US" sz="1200"/>
              <a:t> </a:t>
            </a:r>
            <a:r>
              <a:rPr lang="en-US" altLang="en-US" sz="1200" b="1"/>
              <a:t>Make Decision</a:t>
            </a:r>
          </a:p>
        </p:txBody>
      </p:sp>
      <p:sp>
        <p:nvSpPr>
          <p:cNvPr id="122895" name="Text Box 16"/>
          <p:cNvSpPr txBox="1">
            <a:spLocks noChangeArrowheads="1"/>
          </p:cNvSpPr>
          <p:nvPr/>
        </p:nvSpPr>
        <p:spPr bwMode="auto">
          <a:xfrm>
            <a:off x="190500" y="4267200"/>
            <a:ext cx="1295400" cy="830263"/>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600" b="1" i="1">
                <a:latin typeface="Arial Narrow" panose="020B0606020202030204" pitchFamily="34" charset="0"/>
              </a:rPr>
              <a:t>Observations about decisions:</a:t>
            </a:r>
          </a:p>
        </p:txBody>
      </p:sp>
      <p:pic>
        <p:nvPicPr>
          <p:cNvPr id="122896"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063"/>
            <a:ext cx="89535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7" name="Slide Number Placeholder 1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395C318C-5F14-4EB6-AF17-FF1EEBD9A0A6}" type="slidenum">
              <a:rPr lang="en-US" altLang="en-US" sz="1400"/>
              <a:pPr/>
              <a:t>60</a:t>
            </a:fld>
            <a:endParaRPr lang="en-US" altLang="en-US" sz="1400"/>
          </a:p>
        </p:txBody>
      </p:sp>
      <p:sp>
        <p:nvSpPr>
          <p:cNvPr id="2" name="Left Brace 1"/>
          <p:cNvSpPr/>
          <p:nvPr/>
        </p:nvSpPr>
        <p:spPr bwMode="auto">
          <a:xfrm>
            <a:off x="1600200" y="3124200"/>
            <a:ext cx="304800" cy="327660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7F1E47-EB9B-4C2F-9732-AE71B959A81E}" type="slidenum">
              <a:rPr lang="en-US" altLang="en-US" smtClean="0"/>
              <a:pPr/>
              <a:t>61</a:t>
            </a:fld>
            <a:endParaRPr lang="en-US" altLang="en-US"/>
          </a:p>
        </p:txBody>
      </p:sp>
      <p:grpSp>
        <p:nvGrpSpPr>
          <p:cNvPr id="16" name="Group 15"/>
          <p:cNvGrpSpPr/>
          <p:nvPr/>
        </p:nvGrpSpPr>
        <p:grpSpPr>
          <a:xfrm>
            <a:off x="499877" y="197616"/>
            <a:ext cx="4724400" cy="5360087"/>
            <a:chOff x="261753" y="831698"/>
            <a:chExt cx="4724400" cy="5360087"/>
          </a:xfrm>
        </p:grpSpPr>
        <p:sp>
          <p:nvSpPr>
            <p:cNvPr id="4" name="TextBox 3"/>
            <p:cNvSpPr txBox="1"/>
            <p:nvPr/>
          </p:nvSpPr>
          <p:spPr>
            <a:xfrm>
              <a:off x="261753" y="831698"/>
              <a:ext cx="2514600" cy="3416320"/>
            </a:xfrm>
            <a:prstGeom prst="rect">
              <a:avLst/>
            </a:prstGeom>
            <a:noFill/>
            <a:ln>
              <a:solidFill>
                <a:schemeClr val="bg2">
                  <a:lumMod val="60000"/>
                  <a:lumOff val="40000"/>
                </a:schemeClr>
              </a:solidFill>
            </a:ln>
          </p:spPr>
          <p:txBody>
            <a:bodyPr wrap="square" rtlCol="0">
              <a:spAutoFit/>
            </a:bodyPr>
            <a:lstStyle/>
            <a:p>
              <a:pPr marL="0" marR="0">
                <a:spcBef>
                  <a:spcPts val="0"/>
                </a:spcBef>
                <a:spcAft>
                  <a:spcPts val="0"/>
                </a:spcAft>
              </a:pPr>
              <a:r>
                <a:rPr lang="en-US" sz="1800" b="1" dirty="0">
                  <a:solidFill>
                    <a:srgbClr val="FF0000"/>
                  </a:solidFill>
                  <a:latin typeface="Arial Narrow" panose="020B0606020202030204" pitchFamily="34" charset="0"/>
                  <a:ea typeface="+mj-ea"/>
                  <a:cs typeface="+mj-cs"/>
                </a:rPr>
                <a:t>RESPONSIBILITY</a:t>
              </a:r>
              <a:r>
                <a:rPr lang="en-US" sz="1800" dirty="0">
                  <a:solidFill>
                    <a:srgbClr val="000000"/>
                  </a:solidFill>
                  <a:latin typeface="Arial Narrow" panose="020B0606020202030204" pitchFamily="34" charset="0"/>
                  <a:ea typeface="+mj-ea"/>
                  <a:cs typeface="+mj-cs"/>
                </a:rPr>
                <a:t> </a:t>
              </a:r>
              <a:r>
                <a:rPr lang="en-US" sz="1800" dirty="0" smtClean="0">
                  <a:solidFill>
                    <a:srgbClr val="000000"/>
                  </a:solidFill>
                  <a:latin typeface="Arial Narrow" panose="020B0606020202030204" pitchFamily="34" charset="0"/>
                  <a:ea typeface="+mj-ea"/>
                  <a:cs typeface="+mj-cs"/>
                </a:rPr>
                <a:t>– </a:t>
              </a:r>
              <a:r>
                <a:rPr lang="en-US" sz="1800" i="1" dirty="0">
                  <a:solidFill>
                    <a:srgbClr val="000000"/>
                  </a:solidFill>
                  <a:latin typeface="Arial Narrow" panose="020B0606020202030204" pitchFamily="34" charset="0"/>
                  <a:ea typeface="+mj-ea"/>
                  <a:cs typeface="+mj-cs"/>
                </a:rPr>
                <a:t>answerable, obligated</a:t>
              </a:r>
              <a:endParaRPr lang="en-US" sz="1800" i="1"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800" dirty="0">
                  <a:solidFill>
                    <a:srgbClr val="000000"/>
                  </a:solidFill>
                  <a:latin typeface="Arial Narrow" panose="020B0606020202030204" pitchFamily="34" charset="0"/>
                  <a:ea typeface="+mj-ea"/>
                  <a:cs typeface="+mj-cs"/>
                </a:rPr>
                <a:t> </a:t>
              </a:r>
              <a:endParaRPr lang="en-US" sz="800" dirty="0" smtClean="0">
                <a:latin typeface="Times New Roman" panose="02020603050405020304" pitchFamily="18" charset="0"/>
                <a:ea typeface="Times New Roman" panose="02020603050405020304" pitchFamily="18" charset="0"/>
              </a:endParaRPr>
            </a:p>
            <a:p>
              <a:pPr marL="173038" marR="0" lvl="0" indent="-173038">
                <a:spcBef>
                  <a:spcPts val="0"/>
                </a:spcBef>
                <a:spcAft>
                  <a:spcPts val="0"/>
                </a:spcAft>
                <a:buFont typeface="Wingdings" panose="05000000000000000000" pitchFamily="2" charset="2"/>
                <a:buChar char=""/>
              </a:pPr>
              <a:r>
                <a:rPr lang="en-US" sz="1400" dirty="0" smtClean="0">
                  <a:ea typeface="Times New Roman" panose="02020603050405020304" pitchFamily="18" charset="0"/>
                </a:rPr>
                <a:t>having a duty to deal with something</a:t>
              </a:r>
              <a:endParaRPr lang="en-US" sz="1400" dirty="0" smtClean="0">
                <a:latin typeface="Times New Roman" panose="02020603050405020304" pitchFamily="18" charset="0"/>
                <a:ea typeface="Times New Roman" panose="02020603050405020304" pitchFamily="18" charset="0"/>
              </a:endParaRPr>
            </a:p>
            <a:p>
              <a:pPr marL="173038" marR="0" lvl="0" indent="-173038">
                <a:spcBef>
                  <a:spcPts val="0"/>
                </a:spcBef>
                <a:spcAft>
                  <a:spcPts val="0"/>
                </a:spcAft>
                <a:buFont typeface="Wingdings" panose="05000000000000000000" pitchFamily="2" charset="2"/>
                <a:buChar char=""/>
              </a:pPr>
              <a:r>
                <a:rPr lang="en-US" sz="1400" dirty="0" smtClean="0">
                  <a:ea typeface="Times New Roman" panose="02020603050405020304" pitchFamily="18" charset="0"/>
                </a:rPr>
                <a:t>sense </a:t>
              </a:r>
              <a:r>
                <a:rPr lang="en-US" sz="1400" dirty="0">
                  <a:ea typeface="Times New Roman" panose="02020603050405020304" pitchFamily="18" charset="0"/>
                </a:rPr>
                <a:t>of </a:t>
              </a:r>
              <a:r>
                <a:rPr lang="en-US" sz="1400" dirty="0" smtClean="0">
                  <a:ea typeface="Times New Roman" panose="02020603050405020304" pitchFamily="18" charset="0"/>
                </a:rPr>
                <a:t>obligation to someone</a:t>
              </a:r>
              <a:endParaRPr lang="en-US" sz="1400" dirty="0">
                <a:latin typeface="Times New Roman" panose="02020603050405020304" pitchFamily="18" charset="0"/>
                <a:ea typeface="Times New Roman" panose="02020603050405020304" pitchFamily="18" charset="0"/>
              </a:endParaRPr>
            </a:p>
            <a:p>
              <a:pPr marL="173038" marR="0" lvl="0" indent="-173038">
                <a:spcBef>
                  <a:spcPts val="0"/>
                </a:spcBef>
                <a:spcAft>
                  <a:spcPts val="0"/>
                </a:spcAft>
                <a:buFont typeface="Wingdings" panose="05000000000000000000" pitchFamily="2" charset="2"/>
                <a:buChar char=""/>
              </a:pPr>
              <a:r>
                <a:rPr lang="en-US" sz="1400" dirty="0" smtClean="0">
                  <a:ea typeface="Times New Roman" panose="02020603050405020304" pitchFamily="18" charset="0"/>
                </a:rPr>
                <a:t>without </a:t>
              </a:r>
              <a:r>
                <a:rPr lang="en-US" sz="1400" dirty="0">
                  <a:ea typeface="Times New Roman" panose="02020603050405020304" pitchFamily="18" charset="0"/>
                </a:rPr>
                <a:t>considering </a:t>
              </a:r>
              <a:r>
                <a:rPr lang="en-US" sz="1400" dirty="0" smtClean="0">
                  <a:ea typeface="Times New Roman" panose="02020603050405020304" pitchFamily="18" charset="0"/>
                </a:rPr>
                <a:t>own </a:t>
              </a:r>
              <a:r>
                <a:rPr lang="en-US" sz="1400" dirty="0">
                  <a:ea typeface="Times New Roman" panose="02020603050405020304" pitchFamily="18" charset="0"/>
                </a:rPr>
                <a:t>self-interest</a:t>
              </a:r>
              <a:endParaRPr lang="en-US" sz="1400"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solidFill>
                    <a:srgbClr val="000000"/>
                  </a:solidFill>
                  <a:latin typeface="Arial Narrow" panose="020B0606020202030204" pitchFamily="34" charset="0"/>
                  <a:ea typeface="+mj-ea"/>
                  <a:cs typeface="+mj-cs"/>
                </a:rPr>
                <a:t> </a:t>
              </a:r>
              <a:endParaRPr lang="en-US" sz="1400" dirty="0">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b="1" i="1" dirty="0">
                  <a:latin typeface="Comic Sans MS" panose="030F0702030302020204" pitchFamily="66" charset="0"/>
                  <a:ea typeface="Times New Roman" panose="02020603050405020304" pitchFamily="18" charset="0"/>
                  <a:cs typeface="Arial" panose="020B0604020202020204" pitchFamily="34" charset="0"/>
                </a:rPr>
                <a:t>‘I must do something</a:t>
              </a:r>
              <a:r>
                <a:rPr lang="en-US" sz="1400" b="1" i="1" dirty="0" smtClean="0">
                  <a:latin typeface="Comic Sans MS" panose="030F0702030302020204" pitchFamily="66" charset="0"/>
                  <a:ea typeface="Times New Roman" panose="02020603050405020304" pitchFamily="18" charset="0"/>
                  <a:cs typeface="Arial" panose="020B0604020202020204" pitchFamily="34" charset="0"/>
                </a:rPr>
                <a:t>’</a:t>
              </a:r>
            </a:p>
            <a:p>
              <a:pPr marL="0" marR="0" algn="ctr">
                <a:spcBef>
                  <a:spcPts val="0"/>
                </a:spcBef>
                <a:spcAft>
                  <a:spcPts val="0"/>
                </a:spcAft>
              </a:pPr>
              <a:r>
                <a:rPr lang="en-US" sz="1400" b="1" i="1" dirty="0" smtClean="0">
                  <a:latin typeface="Comic Sans MS" panose="030F0702030302020204" pitchFamily="66" charset="0"/>
                  <a:ea typeface="Times New Roman" panose="02020603050405020304" pitchFamily="18" charset="0"/>
                  <a:cs typeface="Arial" panose="020B0604020202020204" pitchFamily="34" charset="0"/>
                </a:rPr>
                <a:t> </a:t>
              </a:r>
              <a:endParaRPr lang="en-US" sz="1400" dirty="0">
                <a:latin typeface="Times New Roman" panose="02020603050405020304" pitchFamily="18" charset="0"/>
                <a:ea typeface="Times New Roman" panose="02020603050405020304" pitchFamily="18" charset="0"/>
              </a:endParaRPr>
            </a:p>
            <a:p>
              <a:pPr algn="ctr"/>
              <a:r>
                <a:rPr lang="en-US" sz="1400" dirty="0">
                  <a:ea typeface="Times New Roman" panose="02020603050405020304" pitchFamily="18" charset="0"/>
                </a:rPr>
                <a:t>solves more problems </a:t>
              </a:r>
              <a:r>
                <a:rPr lang="en-US" sz="1400" dirty="0" smtClean="0">
                  <a:ea typeface="Times New Roman" panose="02020603050405020304" pitchFamily="18" charset="0"/>
                </a:rPr>
                <a:t>than</a:t>
              </a:r>
            </a:p>
            <a:p>
              <a:pPr algn="ctr"/>
              <a:endParaRPr lang="en-US" sz="1400" b="1" i="1" dirty="0">
                <a:latin typeface="Comic Sans MS" panose="030F0702030302020204" pitchFamily="66" charset="0"/>
                <a:ea typeface="Times New Roman" panose="02020603050405020304" pitchFamily="18" charset="0"/>
                <a:cs typeface="Arial" panose="020B0604020202020204" pitchFamily="34" charset="0"/>
              </a:endParaRPr>
            </a:p>
            <a:p>
              <a:pPr algn="ctr"/>
              <a:r>
                <a:rPr lang="en-US" sz="1400" b="1" i="1" dirty="0" smtClean="0">
                  <a:latin typeface="Comic Sans MS" panose="030F0702030302020204" pitchFamily="66" charset="0"/>
                  <a:ea typeface="Times New Roman" panose="02020603050405020304" pitchFamily="18" charset="0"/>
                  <a:cs typeface="Arial" panose="020B0604020202020204" pitchFamily="34" charset="0"/>
                </a:rPr>
                <a:t> </a:t>
              </a:r>
              <a:r>
                <a:rPr lang="en-US" sz="1400" b="1" i="1" dirty="0">
                  <a:latin typeface="Comic Sans MS" panose="030F0702030302020204" pitchFamily="66" charset="0"/>
                  <a:ea typeface="Times New Roman" panose="02020603050405020304" pitchFamily="18" charset="0"/>
                  <a:cs typeface="Arial" panose="020B0604020202020204" pitchFamily="34" charset="0"/>
                </a:rPr>
                <a:t>‘Something must be done’</a:t>
              </a:r>
              <a:endParaRPr lang="en-US" sz="1400" dirty="0"/>
            </a:p>
          </p:txBody>
        </p:sp>
        <p:grpSp>
          <p:nvGrpSpPr>
            <p:cNvPr id="10" name="Group 9"/>
            <p:cNvGrpSpPr/>
            <p:nvPr/>
          </p:nvGrpSpPr>
          <p:grpSpPr>
            <a:xfrm>
              <a:off x="2776353" y="1575137"/>
              <a:ext cx="2209800" cy="4616648"/>
              <a:chOff x="2895600" y="1891842"/>
              <a:chExt cx="2209800" cy="4616648"/>
            </a:xfrm>
          </p:grpSpPr>
          <p:sp>
            <p:nvSpPr>
              <p:cNvPr id="5" name="TextBox 4"/>
              <p:cNvSpPr txBox="1"/>
              <p:nvPr/>
            </p:nvSpPr>
            <p:spPr>
              <a:xfrm>
                <a:off x="2895600" y="1891842"/>
                <a:ext cx="2209800" cy="4616648"/>
              </a:xfrm>
              <a:prstGeom prst="rect">
                <a:avLst/>
              </a:prstGeom>
              <a:noFill/>
              <a:ln>
                <a:solidFill>
                  <a:schemeClr val="tx1">
                    <a:lumMod val="50000"/>
                    <a:lumOff val="50000"/>
                  </a:schemeClr>
                </a:solidFill>
              </a:ln>
            </p:spPr>
            <p:txBody>
              <a:bodyPr wrap="square" rtlCol="0">
                <a:spAutoFit/>
              </a:bodyPr>
              <a:lstStyle/>
              <a:p>
                <a:r>
                  <a:rPr lang="en-US" sz="1400" dirty="0"/>
                  <a:t>Grab a plate &amp; throw it on the ground.</a:t>
                </a:r>
              </a:p>
              <a:p>
                <a:r>
                  <a:rPr lang="en-US" sz="1400" i="1" dirty="0">
                    <a:latin typeface="Comic Sans MS" panose="030F0702030302020204" pitchFamily="66" charset="0"/>
                  </a:rPr>
                  <a:t>- okay, done</a:t>
                </a:r>
              </a:p>
              <a:p>
                <a:endParaRPr lang="en-US" sz="1400" dirty="0"/>
              </a:p>
              <a:p>
                <a:endParaRPr lang="en-US" sz="1400" dirty="0" smtClean="0"/>
              </a:p>
              <a:p>
                <a:endParaRPr lang="en-US" sz="1400" dirty="0" smtClean="0"/>
              </a:p>
              <a:p>
                <a:endParaRPr lang="en-US" sz="1400" dirty="0"/>
              </a:p>
              <a:p>
                <a:r>
                  <a:rPr lang="en-US" sz="1400" dirty="0" smtClean="0"/>
                  <a:t>Did </a:t>
                </a:r>
                <a:r>
                  <a:rPr lang="en-US" sz="1400" dirty="0"/>
                  <a:t>it break?</a:t>
                </a:r>
              </a:p>
              <a:p>
                <a:r>
                  <a:rPr lang="en-US" sz="1400" dirty="0"/>
                  <a:t>- </a:t>
                </a:r>
                <a:r>
                  <a:rPr lang="en-US" sz="1400" dirty="0" smtClean="0"/>
                  <a:t>y</a:t>
                </a:r>
                <a:r>
                  <a:rPr lang="en-US" sz="1400" i="1" dirty="0" smtClean="0">
                    <a:latin typeface="Comic Sans MS" panose="030F0702030302020204" pitchFamily="66" charset="0"/>
                  </a:rPr>
                  <a:t>es</a:t>
                </a:r>
                <a:endParaRPr lang="en-US" sz="1400" i="1" dirty="0">
                  <a:latin typeface="Comic Sans MS" panose="030F0702030302020204" pitchFamily="66" charset="0"/>
                </a:endParaRPr>
              </a:p>
              <a:p>
                <a:endParaRPr lang="en-US" sz="1400" dirty="0" smtClean="0"/>
              </a:p>
              <a:p>
                <a:endParaRPr lang="en-US" sz="1400" dirty="0"/>
              </a:p>
              <a:p>
                <a:r>
                  <a:rPr lang="en-US" sz="1400" dirty="0"/>
                  <a:t> </a:t>
                </a:r>
                <a:endParaRPr lang="en-US" sz="1400" dirty="0" smtClean="0"/>
              </a:p>
              <a:p>
                <a:endParaRPr lang="en-US" sz="1400" dirty="0"/>
              </a:p>
              <a:p>
                <a:r>
                  <a:rPr lang="en-US" sz="1400" dirty="0"/>
                  <a:t>Now say sorry to it.</a:t>
                </a:r>
              </a:p>
              <a:p>
                <a:r>
                  <a:rPr lang="en-US" sz="1400" dirty="0" smtClean="0"/>
                  <a:t>- </a:t>
                </a:r>
                <a:r>
                  <a:rPr lang="en-US" sz="1400" i="1" dirty="0" smtClean="0">
                    <a:latin typeface="Comic Sans MS" panose="030F0702030302020204" pitchFamily="66" charset="0"/>
                  </a:rPr>
                  <a:t>sorry</a:t>
                </a:r>
                <a:r>
                  <a:rPr lang="en-US" sz="1400" i="1" dirty="0">
                    <a:latin typeface="Comic Sans MS" panose="030F0702030302020204" pitchFamily="66" charset="0"/>
                  </a:rPr>
                  <a:t>.</a:t>
                </a:r>
              </a:p>
              <a:p>
                <a:endParaRPr lang="en-US" sz="1400" dirty="0"/>
              </a:p>
              <a:p>
                <a:r>
                  <a:rPr lang="en-US" sz="1400" dirty="0"/>
                  <a:t>Did it go back to the way it was </a:t>
                </a:r>
                <a:r>
                  <a:rPr lang="en-US" sz="1400" dirty="0" smtClean="0"/>
                  <a:t>before?</a:t>
                </a:r>
                <a:endParaRPr lang="en-US" sz="1400" dirty="0"/>
              </a:p>
              <a:p>
                <a:r>
                  <a:rPr lang="en-US" sz="1400" dirty="0"/>
                  <a:t>- </a:t>
                </a:r>
                <a:r>
                  <a:rPr lang="en-US" sz="1400" i="1" dirty="0" smtClean="0">
                    <a:latin typeface="Comic Sans MS" panose="030F0702030302020204" pitchFamily="66" charset="0"/>
                  </a:rPr>
                  <a:t>no</a:t>
                </a:r>
                <a:endParaRPr lang="en-US" sz="1400" i="1" dirty="0">
                  <a:latin typeface="Comic Sans MS" panose="030F0702030302020204" pitchFamily="66" charset="0"/>
                </a:endParaRPr>
              </a:p>
              <a:p>
                <a:endParaRPr lang="en-US" sz="1400" dirty="0"/>
              </a:p>
              <a:p>
                <a:pPr algn="ctr"/>
                <a:r>
                  <a:rPr lang="en-US" sz="1400" dirty="0"/>
                  <a:t>Do you understand???</a:t>
                </a:r>
              </a:p>
            </p:txBody>
          </p:sp>
          <p:pic>
            <p:nvPicPr>
              <p:cNvPr id="6" name="Picture 5"/>
              <p:cNvPicPr/>
              <p:nvPr/>
            </p:nvPicPr>
            <p:blipFill rotWithShape="1">
              <a:blip r:embed="rId2">
                <a:extLst>
                  <a:ext uri="{28A0092B-C50C-407E-A947-70E740481C1C}">
                    <a14:useLocalDpi xmlns:a14="http://schemas.microsoft.com/office/drawing/2010/main" val="0"/>
                  </a:ext>
                </a:extLst>
              </a:blip>
              <a:srcRect t="55025"/>
              <a:stretch/>
            </p:blipFill>
            <p:spPr bwMode="auto">
              <a:xfrm>
                <a:off x="3979645" y="3826468"/>
                <a:ext cx="949960" cy="747395"/>
              </a:xfrm>
              <a:prstGeom prst="rect">
                <a:avLst/>
              </a:prstGeom>
              <a:noFill/>
            </p:spPr>
          </p:pic>
          <p:pic>
            <p:nvPicPr>
              <p:cNvPr id="7" name="Picture 6"/>
              <p:cNvPicPr/>
              <p:nvPr/>
            </p:nvPicPr>
            <p:blipFill rotWithShape="1">
              <a:blip r:embed="rId2">
                <a:extLst>
                  <a:ext uri="{28A0092B-C50C-407E-A947-70E740481C1C}">
                    <a14:useLocalDpi xmlns:a14="http://schemas.microsoft.com/office/drawing/2010/main" val="0"/>
                  </a:ext>
                </a:extLst>
              </a:blip>
              <a:srcRect b="52000"/>
              <a:stretch/>
            </p:blipFill>
            <p:spPr bwMode="auto">
              <a:xfrm>
                <a:off x="3986062" y="2590800"/>
                <a:ext cx="949960" cy="797666"/>
              </a:xfrm>
              <a:prstGeom prst="rect">
                <a:avLst/>
              </a:prstGeom>
              <a:noFill/>
            </p:spPr>
          </p:pic>
        </p:grpSp>
      </p:grpSp>
      <p:grpSp>
        <p:nvGrpSpPr>
          <p:cNvPr id="15" name="Group 14"/>
          <p:cNvGrpSpPr/>
          <p:nvPr/>
        </p:nvGrpSpPr>
        <p:grpSpPr>
          <a:xfrm>
            <a:off x="5861250" y="1940037"/>
            <a:ext cx="3229238" cy="4308363"/>
            <a:chOff x="5410200" y="1168119"/>
            <a:chExt cx="3556389" cy="4203717"/>
          </a:xfrm>
        </p:grpSpPr>
        <p:pic>
          <p:nvPicPr>
            <p:cNvPr id="11" name="Picture 10"/>
            <p:cNvPicPr>
              <a:picLocks noChangeAspect="1"/>
            </p:cNvPicPr>
            <p:nvPr/>
          </p:nvPicPr>
          <p:blipFill rotWithShape="1">
            <a:blip r:embed="rId3"/>
            <a:srcRect t="14495"/>
            <a:stretch/>
          </p:blipFill>
          <p:spPr>
            <a:xfrm>
              <a:off x="5410200" y="3124200"/>
              <a:ext cx="3556389" cy="2247636"/>
            </a:xfrm>
            <a:prstGeom prst="rect">
              <a:avLst/>
            </a:prstGeom>
          </p:spPr>
        </p:pic>
        <p:sp>
          <p:nvSpPr>
            <p:cNvPr id="13" name="Cloud Callout 12"/>
            <p:cNvSpPr/>
            <p:nvPr/>
          </p:nvSpPr>
          <p:spPr bwMode="auto">
            <a:xfrm rot="18851073">
              <a:off x="6771421" y="1434576"/>
              <a:ext cx="1976945" cy="1444032"/>
            </a:xfrm>
            <a:prstGeom prst="cloudCallou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14" name="TextBox 13"/>
            <p:cNvSpPr txBox="1"/>
            <p:nvPr/>
          </p:nvSpPr>
          <p:spPr>
            <a:xfrm>
              <a:off x="7221298" y="1575137"/>
              <a:ext cx="1155506" cy="1015663"/>
            </a:xfrm>
            <a:prstGeom prst="rect">
              <a:avLst/>
            </a:prstGeom>
            <a:noFill/>
          </p:spPr>
          <p:txBody>
            <a:bodyPr wrap="square" rtlCol="0">
              <a:spAutoFit/>
            </a:bodyPr>
            <a:lstStyle/>
            <a:p>
              <a:pPr algn="ctr"/>
              <a:r>
                <a:rPr lang="en-US" i="1" dirty="0" smtClean="0">
                  <a:latin typeface="Comic Sans MS" panose="030F0702030302020204" pitchFamily="66" charset="0"/>
                </a:rPr>
                <a:t>sure glad </a:t>
              </a:r>
            </a:p>
            <a:p>
              <a:pPr algn="ctr"/>
              <a:r>
                <a:rPr lang="en-US" i="1" dirty="0" smtClean="0">
                  <a:latin typeface="Comic Sans MS" panose="030F0702030302020204" pitchFamily="66" charset="0"/>
                </a:rPr>
                <a:t>the hole</a:t>
              </a:r>
            </a:p>
            <a:p>
              <a:pPr algn="ctr"/>
              <a:r>
                <a:rPr lang="en-US" i="1" dirty="0">
                  <a:latin typeface="Comic Sans MS" panose="030F0702030302020204" pitchFamily="66" charset="0"/>
                </a:rPr>
                <a:t> </a:t>
              </a:r>
              <a:r>
                <a:rPr lang="en-US" i="1" dirty="0" smtClean="0">
                  <a:latin typeface="Comic Sans MS" panose="030F0702030302020204" pitchFamily="66" charset="0"/>
                </a:rPr>
                <a:t>       isn’t</a:t>
              </a:r>
            </a:p>
            <a:p>
              <a:pPr algn="ctr"/>
              <a:r>
                <a:rPr lang="en-US" i="1" dirty="0" smtClean="0">
                  <a:latin typeface="Comic Sans MS" panose="030F0702030302020204" pitchFamily="66" charset="0"/>
                </a:rPr>
                <a:t> at our end</a:t>
              </a:r>
              <a:endParaRPr lang="en-US" i="1" dirty="0">
                <a:latin typeface="Comic Sans MS" panose="030F0702030302020204" pitchFamily="66" charset="0"/>
              </a:endParaRPr>
            </a:p>
          </p:txBody>
        </p:sp>
      </p:grpSp>
      <p:pic>
        <p:nvPicPr>
          <p:cNvPr id="17" name="Picture 16"/>
          <p:cNvPicPr>
            <a:picLocks noChangeAspect="1"/>
          </p:cNvPicPr>
          <p:nvPr/>
        </p:nvPicPr>
        <p:blipFill>
          <a:blip r:embed="rId4"/>
          <a:stretch>
            <a:fillRect/>
          </a:stretch>
        </p:blipFill>
        <p:spPr>
          <a:xfrm>
            <a:off x="299778" y="3804178"/>
            <a:ext cx="2562299" cy="2584855"/>
          </a:xfrm>
          <a:prstGeom prst="rect">
            <a:avLst/>
          </a:prstGeom>
        </p:spPr>
      </p:pic>
    </p:spTree>
    <p:extLst>
      <p:ext uri="{BB962C8B-B14F-4D97-AF65-F5344CB8AC3E}">
        <p14:creationId xmlns:p14="http://schemas.microsoft.com/office/powerpoint/2010/main" val="238888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4"/>
          <p:cNvSpPr>
            <a:spLocks noGrp="1"/>
          </p:cNvSpPr>
          <p:nvPr>
            <p:ph type="title" idx="4294967295"/>
          </p:nvPr>
        </p:nvSpPr>
        <p:spPr>
          <a:xfrm>
            <a:off x="152400" y="762000"/>
            <a:ext cx="8194675" cy="579437"/>
          </a:xfrm>
        </p:spPr>
        <p:txBody>
          <a:bodyPr/>
          <a:lstStyle/>
          <a:p>
            <a:pPr eaLnBrk="1" hangingPunct="1"/>
            <a:r>
              <a:rPr lang="en-US" altLang="en-US" sz="2400" dirty="0" smtClean="0">
                <a:solidFill>
                  <a:srgbClr val="002394"/>
                </a:solidFill>
                <a:latin typeface="Arial Black" panose="020B0A04020102020204" pitchFamily="34" charset="0"/>
                <a:ea typeface="ＭＳ Ｐゴシック" panose="020B0600070205080204" pitchFamily="34" charset="-128"/>
              </a:rPr>
              <a:t>Decision Making </a:t>
            </a:r>
            <a:r>
              <a:rPr lang="en-US" altLang="en-US" sz="2400" u="sng" dirty="0" smtClean="0">
                <a:solidFill>
                  <a:srgbClr val="002394"/>
                </a:solidFill>
                <a:latin typeface="Arial Black" panose="020B0A04020102020204" pitchFamily="34" charset="0"/>
                <a:ea typeface="ＭＳ Ｐゴシック" panose="020B0600070205080204" pitchFamily="34" charset="-128"/>
              </a:rPr>
              <a:t>Example</a:t>
            </a:r>
            <a:r>
              <a:rPr lang="en-US" altLang="en-US" sz="2400" dirty="0" smtClean="0">
                <a:solidFill>
                  <a:srgbClr val="002394"/>
                </a:solidFill>
                <a:latin typeface="Arial Black" panose="020B0A04020102020204" pitchFamily="34" charset="0"/>
                <a:ea typeface="ＭＳ Ｐゴシック" panose="020B0600070205080204" pitchFamily="34" charset="-128"/>
              </a:rPr>
              <a:t>: Staying Sober </a:t>
            </a:r>
          </a:p>
        </p:txBody>
      </p:sp>
      <p:sp>
        <p:nvSpPr>
          <p:cNvPr id="91139" name="Slide Number Placeholder 3"/>
          <p:cNvSpPr txBox="1">
            <a:spLocks noGrp="1"/>
          </p:cNvSpPr>
          <p:nvPr/>
        </p:nvSpPr>
        <p:spPr bwMode="auto">
          <a:xfrm>
            <a:off x="7240396" y="6381750"/>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eaLnBrk="1" hangingPunct="1"/>
            <a:fld id="{8F49C11A-EC30-4641-8842-B925F3B6BC04}" type="slidenum">
              <a:rPr lang="en-US" altLang="en-US" sz="1000"/>
              <a:pPr algn="r" eaLnBrk="1" hangingPunct="1"/>
              <a:t>62</a:t>
            </a:fld>
            <a:endParaRPr lang="en-US" altLang="en-US" sz="1000" dirty="0"/>
          </a:p>
        </p:txBody>
      </p:sp>
      <p:graphicFrame>
        <p:nvGraphicFramePr>
          <p:cNvPr id="109650" name="Group 82"/>
          <p:cNvGraphicFramePr>
            <a:graphicFrameLocks noGrp="1"/>
          </p:cNvGraphicFramePr>
          <p:nvPr/>
        </p:nvGraphicFramePr>
        <p:xfrm>
          <a:off x="857250" y="1795463"/>
          <a:ext cx="7296150" cy="3783015"/>
        </p:xfrm>
        <a:graphic>
          <a:graphicData uri="http://schemas.openxmlformats.org/drawingml/2006/table">
            <a:tbl>
              <a:tblPr/>
              <a:tblGrid>
                <a:gridCol w="1166813"/>
                <a:gridCol w="188912"/>
                <a:gridCol w="2681288"/>
                <a:gridCol w="174625"/>
                <a:gridCol w="2787650"/>
                <a:gridCol w="296862"/>
              </a:tblGrid>
              <a:tr h="4524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POSSIBILITY</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DESIRABILITY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Stay sober</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Have support </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sym typeface="Wingdings" panose="05000000000000000000" pitchFamily="2" charset="2"/>
                        </a:rPr>
                        <a:t></a:t>
                      </a:r>
                      <a:r>
                        <a:rPr kumimoji="0" lang="en-US" altLang="en-US" sz="700" b="0"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Stay out of jail</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RISK</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(Most: 5 –  Least: 1)</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(L,  M,  H) </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Counseling</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Focus on sobriety</a:t>
                      </a: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3</a:t>
                      </a:r>
                    </a:p>
                  </a:txBody>
                  <a:tcPr marL="68580" marR="68580"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Cost money</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May not be recovering alcoholic</a:t>
                      </a:r>
                    </a:p>
                  </a:txBody>
                  <a:tcPr marL="68580" marR="68580"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H</a:t>
                      </a:r>
                    </a:p>
                  </a:txBody>
                  <a:tcPr marL="68580" marR="68580"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947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Attend Daily AA Meetings</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2</a:t>
                      </a:r>
                    </a:p>
                  </a:txBody>
                  <a:tcPr marL="68580" marR="68580"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Support from others with same issues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Meet new friends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Develop network</a:t>
                      </a: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5</a:t>
                      </a:r>
                    </a:p>
                  </a:txBody>
                  <a:tcPr marL="68580" marR="68580"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to find meetings</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transportation</a:t>
                      </a:r>
                    </a:p>
                    <a:p>
                      <a:pPr marL="0" marR="0" lvl="0" indent="0" algn="l" defTabSz="914400" rtl="0" eaLnBrk="0" fontAlgn="base" latinLnBrk="0" hangingPunct="0">
                        <a:lnSpc>
                          <a:spcPct val="100000"/>
                        </a:lnSpc>
                        <a:spcBef>
                          <a:spcPct val="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Need to make time to attend</a:t>
                      </a:r>
                    </a:p>
                  </a:txBody>
                  <a:tcPr marL="68580" marR="68580"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t>
                      </a:r>
                    </a:p>
                  </a:txBody>
                  <a:tcPr marL="68580" marR="68580"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976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Get AA Sponsor</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1</a:t>
                      </a:r>
                    </a:p>
                  </a:txBody>
                  <a:tcPr marL="68580" marR="68580"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Personal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Work with another alcoholic</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Learn to work the program</a:t>
                      </a: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5</a:t>
                      </a:r>
                    </a:p>
                  </a:txBody>
                  <a:tcPr marL="68580" marR="68580"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Will require work</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endPar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L</a:t>
                      </a:r>
                    </a:p>
                  </a:txBody>
                  <a:tcPr marL="68580" marR="68580"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976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smtClean="0">
                          <a:ln>
                            <a:noFill/>
                          </a:ln>
                          <a:solidFill>
                            <a:schemeClr val="tx1"/>
                          </a:solidFill>
                          <a:effectLst/>
                          <a:latin typeface="Comic Sans MS" panose="030F0702030302020204" pitchFamily="66" charset="0"/>
                          <a:ea typeface="ＭＳ Ｐゴシック" panose="020B0600070205080204" pitchFamily="34" charset="-128"/>
                          <a:cs typeface="Times New Roman" panose="02020603050405020304" pitchFamily="18" charset="0"/>
                        </a:rPr>
                        <a:t>Go to Rehab</a:t>
                      </a: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L="68580" marR="68580" marT="34290" marB="34290"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228600" algn="l"/>
                        </a:tabLst>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tabLst>
                          <a:tab pos="2286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86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86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Inpatient program</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Intense help</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228600" algn="l"/>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 Learn new tools</a:t>
                      </a:r>
                    </a:p>
                  </a:txBody>
                  <a:tcPr marL="68580" marR="68580" marT="34290" marB="34290"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4</a:t>
                      </a:r>
                    </a:p>
                  </a:txBody>
                  <a:tcPr marL="68580" marR="68580" marT="34288" marB="34288"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May be expensive</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Can’t earn money</a:t>
                      </a:r>
                    </a:p>
                    <a:p>
                      <a:pPr marL="0" marR="0" lvl="0" indent="0" algn="l" defTabSz="914400" rtl="0" eaLnBrk="0" fontAlgn="base" latinLnBrk="0" hangingPunct="0">
                        <a:lnSpc>
                          <a:spcPct val="100000"/>
                        </a:lnSpc>
                        <a:spcBef>
                          <a:spcPct val="20000"/>
                        </a:spcBef>
                        <a:spcAft>
                          <a:spcPct val="0"/>
                        </a:spcAft>
                        <a:buClrTx/>
                        <a:buSzTx/>
                        <a:buFont typeface="Webdings" panose="05030102010509060703" pitchFamily="18" charset="2"/>
                        <a:buChar char="s"/>
                        <a:tabLst/>
                      </a:pPr>
                      <a:r>
                        <a:rPr kumimoji="0" lang="en-US" altLang="en-US" sz="9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Only temporary</a:t>
                      </a:r>
                    </a:p>
                  </a:txBody>
                  <a:tcPr marL="68580" marR="68580" marT="34295" marB="34295"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rPr>
                        <a:t>H</a:t>
                      </a:r>
                    </a:p>
                  </a:txBody>
                  <a:tcPr marL="68580" marR="68580" marT="34295" marB="3429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394" name="TextBox 5"/>
          <p:cNvSpPr txBox="1">
            <a:spLocks noChangeArrowheads="1"/>
          </p:cNvSpPr>
          <p:nvPr/>
        </p:nvSpPr>
        <p:spPr bwMode="auto">
          <a:xfrm>
            <a:off x="838200" y="1371600"/>
            <a:ext cx="7772400" cy="307777"/>
          </a:xfrm>
          <a:prstGeom prst="rect">
            <a:avLst/>
          </a:prstGeom>
          <a:noFill/>
          <a:ln>
            <a:noFill/>
          </a:ln>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1400" b="1" u="sng" dirty="0" smtClean="0">
                <a:latin typeface="Arial" panose="020B0604020202020204" pitchFamily="34" charset="0"/>
              </a:rPr>
              <a:t>Step Five: Evaluate the Possibilities</a:t>
            </a:r>
            <a:r>
              <a:rPr lang="en-US" altLang="en-US" sz="1400" b="1" dirty="0" smtClean="0">
                <a:latin typeface="Arial" panose="020B0604020202020204" pitchFamily="34" charset="0"/>
              </a:rPr>
              <a:t>   </a:t>
            </a:r>
            <a:r>
              <a:rPr lang="en-US" altLang="en-US" sz="1200" b="1" dirty="0" smtClean="0">
                <a:latin typeface="Arial" panose="020B0604020202020204" pitchFamily="34" charset="0"/>
              </a:rPr>
              <a:t>[ID best scoring Alt. with least negative impact on people]</a:t>
            </a:r>
          </a:p>
        </p:txBody>
      </p:sp>
      <p:sp>
        <p:nvSpPr>
          <p:cNvPr id="14395" name="Oval 81"/>
          <p:cNvSpPr>
            <a:spLocks noChangeArrowheads="1"/>
          </p:cNvSpPr>
          <p:nvPr/>
        </p:nvSpPr>
        <p:spPr bwMode="auto">
          <a:xfrm>
            <a:off x="598488" y="4198938"/>
            <a:ext cx="1325562" cy="563562"/>
          </a:xfrm>
          <a:prstGeom prst="ellipse">
            <a:avLst/>
          </a:prstGeom>
          <a:noFill/>
          <a:ln w="28575">
            <a:solidFill>
              <a:srgbClr val="FF3300"/>
            </a:solidFill>
            <a:prstDash val="dash"/>
            <a:round/>
            <a:headEnd/>
            <a:tailEnd/>
          </a:ln>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en-US" altLang="en-US" sz="1125" smtClean="0">
              <a:latin typeface="Arial" panose="020B0604020202020204" pitchFamily="34" charset="0"/>
            </a:endParaRPr>
          </a:p>
        </p:txBody>
      </p:sp>
    </p:spTree>
    <p:extLst>
      <p:ext uri="{BB962C8B-B14F-4D97-AF65-F5344CB8AC3E}">
        <p14:creationId xmlns:p14="http://schemas.microsoft.com/office/powerpoint/2010/main" val="226943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914400" y="533400"/>
            <a:ext cx="7543800" cy="914400"/>
          </a:xfrm>
        </p:spPr>
        <p:txBody>
          <a:bodyPr/>
          <a:lstStyle/>
          <a:p>
            <a:pPr algn="l"/>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400" smtClean="0">
                <a:ea typeface="ＭＳ Ｐゴシック" panose="020B0600070205080204" pitchFamily="34" charset="-128"/>
              </a:rPr>
              <a:t>Micro Session Six Practice (Step 5)</a:t>
            </a:r>
          </a:p>
        </p:txBody>
      </p:sp>
      <p:sp>
        <p:nvSpPr>
          <p:cNvPr id="124931" name="Rectangle 7"/>
          <p:cNvSpPr>
            <a:spLocks noChangeArrowheads="1"/>
          </p:cNvSpPr>
          <p:nvPr/>
        </p:nvSpPr>
        <p:spPr bwMode="auto">
          <a:xfrm>
            <a:off x="0" y="30527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24932"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066800"/>
            <a:ext cx="1104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1143000" y="1981200"/>
          <a:ext cx="6324600" cy="3856038"/>
        </p:xfrm>
        <a:graphic>
          <a:graphicData uri="http://schemas.openxmlformats.org/drawingml/2006/table">
            <a:tbl>
              <a:tblPr firstRow="1" bandRow="1">
                <a:tableStyleId>{69CF1AB2-1976-4502-BF36-3FF5EA218861}</a:tableStyleId>
              </a:tblPr>
              <a:tblGrid>
                <a:gridCol w="6324600"/>
              </a:tblGrid>
              <a:tr h="578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smtClean="0"/>
                        <a:t>Work in your small group.</a:t>
                      </a:r>
                    </a:p>
                  </a:txBody>
                  <a:tcPr marT="45719" marB="45719"/>
                </a:tc>
              </a:tr>
              <a:tr h="9988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Read pages: 25, bottom of 26, top of 30, 31 in the Client Guide.</a:t>
                      </a:r>
                    </a:p>
                  </a:txBody>
                  <a:tcPr marT="45719" marB="45719"/>
                </a:tc>
              </a:tr>
              <a:tr h="578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Ask clarifying questions.</a:t>
                      </a:r>
                    </a:p>
                  </a:txBody>
                  <a:tcPr marT="45719" marB="45719"/>
                </a:tc>
              </a:tr>
              <a:tr h="70103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Review lesson plan in manual section 8.7, page 86,</a:t>
                      </a:r>
                      <a:r>
                        <a:rPr lang="en-US" sz="2000" baseline="0" dirty="0" smtClean="0"/>
                        <a:t> 112</a:t>
                      </a:r>
                      <a:endParaRPr lang="en-US" sz="2000" dirty="0" smtClean="0"/>
                    </a:p>
                  </a:txBody>
                  <a:tcPr marT="45719" marB="45719"/>
                </a:tc>
              </a:tr>
              <a:tr h="9988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Review/complete activities/guide pages for this step: bottom of page 29, Decision</a:t>
                      </a:r>
                      <a:r>
                        <a:rPr lang="en-US" sz="2000" baseline="0" dirty="0" smtClean="0"/>
                        <a:t> Making </a:t>
                      </a:r>
                      <a:r>
                        <a:rPr lang="en-US" sz="2000" dirty="0" smtClean="0"/>
                        <a:t>Worksheet step 5</a:t>
                      </a:r>
                    </a:p>
                  </a:txBody>
                  <a:tcPr marT="45719" marB="45719"/>
                </a:tc>
              </a:tr>
            </a:tbl>
          </a:graphicData>
        </a:graphic>
      </p:graphicFrame>
      <p:sp>
        <p:nvSpPr>
          <p:cNvPr id="124947"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05FA0208-3581-42CA-B948-F8F54DC6ED36}" type="slidenum">
              <a:rPr lang="en-US" altLang="en-US" sz="1400"/>
              <a:pPr/>
              <a:t>63</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219200" y="76200"/>
            <a:ext cx="6172200" cy="1143000"/>
          </a:xfrm>
        </p:spPr>
        <p:txBody>
          <a:bodyPr/>
          <a:lstStyle/>
          <a:p>
            <a:pPr algn="l"/>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000" smtClean="0">
                <a:ea typeface="ＭＳ Ｐゴシック" panose="020B0600070205080204" pitchFamily="34" charset="-128"/>
              </a:rPr>
              <a:t>Step 6.</a:t>
            </a:r>
            <a:r>
              <a:rPr lang="en-US" altLang="en-US" sz="2400" smtClean="0">
                <a:ea typeface="ＭＳ Ｐゴシック" panose="020B0600070205080204" pitchFamily="34" charset="-128"/>
              </a:rPr>
              <a:t> Implement the Decision</a:t>
            </a:r>
          </a:p>
        </p:txBody>
      </p:sp>
      <p:sp>
        <p:nvSpPr>
          <p:cNvPr id="126979" name="Text Box 3"/>
          <p:cNvSpPr txBox="1">
            <a:spLocks noChangeArrowheads="1"/>
          </p:cNvSpPr>
          <p:nvPr/>
        </p:nvSpPr>
        <p:spPr bwMode="auto">
          <a:xfrm>
            <a:off x="1828800" y="1447800"/>
            <a:ext cx="6019800" cy="376238"/>
          </a:xfrm>
          <a:prstGeom prst="rect">
            <a:avLst/>
          </a:prstGeom>
          <a:solidFill>
            <a:srgbClr val="DDDDDD"/>
          </a:solidFill>
          <a:ln w="9525">
            <a:solidFill>
              <a:schemeClr val="tx1"/>
            </a:solidFill>
            <a:prstDash val="dash"/>
            <a:miter lim="800000"/>
            <a:headEnd/>
            <a:tailEnd/>
          </a:ln>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Complete the decisional process – 3 stages  (the 3 “A’s”)</a:t>
            </a:r>
          </a:p>
        </p:txBody>
      </p:sp>
      <p:sp>
        <p:nvSpPr>
          <p:cNvPr id="126980" name="Text Box 5"/>
          <p:cNvSpPr txBox="1">
            <a:spLocks noChangeArrowheads="1"/>
          </p:cNvSpPr>
          <p:nvPr/>
        </p:nvSpPr>
        <p:spPr bwMode="auto">
          <a:xfrm>
            <a:off x="685800" y="1905000"/>
            <a:ext cx="64770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284163" indent="-115888">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b="1" u="sng"/>
              <a:t>A</a:t>
            </a:r>
            <a:r>
              <a:rPr lang="en-US" altLang="en-US" sz="1800"/>
              <a:t>ctions:</a:t>
            </a:r>
          </a:p>
          <a:p>
            <a:pPr lvl="1" eaLnBrk="1" hangingPunct="1">
              <a:lnSpc>
                <a:spcPct val="75000"/>
              </a:lnSpc>
              <a:spcBef>
                <a:spcPct val="25000"/>
              </a:spcBef>
              <a:buFontTx/>
              <a:buChar char="•"/>
            </a:pPr>
            <a:r>
              <a:rPr lang="en-US" altLang="en-US" sz="1600"/>
              <a:t>Decision: what you will do</a:t>
            </a:r>
          </a:p>
          <a:p>
            <a:pPr lvl="1" eaLnBrk="1" hangingPunct="1">
              <a:lnSpc>
                <a:spcPct val="75000"/>
              </a:lnSpc>
              <a:spcBef>
                <a:spcPct val="25000"/>
              </a:spcBef>
              <a:buFontTx/>
              <a:buChar char="•"/>
            </a:pPr>
            <a:r>
              <a:rPr lang="en-US" altLang="en-US" sz="1600"/>
              <a:t>Tactics: details of the game plan to implement the decision</a:t>
            </a:r>
          </a:p>
          <a:p>
            <a:pPr lvl="1" eaLnBrk="1" hangingPunct="1">
              <a:lnSpc>
                <a:spcPct val="75000"/>
              </a:lnSpc>
              <a:spcBef>
                <a:spcPct val="25000"/>
              </a:spcBef>
              <a:buFontTx/>
              <a:buChar char="•"/>
            </a:pPr>
            <a:r>
              <a:rPr lang="en-US" altLang="en-US" sz="1600"/>
              <a:t>Timeline: Tactics in chronological order</a:t>
            </a:r>
          </a:p>
        </p:txBody>
      </p:sp>
      <p:sp>
        <p:nvSpPr>
          <p:cNvPr id="126981" name="Text Box 6"/>
          <p:cNvSpPr txBox="1">
            <a:spLocks noChangeArrowheads="1"/>
          </p:cNvSpPr>
          <p:nvPr/>
        </p:nvSpPr>
        <p:spPr bwMode="auto">
          <a:xfrm>
            <a:off x="685800" y="3048000"/>
            <a:ext cx="82296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284163" indent="-115888">
              <a:defRPr sz="1500">
                <a:solidFill>
                  <a:schemeClr val="tx1"/>
                </a:solidFill>
                <a:latin typeface="Arial" panose="020B0604020202020204" pitchFamily="34" charset="0"/>
                <a:ea typeface="ＭＳ Ｐゴシック" panose="020B0600070205080204" pitchFamily="34" charset="-128"/>
              </a:defRPr>
            </a:lvl2pPr>
            <a:lvl3pPr marL="461963">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b="1" u="sng"/>
              <a:t>A</a:t>
            </a:r>
            <a:r>
              <a:rPr lang="en-US" altLang="en-US" sz="1800"/>
              <a:t>ffirmation plan (keeps you on track):</a:t>
            </a:r>
          </a:p>
          <a:p>
            <a:pPr lvl="1" eaLnBrk="1" hangingPunct="1">
              <a:lnSpc>
                <a:spcPct val="85000"/>
              </a:lnSpc>
              <a:spcBef>
                <a:spcPct val="25000"/>
              </a:spcBef>
              <a:buFontTx/>
              <a:buChar char="•"/>
            </a:pPr>
            <a:r>
              <a:rPr lang="en-US" altLang="en-US" sz="1600"/>
              <a:t>Reminders: help gauge your progress</a:t>
            </a:r>
            <a:r>
              <a:rPr lang="en-US" altLang="en-US" sz="1800"/>
              <a:t> </a:t>
            </a:r>
          </a:p>
          <a:p>
            <a:pPr lvl="2" eaLnBrk="1" hangingPunct="1">
              <a:lnSpc>
                <a:spcPct val="85000"/>
              </a:lnSpc>
              <a:spcBef>
                <a:spcPct val="25000"/>
              </a:spcBef>
            </a:pPr>
            <a:r>
              <a:rPr lang="en-US" altLang="en-US" sz="1400"/>
              <a:t>(to-do list, diary, weight chart, savings accnt/ book / PERT’s – personal eval. review techniques)</a:t>
            </a:r>
          </a:p>
          <a:p>
            <a:pPr lvl="1" eaLnBrk="1" hangingPunct="1">
              <a:lnSpc>
                <a:spcPct val="85000"/>
              </a:lnSpc>
              <a:spcBef>
                <a:spcPct val="25000"/>
              </a:spcBef>
              <a:buFontTx/>
              <a:buChar char="•"/>
            </a:pPr>
            <a:r>
              <a:rPr lang="en-US" altLang="en-US" sz="1600"/>
              <a:t>Symbols</a:t>
            </a:r>
          </a:p>
          <a:p>
            <a:pPr lvl="1" eaLnBrk="1" hangingPunct="1">
              <a:lnSpc>
                <a:spcPct val="75000"/>
              </a:lnSpc>
              <a:spcBef>
                <a:spcPct val="25000"/>
              </a:spcBef>
              <a:buFontTx/>
              <a:buChar char="•"/>
            </a:pPr>
            <a:r>
              <a:rPr lang="en-US" altLang="en-US" sz="1600"/>
              <a:t>Rituals</a:t>
            </a:r>
          </a:p>
        </p:txBody>
      </p:sp>
      <p:sp>
        <p:nvSpPr>
          <p:cNvPr id="126982" name="Text Box 7"/>
          <p:cNvSpPr txBox="1">
            <a:spLocks noChangeArrowheads="1"/>
          </p:cNvSpPr>
          <p:nvPr/>
        </p:nvSpPr>
        <p:spPr bwMode="auto">
          <a:xfrm>
            <a:off x="685800" y="4343400"/>
            <a:ext cx="82296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284163" indent="-115888">
              <a:defRPr sz="1500">
                <a:solidFill>
                  <a:schemeClr val="tx1"/>
                </a:solidFill>
                <a:latin typeface="Arial" panose="020B0604020202020204" pitchFamily="34" charset="0"/>
                <a:ea typeface="ＭＳ Ｐゴシック" panose="020B0600070205080204" pitchFamily="34" charset="-128"/>
              </a:defRPr>
            </a:lvl2pPr>
            <a:lvl3pPr marL="684213" indent="-222250">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800" b="1" u="sng"/>
          </a:p>
          <a:p>
            <a:pPr eaLnBrk="1" hangingPunct="1">
              <a:lnSpc>
                <a:spcPct val="85000"/>
              </a:lnSpc>
              <a:spcBef>
                <a:spcPct val="25000"/>
              </a:spcBef>
            </a:pPr>
            <a:r>
              <a:rPr lang="en-US" altLang="en-US" sz="1800" b="1" u="sng"/>
              <a:t>A</a:t>
            </a:r>
            <a:r>
              <a:rPr lang="en-US" altLang="en-US" sz="1800"/>
              <a:t>ssessment:  </a:t>
            </a:r>
          </a:p>
          <a:p>
            <a:pPr lvl="1" eaLnBrk="1" hangingPunct="1">
              <a:lnSpc>
                <a:spcPct val="85000"/>
              </a:lnSpc>
              <a:spcBef>
                <a:spcPct val="25000"/>
              </a:spcBef>
              <a:buFontTx/>
              <a:buChar char="•"/>
            </a:pPr>
            <a:r>
              <a:rPr lang="en-US" altLang="en-US" sz="1800"/>
              <a:t> </a:t>
            </a:r>
            <a:r>
              <a:rPr lang="en-US" altLang="en-US" sz="1600"/>
              <a:t>Check results against goal - to determine how well the decision worked</a:t>
            </a:r>
          </a:p>
          <a:p>
            <a:pPr lvl="1" eaLnBrk="1" hangingPunct="1">
              <a:lnSpc>
                <a:spcPct val="85000"/>
              </a:lnSpc>
              <a:spcBef>
                <a:spcPct val="25000"/>
              </a:spcBef>
              <a:buFontTx/>
              <a:buChar char="•"/>
            </a:pPr>
            <a:r>
              <a:rPr lang="en-US" altLang="en-US" sz="1600"/>
              <a:t>If mark missed/review decisional process steps in reverse</a:t>
            </a:r>
          </a:p>
          <a:p>
            <a:pPr lvl="2" eaLnBrk="1" hangingPunct="1">
              <a:lnSpc>
                <a:spcPct val="85000"/>
              </a:lnSpc>
              <a:spcBef>
                <a:spcPct val="25000"/>
              </a:spcBef>
              <a:buFont typeface="Wingdings 3" panose="05040102010807070707" pitchFamily="18" charset="2"/>
              <a:buChar char="9"/>
            </a:pPr>
            <a:r>
              <a:rPr lang="en-US" altLang="en-US" sz="1400"/>
              <a:t>Were tactics appropriate? / How well were possibilities evaluated? / Should other possibilities been considered? / Was the goal realistic? / Was the situation clearly understood?</a:t>
            </a:r>
          </a:p>
          <a:p>
            <a:pPr lvl="2" eaLnBrk="1" hangingPunct="1">
              <a:lnSpc>
                <a:spcPct val="85000"/>
              </a:lnSpc>
              <a:spcBef>
                <a:spcPct val="25000"/>
              </a:spcBef>
              <a:buFont typeface="Wingdings 3" panose="05040102010807070707" pitchFamily="18" charset="2"/>
              <a:buChar char="9"/>
            </a:pPr>
            <a:r>
              <a:rPr lang="en-US" altLang="en-US" sz="1400"/>
              <a:t>Mistakes can be your best friend – if you take the time to learn from the experience</a:t>
            </a:r>
          </a:p>
        </p:txBody>
      </p:sp>
      <p:sp>
        <p:nvSpPr>
          <p:cNvPr id="126983" name="AutoShape 8"/>
          <p:cNvSpPr>
            <a:spLocks/>
          </p:cNvSpPr>
          <p:nvPr/>
        </p:nvSpPr>
        <p:spPr bwMode="auto">
          <a:xfrm>
            <a:off x="1981200" y="3962400"/>
            <a:ext cx="76200" cy="457200"/>
          </a:xfrm>
          <a:prstGeom prst="rightBrace">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6984" name="Text Box 9"/>
          <p:cNvSpPr txBox="1">
            <a:spLocks noChangeArrowheads="1"/>
          </p:cNvSpPr>
          <p:nvPr/>
        </p:nvSpPr>
        <p:spPr bwMode="auto">
          <a:xfrm>
            <a:off x="2133600" y="4038600"/>
            <a:ext cx="57912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spcBef>
                <a:spcPct val="25000"/>
              </a:spcBef>
            </a:pPr>
            <a:r>
              <a:rPr lang="en-US" altLang="en-US" sz="1400"/>
              <a:t>Help recall your objective, rehearse tactics, and reconfirm commitment</a:t>
            </a:r>
            <a:r>
              <a:rPr lang="en-US" altLang="en-US" sz="1800"/>
              <a:t> </a:t>
            </a:r>
          </a:p>
        </p:txBody>
      </p:sp>
      <p:sp>
        <p:nvSpPr>
          <p:cNvPr id="126985" name="Text Box 10"/>
          <p:cNvSpPr txBox="1">
            <a:spLocks noChangeArrowheads="1"/>
          </p:cNvSpPr>
          <p:nvPr/>
        </p:nvSpPr>
        <p:spPr bwMode="auto">
          <a:xfrm>
            <a:off x="1066800" y="6324600"/>
            <a:ext cx="7010400" cy="376238"/>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A plan is not an end in itself – but the preparation for timely action</a:t>
            </a:r>
          </a:p>
        </p:txBody>
      </p:sp>
      <p:pic>
        <p:nvPicPr>
          <p:cNvPr id="12698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34975"/>
            <a:ext cx="9144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7"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D6CCF939-4EB9-4A63-BBA1-CA814F62ACC1}" type="slidenum">
              <a:rPr lang="en-US" altLang="en-US" sz="1400"/>
              <a:pPr/>
              <a:t>64</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914400" y="533400"/>
            <a:ext cx="7543800" cy="914400"/>
          </a:xfrm>
        </p:spPr>
        <p:txBody>
          <a:bodyPr/>
          <a:lstStyle/>
          <a:p>
            <a:pPr algn="l"/>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400" smtClean="0">
                <a:ea typeface="ＭＳ Ｐゴシック" panose="020B0600070205080204" pitchFamily="34" charset="-128"/>
              </a:rPr>
              <a:t>Micro Session Seven Practice (Step 6)</a:t>
            </a:r>
          </a:p>
        </p:txBody>
      </p:sp>
      <p:sp>
        <p:nvSpPr>
          <p:cNvPr id="129027" name="Rectangle 7"/>
          <p:cNvSpPr>
            <a:spLocks noChangeArrowheads="1"/>
          </p:cNvSpPr>
          <p:nvPr/>
        </p:nvSpPr>
        <p:spPr bwMode="auto">
          <a:xfrm>
            <a:off x="0" y="30527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2902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990600"/>
            <a:ext cx="9144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838200" y="1752600"/>
          <a:ext cx="7315200" cy="4267200"/>
        </p:xfrm>
        <a:graphic>
          <a:graphicData uri="http://schemas.openxmlformats.org/drawingml/2006/table">
            <a:tbl>
              <a:tblPr firstRow="1" bandRow="1">
                <a:tableStyleId>{69CF1AB2-1976-4502-BF36-3FF5EA218861}</a:tableStyleId>
              </a:tblPr>
              <a:tblGrid>
                <a:gridCol w="7315200"/>
              </a:tblGrid>
              <a:tr h="4677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smtClean="0"/>
                        <a:t>Work in your small group.</a:t>
                      </a:r>
                    </a:p>
                  </a:txBody>
                  <a:tcPr marT="45722" marB="45722"/>
                </a:tc>
              </a:tr>
              <a:tr h="8185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Read pages: top of 32, bottom of 33,34,35, top of 36</a:t>
                      </a:r>
                      <a:r>
                        <a:rPr lang="en-US" sz="2000" baseline="0" dirty="0" smtClean="0"/>
                        <a:t> </a:t>
                      </a:r>
                      <a:r>
                        <a:rPr lang="en-US" sz="2000" dirty="0" smtClean="0"/>
                        <a:t>in the Client Guide.</a:t>
                      </a:r>
                    </a:p>
                  </a:txBody>
                  <a:tcPr marT="45722" marB="45722"/>
                </a:tc>
              </a:tr>
              <a:tr h="4677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Ask clarifying questions.</a:t>
                      </a:r>
                    </a:p>
                  </a:txBody>
                  <a:tcPr marT="45722" marB="45722"/>
                </a:tc>
              </a:tr>
              <a:tr h="69607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Review lesson plan in manual section 8.8, page 87, 113-114</a:t>
                      </a:r>
                    </a:p>
                  </a:txBody>
                  <a:tcPr marT="45722" marB="45722"/>
                </a:tc>
              </a:tr>
              <a:tr h="9986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Review/complete activities/guide pages for this step: bottom of page 36, all of page 37,</a:t>
                      </a:r>
                      <a:r>
                        <a:rPr lang="en-US" sz="2000" baseline="0" dirty="0" smtClean="0"/>
                        <a:t> </a:t>
                      </a:r>
                      <a:r>
                        <a:rPr lang="en-US" sz="2000" dirty="0" smtClean="0"/>
                        <a:t>Decision</a:t>
                      </a:r>
                      <a:r>
                        <a:rPr lang="en-US" sz="2000" baseline="0" dirty="0" smtClean="0"/>
                        <a:t> Making </a:t>
                      </a:r>
                      <a:r>
                        <a:rPr lang="en-US" sz="2000" dirty="0" smtClean="0"/>
                        <a:t>Worksheet step 6</a:t>
                      </a:r>
                    </a:p>
                  </a:txBody>
                  <a:tcPr marT="45722" marB="45722"/>
                </a:tc>
              </a:tr>
              <a:tr h="8185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Give</a:t>
                      </a:r>
                      <a:r>
                        <a:rPr lang="en-US" sz="2000" baseline="0" dirty="0" smtClean="0"/>
                        <a:t> your client a congratulatory card if you wish.  No envelopes, no staples, no gifts</a:t>
                      </a:r>
                      <a:endParaRPr lang="en-US" sz="2000" dirty="0" smtClean="0"/>
                    </a:p>
                  </a:txBody>
                  <a:tcPr marT="45722" marB="45722"/>
                </a:tc>
              </a:tr>
            </a:tbl>
          </a:graphicData>
        </a:graphic>
      </p:graphicFrame>
      <p:sp>
        <p:nvSpPr>
          <p:cNvPr id="129045"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4A813546-DB6B-46D8-9BED-CB387BFCCD97}" type="slidenum">
              <a:rPr lang="en-US" altLang="en-US" sz="1400"/>
              <a:pPr/>
              <a:t>65</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219200" y="76200"/>
            <a:ext cx="6172200" cy="1143000"/>
          </a:xfrm>
        </p:spPr>
        <p:txBody>
          <a:bodyPr/>
          <a:lstStyle/>
          <a:p>
            <a:pPr algn="l"/>
            <a:r>
              <a:rPr lang="en-US" altLang="en-US" sz="3200" smtClean="0">
                <a:solidFill>
                  <a:schemeClr val="hlink"/>
                </a:solidFill>
                <a:ea typeface="ＭＳ Ｐゴシック" panose="020B0600070205080204" pitchFamily="34" charset="-128"/>
              </a:rPr>
              <a:t>Thresholds – Decision Making</a:t>
            </a:r>
            <a:r>
              <a:rPr lang="en-US" altLang="en-US" sz="3200" smtClean="0">
                <a:ea typeface="ＭＳ Ｐゴシック" panose="020B0600070205080204" pitchFamily="34" charset="-128"/>
              </a:rPr>
              <a:t/>
            </a:r>
            <a:br>
              <a:rPr lang="en-US" altLang="en-US" sz="3200" smtClean="0">
                <a:ea typeface="ＭＳ Ｐゴシック" panose="020B0600070205080204" pitchFamily="34" charset="-128"/>
              </a:rPr>
            </a:br>
            <a:r>
              <a:rPr lang="en-US" altLang="en-US" sz="2800" smtClean="0">
                <a:ea typeface="ＭＳ Ｐゴシック" panose="020B0600070205080204" pitchFamily="34" charset="-128"/>
              </a:rPr>
              <a:t>Graduation (Macro Only)</a:t>
            </a:r>
          </a:p>
        </p:txBody>
      </p:sp>
      <p:sp>
        <p:nvSpPr>
          <p:cNvPr id="131075" name="Text Box 3"/>
          <p:cNvSpPr txBox="1">
            <a:spLocks noChangeArrowheads="1"/>
          </p:cNvSpPr>
          <p:nvPr/>
        </p:nvSpPr>
        <p:spPr bwMode="auto">
          <a:xfrm>
            <a:off x="1828800" y="1447800"/>
            <a:ext cx="6019800" cy="376238"/>
          </a:xfrm>
          <a:prstGeom prst="rect">
            <a:avLst/>
          </a:prstGeom>
          <a:solidFill>
            <a:srgbClr val="DDDDDD"/>
          </a:solidFill>
          <a:ln w="9525">
            <a:solidFill>
              <a:schemeClr val="tx1"/>
            </a:solidFill>
            <a:prstDash val="dash"/>
            <a:miter lim="800000"/>
            <a:headEnd/>
            <a:tailEnd/>
          </a:ln>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a:t>Celebrate Learning</a:t>
            </a:r>
          </a:p>
        </p:txBody>
      </p:sp>
      <p:sp>
        <p:nvSpPr>
          <p:cNvPr id="75782" name="Text Box 7"/>
          <p:cNvSpPr txBox="1">
            <a:spLocks noChangeArrowheads="1"/>
          </p:cNvSpPr>
          <p:nvPr/>
        </p:nvSpPr>
        <p:spPr bwMode="auto">
          <a:xfrm>
            <a:off x="609600" y="2537618"/>
            <a:ext cx="4953000" cy="2960811"/>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284163" indent="-115888">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spcBef>
                <a:spcPct val="25000"/>
              </a:spcBef>
            </a:pPr>
            <a:r>
              <a:rPr lang="en-US" altLang="en-US" sz="2000" dirty="0" smtClean="0">
                <a:solidFill>
                  <a:srgbClr val="000000"/>
                </a:solidFill>
              </a:rPr>
              <a:t>Micro </a:t>
            </a:r>
            <a:r>
              <a:rPr lang="en-US" altLang="en-US" sz="2000" dirty="0">
                <a:solidFill>
                  <a:srgbClr val="000000"/>
                </a:solidFill>
              </a:rPr>
              <a:t>teachers are invited to attend.</a:t>
            </a:r>
          </a:p>
          <a:p>
            <a:pPr eaLnBrk="1" hangingPunct="1">
              <a:lnSpc>
                <a:spcPct val="85000"/>
              </a:lnSpc>
              <a:spcBef>
                <a:spcPct val="25000"/>
              </a:spcBef>
            </a:pPr>
            <a:r>
              <a:rPr lang="en-US" altLang="en-US" sz="2000" dirty="0">
                <a:solidFill>
                  <a:srgbClr val="000000"/>
                </a:solidFill>
              </a:rPr>
              <a:t>Steps are reviewed.</a:t>
            </a:r>
          </a:p>
          <a:p>
            <a:pPr eaLnBrk="1" hangingPunct="1">
              <a:lnSpc>
                <a:spcPct val="85000"/>
              </a:lnSpc>
              <a:spcBef>
                <a:spcPct val="25000"/>
              </a:spcBef>
            </a:pPr>
            <a:r>
              <a:rPr lang="en-US" altLang="en-US" sz="2000" dirty="0">
                <a:solidFill>
                  <a:srgbClr val="000000"/>
                </a:solidFill>
              </a:rPr>
              <a:t>Clients share gift cards.</a:t>
            </a:r>
          </a:p>
          <a:p>
            <a:pPr eaLnBrk="1" hangingPunct="1">
              <a:lnSpc>
                <a:spcPct val="85000"/>
              </a:lnSpc>
              <a:spcBef>
                <a:spcPct val="25000"/>
              </a:spcBef>
            </a:pPr>
            <a:r>
              <a:rPr lang="en-US" altLang="en-US" sz="2000" dirty="0">
                <a:solidFill>
                  <a:srgbClr val="000000"/>
                </a:solidFill>
              </a:rPr>
              <a:t>Certificates are distributed</a:t>
            </a:r>
            <a:r>
              <a:rPr lang="en-US" altLang="en-US" sz="2000" dirty="0" smtClean="0">
                <a:solidFill>
                  <a:srgbClr val="000000"/>
                </a:solidFill>
              </a:rPr>
              <a:t>.</a:t>
            </a:r>
          </a:p>
          <a:p>
            <a:pPr marL="342900" indent="-169863" eaLnBrk="1" hangingPunct="1">
              <a:lnSpc>
                <a:spcPct val="85000"/>
              </a:lnSpc>
              <a:spcBef>
                <a:spcPct val="25000"/>
              </a:spcBef>
              <a:buFont typeface="Arial" panose="020B0604020202020204" pitchFamily="34" charset="0"/>
              <a:buChar char="•"/>
            </a:pPr>
            <a:r>
              <a:rPr lang="en-US" altLang="en-US" sz="1600" dirty="0" smtClean="0">
                <a:solidFill>
                  <a:srgbClr val="000000"/>
                </a:solidFill>
              </a:rPr>
              <a:t>‘Gifts’ solicited from peer Clients &amp; Micro Tchr.</a:t>
            </a:r>
            <a:endParaRPr lang="en-US" altLang="en-US" sz="1600" dirty="0">
              <a:solidFill>
                <a:srgbClr val="000000"/>
              </a:solidFill>
            </a:endParaRPr>
          </a:p>
          <a:p>
            <a:pPr eaLnBrk="1" hangingPunct="1">
              <a:lnSpc>
                <a:spcPct val="85000"/>
              </a:lnSpc>
              <a:spcBef>
                <a:spcPct val="25000"/>
              </a:spcBef>
            </a:pPr>
            <a:r>
              <a:rPr lang="en-US" altLang="en-US" sz="2000" dirty="0">
                <a:solidFill>
                  <a:srgbClr val="000000"/>
                </a:solidFill>
              </a:rPr>
              <a:t>Decisions are celebrated.</a:t>
            </a:r>
          </a:p>
          <a:p>
            <a:pPr eaLnBrk="1" hangingPunct="1">
              <a:lnSpc>
                <a:spcPct val="85000"/>
              </a:lnSpc>
              <a:spcBef>
                <a:spcPct val="25000"/>
              </a:spcBef>
            </a:pPr>
            <a:r>
              <a:rPr lang="en-US" altLang="en-US" sz="2000" dirty="0" smtClean="0">
                <a:solidFill>
                  <a:srgbClr val="000000"/>
                </a:solidFill>
              </a:rPr>
              <a:t>Music from </a:t>
            </a:r>
            <a:r>
              <a:rPr lang="en-US" altLang="en-US" sz="2000" dirty="0" err="1" smtClean="0">
                <a:solidFill>
                  <a:srgbClr val="000000"/>
                </a:solidFill>
              </a:rPr>
              <a:t>artfoms</a:t>
            </a:r>
            <a:r>
              <a:rPr lang="en-US" altLang="en-US" sz="2000" dirty="0" smtClean="0">
                <a:solidFill>
                  <a:srgbClr val="000000"/>
                </a:solidFill>
              </a:rPr>
              <a:t>.</a:t>
            </a:r>
          </a:p>
          <a:p>
            <a:pPr eaLnBrk="1" hangingPunct="1">
              <a:lnSpc>
                <a:spcPct val="85000"/>
              </a:lnSpc>
              <a:spcBef>
                <a:spcPct val="25000"/>
              </a:spcBef>
            </a:pPr>
            <a:r>
              <a:rPr lang="en-US" altLang="en-US" sz="2000" dirty="0" smtClean="0">
                <a:solidFill>
                  <a:srgbClr val="000000"/>
                </a:solidFill>
              </a:rPr>
              <a:t>Cake </a:t>
            </a:r>
            <a:r>
              <a:rPr lang="en-US" altLang="en-US" sz="2000" dirty="0">
                <a:solidFill>
                  <a:srgbClr val="000000"/>
                </a:solidFill>
              </a:rPr>
              <a:t>and juice are served!!</a:t>
            </a:r>
          </a:p>
          <a:p>
            <a:pPr lvl="1" eaLnBrk="1" hangingPunct="1">
              <a:lnSpc>
                <a:spcPct val="85000"/>
              </a:lnSpc>
              <a:spcBef>
                <a:spcPct val="25000"/>
              </a:spcBef>
            </a:pPr>
            <a:r>
              <a:rPr lang="en-US" altLang="en-US" sz="1800" dirty="0">
                <a:solidFill>
                  <a:srgbClr val="000000"/>
                </a:solidFill>
              </a:rPr>
              <a:t> </a:t>
            </a:r>
            <a:endParaRPr lang="en-US" altLang="en-US" sz="1400" dirty="0">
              <a:solidFill>
                <a:srgbClr val="000000"/>
              </a:solidFill>
            </a:endParaRPr>
          </a:p>
        </p:txBody>
      </p:sp>
      <p:sp>
        <p:nvSpPr>
          <p:cNvPr id="131077" name="Text Box 10"/>
          <p:cNvSpPr txBox="1">
            <a:spLocks noChangeArrowheads="1"/>
          </p:cNvSpPr>
          <p:nvPr/>
        </p:nvSpPr>
        <p:spPr bwMode="auto">
          <a:xfrm>
            <a:off x="1066800" y="5867400"/>
            <a:ext cx="7010400" cy="376238"/>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800"/>
              <a:t>I am unique!  I am important!  I am irreplaceable!</a:t>
            </a:r>
          </a:p>
        </p:txBody>
      </p:sp>
      <p:pic>
        <p:nvPicPr>
          <p:cNvPr id="13107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31875"/>
            <a:ext cx="128905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14DEC3A8-6E2A-432A-87D0-6B8EEA1EADBA}" type="slidenum">
              <a:rPr lang="en-US" altLang="en-US" sz="1400"/>
              <a:pPr/>
              <a:t>66</a:t>
            </a:fld>
            <a:endParaRPr lang="en-US" altLang="en-US" sz="1400"/>
          </a:p>
        </p:txBody>
      </p:sp>
      <p:pic>
        <p:nvPicPr>
          <p:cNvPr id="3" name="Picture 2"/>
          <p:cNvPicPr>
            <a:picLocks noChangeAspect="1"/>
          </p:cNvPicPr>
          <p:nvPr/>
        </p:nvPicPr>
        <p:blipFill>
          <a:blip r:embed="rId4"/>
          <a:stretch>
            <a:fillRect/>
          </a:stretch>
        </p:blipFill>
        <p:spPr>
          <a:xfrm>
            <a:off x="6178800" y="2209800"/>
            <a:ext cx="2425199" cy="3374190"/>
          </a:xfrm>
          <a:prstGeom prst="rect">
            <a:avLst/>
          </a:prstGeom>
        </p:spPr>
      </p:pic>
      <p:sp>
        <p:nvSpPr>
          <p:cNvPr id="4" name="Left Brace 3"/>
          <p:cNvSpPr/>
          <p:nvPr/>
        </p:nvSpPr>
        <p:spPr bwMode="auto">
          <a:xfrm>
            <a:off x="5867400" y="2158624"/>
            <a:ext cx="152400" cy="3480176"/>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6" name="Freeform 5"/>
          <p:cNvSpPr/>
          <p:nvPr/>
        </p:nvSpPr>
        <p:spPr bwMode="auto">
          <a:xfrm>
            <a:off x="3724977" y="3683135"/>
            <a:ext cx="1982804" cy="224722"/>
          </a:xfrm>
          <a:custGeom>
            <a:avLst/>
            <a:gdLst>
              <a:gd name="connsiteX0" fmla="*/ 0 w 1982804"/>
              <a:gd name="connsiteY0" fmla="*/ 12966 h 224722"/>
              <a:gd name="connsiteX1" fmla="*/ 539015 w 1982804"/>
              <a:gd name="connsiteY1" fmla="*/ 12966 h 224722"/>
              <a:gd name="connsiteX2" fmla="*/ 654518 w 1982804"/>
              <a:gd name="connsiteY2" fmla="*/ 147720 h 224722"/>
              <a:gd name="connsiteX3" fmla="*/ 1982804 w 1982804"/>
              <a:gd name="connsiteY3" fmla="*/ 224722 h 224722"/>
              <a:gd name="connsiteX4" fmla="*/ 1982804 w 1982804"/>
              <a:gd name="connsiteY4" fmla="*/ 224722 h 22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804" h="224722">
                <a:moveTo>
                  <a:pt x="0" y="12966"/>
                </a:moveTo>
                <a:cubicBezTo>
                  <a:pt x="214964" y="1736"/>
                  <a:pt x="429929" y="-9493"/>
                  <a:pt x="539015" y="12966"/>
                </a:cubicBezTo>
                <a:cubicBezTo>
                  <a:pt x="648101" y="35425"/>
                  <a:pt x="413887" y="112427"/>
                  <a:pt x="654518" y="147720"/>
                </a:cubicBezTo>
                <a:cubicBezTo>
                  <a:pt x="895149" y="183013"/>
                  <a:pt x="1982804" y="224722"/>
                  <a:pt x="1982804" y="224722"/>
                </a:cubicBezTo>
                <a:lnTo>
                  <a:pt x="1982804" y="224722"/>
                </a:lnTo>
              </a:path>
            </a:pathLst>
          </a:custGeom>
          <a:noFill/>
          <a:ln w="9525" cap="flat" cmpd="sng" algn="ctr">
            <a:solidFill>
              <a:srgbClr val="C00000"/>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295400" y="381000"/>
            <a:ext cx="67056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Break</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13312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59A81DB-801C-42C5-A2F6-66B329079660}" type="slidenum">
              <a:rPr lang="en-US" altLang="en-US" sz="1400"/>
              <a:pPr/>
              <a:t>67</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050"/>
          <p:cNvSpPr>
            <a:spLocks noGrp="1" noChangeArrowheads="1"/>
          </p:cNvSpPr>
          <p:nvPr>
            <p:ph type="title"/>
          </p:nvPr>
        </p:nvSpPr>
        <p:spPr>
          <a:xfrm>
            <a:off x="838200" y="381000"/>
            <a:ext cx="75438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Agenda</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135171" name="Text Box 2051"/>
          <p:cNvSpPr txBox="1">
            <a:spLocks noChangeArrowheads="1"/>
          </p:cNvSpPr>
          <p:nvPr/>
        </p:nvSpPr>
        <p:spPr bwMode="auto">
          <a:xfrm>
            <a:off x="381000" y="1752600"/>
            <a:ext cx="8382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1500">
                <a:solidFill>
                  <a:schemeClr val="tx1"/>
                </a:solidFill>
                <a:latin typeface="Arial" panose="020B0604020202020204" pitchFamily="34" charset="0"/>
                <a:ea typeface="ＭＳ Ｐゴシック" panose="020B0600070205080204" pitchFamily="34" charset="-128"/>
              </a:defRPr>
            </a:lvl1pPr>
            <a:lvl2pPr>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Clr>
                <a:schemeClr val="accent2"/>
              </a:buClr>
              <a:buFont typeface="Wingdings" panose="05000000000000000000" pitchFamily="2" charset="2"/>
              <a:buChar char=""/>
            </a:pPr>
            <a:r>
              <a:rPr lang="en-US" altLang="en-US" sz="2400" dirty="0"/>
              <a:t>Registration   </a:t>
            </a:r>
          </a:p>
          <a:p>
            <a:pPr>
              <a:buClr>
                <a:schemeClr val="accent2"/>
              </a:buClr>
              <a:buFont typeface="Wingdings" panose="05000000000000000000" pitchFamily="2" charset="2"/>
              <a:buChar char=""/>
            </a:pPr>
            <a:r>
              <a:rPr lang="en-US" altLang="en-US" sz="2400" dirty="0"/>
              <a:t>Introductions/Structured Conversation</a:t>
            </a:r>
          </a:p>
          <a:p>
            <a:pPr>
              <a:buClr>
                <a:schemeClr val="accent2"/>
              </a:buClr>
              <a:buFont typeface="Wingdings" panose="05000000000000000000" pitchFamily="2" charset="2"/>
              <a:buChar char=""/>
            </a:pPr>
            <a:r>
              <a:rPr lang="en-US" altLang="en-US" sz="2400" dirty="0"/>
              <a:t>Overview of Thresholds</a:t>
            </a:r>
          </a:p>
          <a:p>
            <a:pPr>
              <a:buClr>
                <a:schemeClr val="accent2"/>
              </a:buClr>
              <a:buFont typeface="Wingdings" panose="05000000000000000000" pitchFamily="2" charset="2"/>
              <a:buChar char=""/>
            </a:pPr>
            <a:r>
              <a:rPr lang="en-US" altLang="en-US" sz="2400" dirty="0"/>
              <a:t>6 Step Overview</a:t>
            </a:r>
          </a:p>
          <a:p>
            <a:pPr>
              <a:buClr>
                <a:schemeClr val="accent2"/>
              </a:buClr>
              <a:buFont typeface="Wingdings" panose="05000000000000000000" pitchFamily="2" charset="2"/>
              <a:buChar char=""/>
            </a:pPr>
            <a:r>
              <a:rPr lang="en-US" altLang="en-US" sz="2400" dirty="0"/>
              <a:t>Prison Information/Prison Clearance Forms</a:t>
            </a:r>
          </a:p>
          <a:p>
            <a:pPr>
              <a:buClr>
                <a:schemeClr val="accent2"/>
              </a:buClr>
              <a:buFont typeface="Wingdings" panose="05000000000000000000" pitchFamily="2" charset="2"/>
              <a:buChar char=""/>
            </a:pPr>
            <a:r>
              <a:rPr lang="en-US" altLang="en-US" sz="2400" dirty="0"/>
              <a:t>Micro/Macro Overview</a:t>
            </a:r>
          </a:p>
          <a:p>
            <a:pPr lvl="1">
              <a:buClr>
                <a:schemeClr val="accent2"/>
              </a:buClr>
              <a:buSzPct val="50000"/>
              <a:buFont typeface="Wingdings" panose="05000000000000000000" pitchFamily="2" charset="2"/>
              <a:buChar char="Ø"/>
            </a:pPr>
            <a:r>
              <a:rPr lang="en-US" altLang="en-US" sz="2000" dirty="0"/>
              <a:t>  </a:t>
            </a:r>
            <a:r>
              <a:rPr lang="en-US" altLang="en-US" sz="1800" dirty="0"/>
              <a:t>Distribute Vol. Teacher Guide &amp; Student Manual</a:t>
            </a:r>
          </a:p>
          <a:p>
            <a:pPr>
              <a:buClr>
                <a:srgbClr val="000000"/>
              </a:buClr>
              <a:buFont typeface="Wingdings" panose="05000000000000000000" pitchFamily="2" charset="2"/>
              <a:buChar char=""/>
            </a:pPr>
            <a:r>
              <a:rPr lang="en-US" altLang="en-US" sz="2400" dirty="0" smtClean="0"/>
              <a:t>Outline/Detail/Demo </a:t>
            </a:r>
            <a:r>
              <a:rPr lang="en-US" altLang="en-US" sz="2400" dirty="0"/>
              <a:t>– 6 Steps Decision </a:t>
            </a:r>
            <a:r>
              <a:rPr lang="en-US" altLang="en-US" sz="2400" dirty="0" smtClean="0"/>
              <a:t>Model </a:t>
            </a:r>
            <a:endParaRPr lang="en-US" altLang="en-US" sz="2400" dirty="0"/>
          </a:p>
          <a:p>
            <a:pPr>
              <a:buClr>
                <a:schemeClr val="accent2"/>
              </a:buClr>
              <a:buFont typeface="Wingdings" panose="05000000000000000000" pitchFamily="2" charset="2"/>
              <a:buChar char=""/>
            </a:pPr>
            <a:r>
              <a:rPr lang="en-US" altLang="en-US" sz="2400" u="sng" dirty="0"/>
              <a:t>Going to Prison/Prison Guidelines </a:t>
            </a:r>
          </a:p>
          <a:p>
            <a:pPr>
              <a:buClr>
                <a:schemeClr val="accent2"/>
              </a:buClr>
              <a:buFont typeface="Wingdings" panose="05000000000000000000" pitchFamily="2" charset="2"/>
              <a:buChar char=""/>
            </a:pPr>
            <a:r>
              <a:rPr lang="en-US" altLang="en-US" sz="2400" dirty="0"/>
              <a:t>Open Issues</a:t>
            </a:r>
          </a:p>
          <a:p>
            <a:pPr>
              <a:buClr>
                <a:schemeClr val="accent2"/>
              </a:buClr>
              <a:buFont typeface="Wingdings" panose="05000000000000000000" pitchFamily="2" charset="2"/>
              <a:buChar char=""/>
            </a:pPr>
            <a:r>
              <a:rPr lang="en-US" altLang="en-US" sz="2400" dirty="0"/>
              <a:t>Closing Ritual &amp; Critique of the day </a:t>
            </a:r>
          </a:p>
        </p:txBody>
      </p:sp>
      <p:sp>
        <p:nvSpPr>
          <p:cNvPr id="13517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727A2964-BF2A-4D73-89F4-7859A339132B}" type="slidenum">
              <a:rPr lang="en-US" altLang="en-US" sz="1400"/>
              <a:pPr/>
              <a:t>68</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Getting to the Prison</a:t>
            </a:r>
          </a:p>
        </p:txBody>
      </p:sp>
      <p:pic>
        <p:nvPicPr>
          <p:cNvPr id="141315" name="Picture 1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54807" t="36124" r="28015" b="24847"/>
          <a:stretch>
            <a:fillRect/>
          </a:stretch>
        </p:blipFill>
        <p:spPr>
          <a:xfrm>
            <a:off x="0" y="1676400"/>
            <a:ext cx="4495800" cy="3525838"/>
          </a:xfrm>
          <a:noFill/>
        </p:spPr>
      </p:pic>
      <p:sp>
        <p:nvSpPr>
          <p:cNvPr id="1413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5BF85C34-8971-4344-A0B9-F1AC43F0F9C3}" type="slidenum">
              <a:rPr lang="en-US" altLang="en-US" sz="1400"/>
              <a:pPr/>
              <a:t>69</a:t>
            </a:fld>
            <a:endParaRPr lang="en-US" altLang="en-US" sz="1400"/>
          </a:p>
        </p:txBody>
      </p:sp>
      <p:pic>
        <p:nvPicPr>
          <p:cNvPr id="3" name="Picture 2"/>
          <p:cNvPicPr>
            <a:picLocks noChangeAspect="1"/>
          </p:cNvPicPr>
          <p:nvPr/>
        </p:nvPicPr>
        <p:blipFill>
          <a:blip r:embed="rId4"/>
          <a:stretch>
            <a:fillRect/>
          </a:stretch>
        </p:blipFill>
        <p:spPr>
          <a:xfrm>
            <a:off x="4549066" y="2971800"/>
            <a:ext cx="4456821" cy="33630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050"/>
          <p:cNvSpPr>
            <a:spLocks noGrp="1" noChangeArrowheads="1"/>
          </p:cNvSpPr>
          <p:nvPr>
            <p:ph type="title"/>
          </p:nvPr>
        </p:nvSpPr>
        <p:spPr>
          <a:xfrm>
            <a:off x="838200" y="381000"/>
            <a:ext cx="75438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Agenda</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31747" name="Text Box 2051"/>
          <p:cNvSpPr txBox="1">
            <a:spLocks noChangeArrowheads="1"/>
          </p:cNvSpPr>
          <p:nvPr/>
        </p:nvSpPr>
        <p:spPr bwMode="auto">
          <a:xfrm>
            <a:off x="457200" y="1295400"/>
            <a:ext cx="8382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1500">
                <a:solidFill>
                  <a:schemeClr val="tx1"/>
                </a:solidFill>
                <a:latin typeface="Arial" panose="020B0604020202020204" pitchFamily="34" charset="0"/>
                <a:ea typeface="ＭＳ Ｐゴシック" panose="020B0600070205080204" pitchFamily="34" charset="-128"/>
              </a:defRPr>
            </a:lvl1pPr>
            <a:lvl2pPr>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Clr>
                <a:schemeClr val="accent2"/>
              </a:buClr>
              <a:buFont typeface="Wingdings" panose="05000000000000000000" pitchFamily="2" charset="2"/>
              <a:buChar char=""/>
            </a:pPr>
            <a:r>
              <a:rPr lang="en-US" altLang="en-US" sz="2400"/>
              <a:t>Registration   </a:t>
            </a:r>
          </a:p>
          <a:p>
            <a:pPr>
              <a:buClr>
                <a:schemeClr val="accent2"/>
              </a:buClr>
              <a:buFont typeface="Wingdings" panose="05000000000000000000" pitchFamily="2" charset="2"/>
              <a:buChar char=""/>
            </a:pPr>
            <a:r>
              <a:rPr lang="en-US" altLang="en-US" sz="2400"/>
              <a:t>Introductions/Structured Conversation</a:t>
            </a:r>
          </a:p>
          <a:p>
            <a:pPr>
              <a:buClr>
                <a:schemeClr val="accent2"/>
              </a:buClr>
              <a:buFont typeface="Wingdings" panose="05000000000000000000" pitchFamily="2" charset="2"/>
              <a:buChar char=""/>
            </a:pPr>
            <a:r>
              <a:rPr lang="en-US" altLang="en-US" sz="2400" u="sng"/>
              <a:t>Overview of Thresholds</a:t>
            </a:r>
          </a:p>
          <a:p>
            <a:pPr>
              <a:buClr>
                <a:schemeClr val="accent2"/>
              </a:buClr>
              <a:buFont typeface="Wingdings" panose="05000000000000000000" pitchFamily="2" charset="2"/>
              <a:buChar char=""/>
            </a:pPr>
            <a:r>
              <a:rPr lang="en-US" altLang="en-US" sz="2400"/>
              <a:t>6 Step Overview</a:t>
            </a:r>
          </a:p>
          <a:p>
            <a:pPr>
              <a:buClr>
                <a:schemeClr val="accent2"/>
              </a:buClr>
              <a:buFont typeface="Wingdings" panose="05000000000000000000" pitchFamily="2" charset="2"/>
              <a:buChar char=""/>
            </a:pPr>
            <a:r>
              <a:rPr lang="en-US" altLang="en-US" sz="2400"/>
              <a:t>Prison Information/Prison Clearance Forms</a:t>
            </a:r>
          </a:p>
          <a:p>
            <a:pPr>
              <a:buClr>
                <a:schemeClr val="accent2"/>
              </a:buClr>
              <a:buFont typeface="Wingdings" panose="05000000000000000000" pitchFamily="2" charset="2"/>
              <a:buChar char=""/>
            </a:pPr>
            <a:r>
              <a:rPr lang="en-US" altLang="en-US" sz="2400"/>
              <a:t>Micro/Macro Overview</a:t>
            </a:r>
          </a:p>
          <a:p>
            <a:pPr lvl="1">
              <a:buClr>
                <a:schemeClr val="accent2"/>
              </a:buClr>
              <a:buSzPct val="50000"/>
              <a:buFont typeface="Wingdings" panose="05000000000000000000" pitchFamily="2" charset="2"/>
              <a:buChar char="Ø"/>
            </a:pPr>
            <a:r>
              <a:rPr lang="en-US" altLang="en-US" sz="2000"/>
              <a:t>  </a:t>
            </a:r>
            <a:r>
              <a:rPr lang="en-US" altLang="en-US" sz="1800"/>
              <a:t>Distribute Vol. Teacher Guide &amp; Student Manual</a:t>
            </a:r>
          </a:p>
          <a:p>
            <a:pPr>
              <a:buClr>
                <a:schemeClr val="accent2"/>
              </a:buClr>
              <a:buFont typeface="Wingdings" panose="05000000000000000000" pitchFamily="2" charset="2"/>
              <a:buChar char=""/>
            </a:pPr>
            <a:r>
              <a:rPr lang="en-US" altLang="en-US" sz="2400"/>
              <a:t>Outline/Detail/Demo – 6 Steps Decision Model</a:t>
            </a:r>
          </a:p>
          <a:p>
            <a:pPr>
              <a:buClr>
                <a:schemeClr val="accent2"/>
              </a:buClr>
              <a:buFont typeface="Wingdings" panose="05000000000000000000" pitchFamily="2" charset="2"/>
              <a:buChar char=""/>
            </a:pPr>
            <a:r>
              <a:rPr lang="en-US" altLang="en-US" sz="2400"/>
              <a:t>Going to Prison/Prison Guidelines </a:t>
            </a:r>
          </a:p>
          <a:p>
            <a:pPr>
              <a:buClr>
                <a:schemeClr val="accent2"/>
              </a:buClr>
              <a:buFont typeface="Wingdings" panose="05000000000000000000" pitchFamily="2" charset="2"/>
              <a:buChar char=""/>
            </a:pPr>
            <a:r>
              <a:rPr lang="en-US" altLang="en-US" sz="2400"/>
              <a:t>Open Issues</a:t>
            </a:r>
          </a:p>
          <a:p>
            <a:pPr>
              <a:buClr>
                <a:schemeClr val="accent2"/>
              </a:buClr>
              <a:buFont typeface="Wingdings" panose="05000000000000000000" pitchFamily="2" charset="2"/>
              <a:buChar char=""/>
            </a:pPr>
            <a:r>
              <a:rPr lang="en-US" altLang="en-US" sz="2400"/>
              <a:t>Closing Ritual &amp; Critique of the day </a:t>
            </a:r>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77635622-551D-4108-B0B9-F8A5EA1269AF}" type="slidenum">
              <a:rPr lang="en-US" altLang="en-US" sz="1400"/>
              <a:pPr/>
              <a:t>7</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6"/>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a:fld id="{E0BBC26F-A45D-45A8-9873-C0905F40B229}" type="slidenum">
              <a:rPr lang="en-US" altLang="en-US" sz="1400"/>
              <a:pPr algn="r"/>
              <a:t>70</a:t>
            </a:fld>
            <a:endParaRPr lang="en-US" altLang="en-US" sz="1400"/>
          </a:p>
        </p:txBody>
      </p:sp>
      <p:sp>
        <p:nvSpPr>
          <p:cNvPr id="143363" name="Rectangle 2"/>
          <p:cNvSpPr>
            <a:spLocks noGrp="1" noChangeArrowheads="1"/>
          </p:cNvSpPr>
          <p:nvPr>
            <p:ph type="title" idx="4294967295"/>
          </p:nvPr>
        </p:nvSpPr>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Getting to the Prison</a:t>
            </a:r>
          </a:p>
        </p:txBody>
      </p:sp>
      <p:sp>
        <p:nvSpPr>
          <p:cNvPr id="143364" name="Rectangle 6"/>
          <p:cNvSpPr>
            <a:spLocks noChangeArrowheads="1"/>
          </p:cNvSpPr>
          <p:nvPr/>
        </p:nvSpPr>
        <p:spPr bwMode="auto">
          <a:xfrm>
            <a:off x="301625" y="1674813"/>
            <a:ext cx="3822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a:latin typeface="Calibri" panose="020F0502020204030204" pitchFamily="34" charset="0"/>
                <a:cs typeface="Times New Roman" panose="02020603050405020304" pitchFamily="18" charset="0"/>
              </a:rPr>
              <a:t>From Exton, PA (Routes 30 &amp; 100):</a:t>
            </a:r>
            <a:endParaRPr lang="en-US" altLang="en-US" sz="2000">
              <a:cs typeface="Times New Roman" panose="02020603050405020304" pitchFamily="18" charset="0"/>
            </a:endParaRPr>
          </a:p>
        </p:txBody>
      </p:sp>
      <p:graphicFrame>
        <p:nvGraphicFramePr>
          <p:cNvPr id="172138" name="Group 106"/>
          <p:cNvGraphicFramePr>
            <a:graphicFrameLocks noGrp="1"/>
          </p:cNvGraphicFramePr>
          <p:nvPr/>
        </p:nvGraphicFramePr>
        <p:xfrm>
          <a:off x="228600" y="2117725"/>
          <a:ext cx="4259263" cy="3597275"/>
        </p:xfrm>
        <a:graphic>
          <a:graphicData uri="http://schemas.openxmlformats.org/drawingml/2006/table">
            <a:tbl>
              <a:tblPr/>
              <a:tblGrid>
                <a:gridCol w="3268663"/>
                <a:gridCol w="990600"/>
              </a:tblGrid>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1. Head southeast on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PA-100 S</a:t>
                      </a: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3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2.7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2.7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2. Take the exit onto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US-202 S</a:t>
                      </a: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4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3.7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6.5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3. Exit onto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US-322 BUS W/S High St</a:t>
                      </a: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 toward High St</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1 min</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0.9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7.3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4. Turn left onto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W Rosedale Ave</a:t>
                      </a: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2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0.9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8.2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5. Turn left onto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PA-52 S/Lenape Rd</a:t>
                      </a: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Continue to follow PA-52 S</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5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2.5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10.7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6. Turn right onto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PA-52 S/Lenape Rd</a:t>
                      </a: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3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2.0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12.8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7. Turn right onto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S Wawaset Rd</a:t>
                      </a:r>
                      <a:b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2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0.5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13.3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8. Turn right to stay on S Wawaset Rd</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Destination will be on the right</a:t>
                      </a:r>
                      <a:endParaRPr kumimoji="0" lang="en-US" altLang="en-US" sz="15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0.2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13.4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3394" name="Rectangle 107"/>
          <p:cNvSpPr>
            <a:spLocks noChangeArrowheads="1"/>
          </p:cNvSpPr>
          <p:nvPr/>
        </p:nvSpPr>
        <p:spPr bwMode="auto">
          <a:xfrm>
            <a:off x="4746625" y="2649538"/>
            <a:ext cx="4171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a:latin typeface="Calibri" panose="020F0502020204030204" pitchFamily="34" charset="0"/>
                <a:cs typeface="Times New Roman" panose="02020603050405020304" pitchFamily="18" charset="0"/>
              </a:rPr>
              <a:t>From Coatesville, PA (Routes 30 &amp; 82)</a:t>
            </a:r>
            <a:endParaRPr lang="en-US" altLang="en-US" sz="2000">
              <a:cs typeface="Times New Roman" panose="02020603050405020304" pitchFamily="18" charset="0"/>
            </a:endParaRPr>
          </a:p>
        </p:txBody>
      </p:sp>
      <p:graphicFrame>
        <p:nvGraphicFramePr>
          <p:cNvPr id="172214" name="Group 182"/>
          <p:cNvGraphicFramePr>
            <a:graphicFrameLocks noGrp="1"/>
          </p:cNvGraphicFramePr>
          <p:nvPr/>
        </p:nvGraphicFramePr>
        <p:xfrm>
          <a:off x="4884738" y="3048000"/>
          <a:ext cx="4183062" cy="2905690"/>
        </p:xfrm>
        <a:graphic>
          <a:graphicData uri="http://schemas.openxmlformats.org/drawingml/2006/table">
            <a:tbl>
              <a:tblPr/>
              <a:tblGrid>
                <a:gridCol w="2817812"/>
                <a:gridCol w="1365250"/>
              </a:tblGrid>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1. Head west on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PA-82 S/US-30 BUS W</a:t>
                      </a:r>
                      <a:endParaRPr kumimoji="0" lang="en-US" altLang="en-US" sz="15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5" marB="456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0.4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0.4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5" marB="456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2. Take the 2nd left onto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PA-82 S/Strode Ave</a:t>
                      </a: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Continue to follow PA-82 S</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18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5" marB="456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10.1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10.5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5" marB="456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37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3. Turn left onto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PA-842 E/Unionville Wawaset Rd/Wawaset Rd</a:t>
                      </a: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6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5" marB="456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3.1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13.6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5" marB="456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4. Turn right onto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Red Lion Rd</a:t>
                      </a:r>
                      <a:b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1 min</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5" marB="456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0.4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14.0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5" marB="456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5. Take the 1st left onto Corrine Rd</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3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5" marB="456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1.0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15.0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5" marB="456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6. Turn left onto S </a:t>
                      </a:r>
                      <a:r>
                        <a:rPr kumimoji="0" lang="en-US" altLang="en-US" sz="1100" b="0" i="1"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Wawaset Rd</a:t>
                      </a:r>
                      <a:br>
                        <a:rPr kumimoji="0" lang="en-US" altLang="en-US" sz="1100" b="0" i="1"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Destination will be on the right</a:t>
                      </a:r>
                      <a:endParaRPr kumimoji="0" lang="en-US" altLang="en-US" sz="15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5" marB="456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0.2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15.1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marT="45685" marB="456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341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62A432B1-0D81-47DF-A65C-E171AC58000B}" type="slidenum">
              <a:rPr lang="en-US" altLang="en-US" sz="1400"/>
              <a:pPr/>
              <a:t>70</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6"/>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a:fld id="{2989F184-874A-4C53-83A8-8A85B2B69C76}" type="slidenum">
              <a:rPr lang="en-US" altLang="en-US" sz="1400"/>
              <a:pPr algn="r"/>
              <a:t>71</a:t>
            </a:fld>
            <a:endParaRPr lang="en-US" altLang="en-US" sz="1400"/>
          </a:p>
        </p:txBody>
      </p:sp>
      <p:sp>
        <p:nvSpPr>
          <p:cNvPr id="145411" name="Rectangle 2"/>
          <p:cNvSpPr>
            <a:spLocks noGrp="1" noChangeArrowheads="1"/>
          </p:cNvSpPr>
          <p:nvPr>
            <p:ph type="title" idx="4294967295"/>
          </p:nvPr>
        </p:nvSpPr>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Getting to the Prison</a:t>
            </a:r>
          </a:p>
        </p:txBody>
      </p:sp>
      <p:sp>
        <p:nvSpPr>
          <p:cNvPr id="145412" name="Rectangle 58"/>
          <p:cNvSpPr>
            <a:spLocks noChangeArrowheads="1"/>
          </p:cNvSpPr>
          <p:nvPr/>
        </p:nvSpPr>
        <p:spPr bwMode="auto">
          <a:xfrm>
            <a:off x="384175" y="1582738"/>
            <a:ext cx="4252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a:latin typeface="Calibri" panose="020F0502020204030204" pitchFamily="34" charset="0"/>
                <a:cs typeface="Times New Roman" panose="02020603050405020304" pitchFamily="18" charset="0"/>
              </a:rPr>
              <a:t>From West Grove, PA (Routes 1 &amp; 841)</a:t>
            </a:r>
            <a:endParaRPr lang="en-US" altLang="en-US" sz="2000">
              <a:cs typeface="Times New Roman" panose="02020603050405020304" pitchFamily="18" charset="0"/>
            </a:endParaRPr>
          </a:p>
        </p:txBody>
      </p:sp>
      <p:graphicFrame>
        <p:nvGraphicFramePr>
          <p:cNvPr id="174242" name="Group 162"/>
          <p:cNvGraphicFramePr>
            <a:graphicFrameLocks noGrp="1"/>
          </p:cNvGraphicFramePr>
          <p:nvPr/>
        </p:nvGraphicFramePr>
        <p:xfrm>
          <a:off x="315913" y="2095500"/>
          <a:ext cx="3341687" cy="1714500"/>
        </p:xfrm>
        <a:graphic>
          <a:graphicData uri="http://schemas.openxmlformats.org/drawingml/2006/table">
            <a:tbl>
              <a:tblPr/>
              <a:tblGrid>
                <a:gridCol w="2438400"/>
                <a:gridCol w="903287"/>
              </a:tblGrid>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1. Head northeast on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U.S. 1 N</a:t>
                      </a: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11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9.2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9.2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2. Turn left onto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PA-52/Lenape Rd</a:t>
                      </a: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5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2.3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11.5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3. Slight left onto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S Wawaset Rd</a:t>
                      </a: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2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0.5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12.1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4. Turn right to stay on S Wawaset Rd</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Destination will be on the right</a:t>
                      </a:r>
                      <a:endParaRPr kumimoji="0" lang="en-US" altLang="en-US" sz="15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0.2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12.2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5430" name="Rectangle 109"/>
          <p:cNvSpPr>
            <a:spLocks noChangeArrowheads="1"/>
          </p:cNvSpPr>
          <p:nvPr/>
        </p:nvSpPr>
        <p:spPr bwMode="auto">
          <a:xfrm>
            <a:off x="4000500" y="3741738"/>
            <a:ext cx="354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a:latin typeface="Calibri" panose="020F0502020204030204" pitchFamily="34" charset="0"/>
                <a:cs typeface="Times New Roman" panose="02020603050405020304" pitchFamily="18" charset="0"/>
              </a:rPr>
              <a:t>From Chadds Ford, PA (Route 1)</a:t>
            </a:r>
            <a:endParaRPr lang="en-US" altLang="en-US" sz="2000">
              <a:cs typeface="Times New Roman" panose="02020603050405020304" pitchFamily="18" charset="0"/>
            </a:endParaRPr>
          </a:p>
        </p:txBody>
      </p:sp>
      <p:graphicFrame>
        <p:nvGraphicFramePr>
          <p:cNvPr id="174248" name="Group 168"/>
          <p:cNvGraphicFramePr>
            <a:graphicFrameLocks noGrp="1"/>
          </p:cNvGraphicFramePr>
          <p:nvPr/>
        </p:nvGraphicFramePr>
        <p:xfrm>
          <a:off x="3962400" y="4156075"/>
          <a:ext cx="4953000" cy="1714500"/>
        </p:xfrm>
        <a:graphic>
          <a:graphicData uri="http://schemas.openxmlformats.org/drawingml/2006/table">
            <a:tbl>
              <a:tblPr/>
              <a:tblGrid>
                <a:gridCol w="4121150"/>
                <a:gridCol w="831850"/>
              </a:tblGrid>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1. Head west on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U.S. 1 S/Baltimore Pike</a:t>
                      </a: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 toward Hoffman's Mill Rd</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5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3.9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3.9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2. Turn right onto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PA-52/Lenape Rd</a:t>
                      </a:r>
                      <a:b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5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2.3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6.2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3. Slight left onto </a:t>
                      </a: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S Wawaset Rd</a:t>
                      </a:r>
                      <a:b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About 2 mins</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0.5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6.8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4. Turn right to stay on S Wawaset Rd</a:t>
                      </a:r>
                      <a:b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br>
                      <a:r>
                        <a:rPr kumimoji="0" lang="en-US" altLang="en-US" sz="1100" b="0" i="0" u="sng"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Destination will be on the right</a:t>
                      </a:r>
                      <a:endParaRPr kumimoji="0" lang="en-US" altLang="en-US" sz="15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go 0.2 mi</a:t>
                      </a:r>
                      <a:endParaRPr kumimoji="0" lang="en-US" altLang="en-US" sz="1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cs typeface="Times New Roman" panose="02020603050405020304" pitchFamily="18" charset="0"/>
                        </a:rPr>
                        <a:t>total 6.9 mi</a:t>
                      </a:r>
                      <a:endParaRPr kumimoji="0" lang="en-US" altLang="en-US" sz="15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5448" name="Rectangle 160"/>
          <p:cNvSpPr>
            <a:spLocks noChangeArrowheads="1"/>
          </p:cNvSpPr>
          <p:nvPr/>
        </p:nvSpPr>
        <p:spPr bwMode="auto">
          <a:xfrm>
            <a:off x="0" y="5241925"/>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5449"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DBF4B146-F60C-444A-8776-03698919EC9C}" type="slidenum">
              <a:rPr lang="en-US" altLang="en-US" sz="1400"/>
              <a:pPr/>
              <a:t>71</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Getting to the Prison</a:t>
            </a:r>
          </a:p>
        </p:txBody>
      </p:sp>
      <p:pic>
        <p:nvPicPr>
          <p:cNvPr id="147459"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7130" t="30769" r="24754"/>
          <a:stretch>
            <a:fillRect/>
          </a:stretch>
        </p:blipFill>
        <p:spPr>
          <a:xfrm>
            <a:off x="0" y="1504950"/>
            <a:ext cx="8763000" cy="5353050"/>
          </a:xfrm>
          <a:noFill/>
        </p:spPr>
      </p:pic>
      <p:sp>
        <p:nvSpPr>
          <p:cNvPr id="147460" name="Oval 5"/>
          <p:cNvSpPr>
            <a:spLocks noChangeArrowheads="1"/>
          </p:cNvSpPr>
          <p:nvPr/>
        </p:nvSpPr>
        <p:spPr bwMode="auto">
          <a:xfrm>
            <a:off x="1752600" y="5010150"/>
            <a:ext cx="228600" cy="304800"/>
          </a:xfrm>
          <a:prstGeom prst="ellipse">
            <a:avLst/>
          </a:prstGeom>
          <a:noFill/>
          <a:ln w="28575">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3300"/>
              </a:solidFill>
            </a:endParaRPr>
          </a:p>
        </p:txBody>
      </p:sp>
      <p:sp>
        <p:nvSpPr>
          <p:cNvPr id="147461" name="Rectangle 7"/>
          <p:cNvSpPr>
            <a:spLocks noChangeArrowheads="1"/>
          </p:cNvSpPr>
          <p:nvPr/>
        </p:nvSpPr>
        <p:spPr bwMode="auto">
          <a:xfrm>
            <a:off x="4495800" y="4171950"/>
            <a:ext cx="609600" cy="228600"/>
          </a:xfrm>
          <a:prstGeom prst="rect">
            <a:avLst/>
          </a:prstGeom>
          <a:noFill/>
          <a:ln w="28575">
            <a:solidFill>
              <a:srgbClr val="FF33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7462" name="Text Box 8"/>
          <p:cNvSpPr txBox="1">
            <a:spLocks noChangeArrowheads="1"/>
          </p:cNvSpPr>
          <p:nvPr/>
        </p:nvSpPr>
        <p:spPr bwMode="auto">
          <a:xfrm>
            <a:off x="5486400" y="4476750"/>
            <a:ext cx="2133600" cy="3238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b="1">
                <a:solidFill>
                  <a:srgbClr val="FFFF00"/>
                </a:solidFill>
              </a:rPr>
              <a:t>Prison entrance</a:t>
            </a:r>
          </a:p>
        </p:txBody>
      </p:sp>
      <p:sp>
        <p:nvSpPr>
          <p:cNvPr id="147463" name="Line 9"/>
          <p:cNvSpPr>
            <a:spLocks noChangeShapeType="1"/>
          </p:cNvSpPr>
          <p:nvPr/>
        </p:nvSpPr>
        <p:spPr bwMode="auto">
          <a:xfrm flipH="1" flipV="1">
            <a:off x="5105400" y="4171950"/>
            <a:ext cx="38100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7464" name="Text Box 12"/>
          <p:cNvSpPr txBox="1">
            <a:spLocks noChangeArrowheads="1"/>
          </p:cNvSpPr>
          <p:nvPr/>
        </p:nvSpPr>
        <p:spPr bwMode="auto">
          <a:xfrm>
            <a:off x="3505200" y="2876550"/>
            <a:ext cx="1143000" cy="5540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b="1">
                <a:solidFill>
                  <a:srgbClr val="FFFF00"/>
                </a:solidFill>
              </a:rPr>
              <a:t>Prison Parking</a:t>
            </a:r>
          </a:p>
        </p:txBody>
      </p:sp>
      <p:sp>
        <p:nvSpPr>
          <p:cNvPr id="147465" name="Line 13"/>
          <p:cNvSpPr>
            <a:spLocks noChangeShapeType="1"/>
          </p:cNvSpPr>
          <p:nvPr/>
        </p:nvSpPr>
        <p:spPr bwMode="auto">
          <a:xfrm>
            <a:off x="4419600" y="3409950"/>
            <a:ext cx="228600" cy="7620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7466" name="Text Box 14"/>
          <p:cNvSpPr txBox="1">
            <a:spLocks noChangeArrowheads="1"/>
          </p:cNvSpPr>
          <p:nvPr/>
        </p:nvSpPr>
        <p:spPr bwMode="auto">
          <a:xfrm>
            <a:off x="2286000" y="5086350"/>
            <a:ext cx="2133600" cy="1044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b="1">
                <a:solidFill>
                  <a:srgbClr val="FFFF00"/>
                </a:solidFill>
              </a:rPr>
              <a:t>Pre-release Ctr. </a:t>
            </a:r>
          </a:p>
          <a:p>
            <a:pPr>
              <a:spcBef>
                <a:spcPct val="50000"/>
              </a:spcBef>
            </a:pPr>
            <a:r>
              <a:rPr lang="en-US" altLang="en-US" b="1">
                <a:solidFill>
                  <a:srgbClr val="FFFF00"/>
                </a:solidFill>
              </a:rPr>
              <a:t>Guard Gate</a:t>
            </a:r>
          </a:p>
          <a:p>
            <a:pPr>
              <a:spcBef>
                <a:spcPct val="50000"/>
              </a:spcBef>
            </a:pPr>
            <a:r>
              <a:rPr lang="en-US" altLang="en-US" b="1">
                <a:solidFill>
                  <a:srgbClr val="FFFF00"/>
                </a:solidFill>
              </a:rPr>
              <a:t>Youth Ctr.</a:t>
            </a:r>
          </a:p>
        </p:txBody>
      </p:sp>
      <p:sp>
        <p:nvSpPr>
          <p:cNvPr id="147467" name="Line 15"/>
          <p:cNvSpPr>
            <a:spLocks noChangeShapeType="1"/>
          </p:cNvSpPr>
          <p:nvPr/>
        </p:nvSpPr>
        <p:spPr bwMode="auto">
          <a:xfrm flipH="1" flipV="1">
            <a:off x="1981200" y="5314950"/>
            <a:ext cx="38100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7468" name="Line 16"/>
          <p:cNvSpPr>
            <a:spLocks noChangeShapeType="1"/>
          </p:cNvSpPr>
          <p:nvPr/>
        </p:nvSpPr>
        <p:spPr bwMode="auto">
          <a:xfrm flipH="1">
            <a:off x="2514600" y="6076950"/>
            <a:ext cx="15240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7469" name="Line 17"/>
          <p:cNvSpPr>
            <a:spLocks noChangeShapeType="1"/>
          </p:cNvSpPr>
          <p:nvPr/>
        </p:nvSpPr>
        <p:spPr bwMode="auto">
          <a:xfrm flipV="1">
            <a:off x="2514600" y="3714750"/>
            <a:ext cx="685800" cy="1447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7470" name="Slide Number Placeholder 1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762133CB-A598-4F3B-9E05-1E204975DF16}" type="slidenum">
              <a:rPr lang="en-US" altLang="en-US" sz="1400"/>
              <a:pPr/>
              <a:t>72</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762000" y="914400"/>
            <a:ext cx="7543800" cy="1828800"/>
          </a:xfrm>
        </p:spPr>
        <p:txBody>
          <a:bodyPr/>
          <a:lstStyle/>
          <a:p>
            <a:pPr algn="l"/>
            <a:r>
              <a:rPr lang="en-US" altLang="en-US" sz="3600" dirty="0" smtClean="0">
                <a:solidFill>
                  <a:schemeClr val="hlink"/>
                </a:solidFill>
                <a:ea typeface="ＭＳ Ｐゴシック" panose="020B0600070205080204" pitchFamily="34" charset="-128"/>
              </a:rPr>
              <a:t>Thresholds – Decision Making</a:t>
            </a:r>
            <a:r>
              <a:rPr lang="en-US" altLang="en-US" sz="3600" dirty="0" smtClean="0">
                <a:ea typeface="ＭＳ Ｐゴシック" panose="020B0600070205080204" pitchFamily="34" charset="-128"/>
              </a:rPr>
              <a:t/>
            </a:r>
            <a:br>
              <a:rPr lang="en-US" altLang="en-US" sz="3600" dirty="0" smtClean="0">
                <a:ea typeface="ＭＳ Ｐゴシック" panose="020B0600070205080204" pitchFamily="34" charset="-128"/>
              </a:rPr>
            </a:br>
            <a:r>
              <a:rPr lang="en-US" altLang="en-US" sz="2400" dirty="0" smtClean="0">
                <a:ea typeface="ＭＳ Ｐゴシック" panose="020B0600070205080204" pitchFamily="34" charset="-128"/>
              </a:rPr>
              <a:t>Prison </a:t>
            </a:r>
            <a:r>
              <a:rPr lang="en-US" altLang="en-US" sz="2400" dirty="0" smtClean="0">
                <a:ea typeface="ＭＳ Ｐゴシック" panose="020B0600070205080204" pitchFamily="34" charset="-128"/>
              </a:rPr>
              <a:t>Do’s </a:t>
            </a:r>
            <a:r>
              <a:rPr lang="en-US" altLang="en-US" sz="2400" dirty="0" smtClean="0">
                <a:ea typeface="ＭＳ Ｐゴシック" panose="020B0600070205080204" pitchFamily="34" charset="-128"/>
              </a:rPr>
              <a:t>and Don’ts for Teachers</a:t>
            </a:r>
            <a:br>
              <a:rPr lang="en-US" altLang="en-US" sz="2400" dirty="0" smtClean="0">
                <a:ea typeface="ＭＳ Ｐゴシック" panose="020B0600070205080204" pitchFamily="34" charset="-128"/>
              </a:rPr>
            </a:br>
            <a:r>
              <a:rPr lang="en-US" altLang="en-US" sz="2400" dirty="0" smtClean="0">
                <a:ea typeface="ＭＳ Ｐゴシック" panose="020B0600070205080204" pitchFamily="34" charset="-128"/>
              </a:rPr>
              <a:t/>
            </a:r>
            <a:br>
              <a:rPr lang="en-US" altLang="en-US" sz="2400" dirty="0" smtClean="0">
                <a:ea typeface="ＭＳ Ｐゴシック" panose="020B0600070205080204" pitchFamily="34" charset="-128"/>
              </a:rPr>
            </a:br>
            <a:r>
              <a:rPr lang="en-US" altLang="en-US" sz="2400" dirty="0" smtClean="0">
                <a:ea typeface="ＭＳ Ｐゴシック" panose="020B0600070205080204" pitchFamily="34" charset="-128"/>
              </a:rPr>
              <a:t/>
            </a:r>
            <a:br>
              <a:rPr lang="en-US" altLang="en-US" sz="2400" dirty="0" smtClean="0">
                <a:ea typeface="ＭＳ Ｐゴシック" panose="020B0600070205080204" pitchFamily="34" charset="-128"/>
              </a:rPr>
            </a:br>
            <a:r>
              <a:rPr lang="en-US" altLang="en-US" sz="2400" dirty="0" smtClean="0">
                <a:ea typeface="ＭＳ Ｐゴシック" panose="020B0600070205080204" pitchFamily="34" charset="-128"/>
              </a:rPr>
              <a:t/>
            </a:r>
            <a:br>
              <a:rPr lang="en-US" altLang="en-US" sz="2400" dirty="0" smtClean="0">
                <a:ea typeface="ＭＳ Ｐゴシック" panose="020B0600070205080204" pitchFamily="34" charset="-128"/>
              </a:rPr>
            </a:br>
            <a:endParaRPr lang="en-US" altLang="en-US" sz="2400" dirty="0" smtClean="0">
              <a:ea typeface="ＭＳ Ｐゴシック" panose="020B0600070205080204" pitchFamily="34" charset="-128"/>
            </a:endParaRPr>
          </a:p>
        </p:txBody>
      </p:sp>
      <p:sp>
        <p:nvSpPr>
          <p:cNvPr id="149507" name="Rectangle 3"/>
          <p:cNvSpPr>
            <a:spLocks noChangeArrowheads="1"/>
          </p:cNvSpPr>
          <p:nvPr/>
        </p:nvSpPr>
        <p:spPr bwMode="auto">
          <a:xfrm>
            <a:off x="0" y="30527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9508" name="Text Box 4"/>
          <p:cNvSpPr txBox="1">
            <a:spLocks noChangeArrowheads="1"/>
          </p:cNvSpPr>
          <p:nvPr/>
        </p:nvSpPr>
        <p:spPr bwMode="auto">
          <a:xfrm>
            <a:off x="152400" y="1905000"/>
            <a:ext cx="365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Wingdings 3" panose="05040102010807070707" pitchFamily="18" charset="2"/>
              <a:buNone/>
            </a:pPr>
            <a:endParaRPr lang="en-US" altLang="en-US" sz="1400"/>
          </a:p>
          <a:p>
            <a:pPr>
              <a:spcBef>
                <a:spcPct val="50000"/>
              </a:spcBef>
              <a:buFont typeface="Wingdings 3" panose="05040102010807070707" pitchFamily="18" charset="2"/>
              <a:buNone/>
            </a:pPr>
            <a:endParaRPr lang="en-US" altLang="en-US" sz="1400"/>
          </a:p>
          <a:p>
            <a:pPr>
              <a:spcBef>
                <a:spcPct val="50000"/>
              </a:spcBef>
              <a:buFont typeface="Wingdings 3" panose="05040102010807070707" pitchFamily="18" charset="2"/>
              <a:buNone/>
            </a:pPr>
            <a:endParaRPr lang="en-US" altLang="en-US" sz="1400"/>
          </a:p>
          <a:p>
            <a:pPr>
              <a:buFontTx/>
              <a:buChar char="•"/>
            </a:pPr>
            <a:endParaRPr lang="en-US" altLang="en-US" sz="1200"/>
          </a:p>
          <a:p>
            <a:pPr>
              <a:buFontTx/>
              <a:buChar char="•"/>
            </a:pPr>
            <a:endParaRPr lang="en-US" altLang="en-US" sz="1200"/>
          </a:p>
        </p:txBody>
      </p:sp>
      <p:grpSp>
        <p:nvGrpSpPr>
          <p:cNvPr id="4" name="Group 3"/>
          <p:cNvGrpSpPr/>
          <p:nvPr/>
        </p:nvGrpSpPr>
        <p:grpSpPr>
          <a:xfrm>
            <a:off x="457200" y="4905375"/>
            <a:ext cx="3522663" cy="1654175"/>
            <a:chOff x="1219200" y="5029200"/>
            <a:chExt cx="3522663" cy="1654175"/>
          </a:xfrm>
        </p:grpSpPr>
        <p:pic>
          <p:nvPicPr>
            <p:cNvPr id="149513" name="Picture 5" descr="Alcatraz-Wallpapers-alcatraz-tv-show-22286230-1600-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118817"/>
              <a:ext cx="3522663" cy="138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4" name="Line 6"/>
            <p:cNvSpPr>
              <a:spLocks noChangeShapeType="1"/>
            </p:cNvSpPr>
            <p:nvPr/>
          </p:nvSpPr>
          <p:spPr bwMode="auto">
            <a:xfrm>
              <a:off x="1524000" y="5029200"/>
              <a:ext cx="2743200" cy="1654175"/>
            </a:xfrm>
            <a:prstGeom prst="line">
              <a:avLst/>
            </a:prstGeom>
            <a:noFill/>
            <a:ln w="38100">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49515" name="Text Box 7"/>
            <p:cNvSpPr txBox="1">
              <a:spLocks noChangeArrowheads="1"/>
            </p:cNvSpPr>
            <p:nvPr/>
          </p:nvSpPr>
          <p:spPr bwMode="auto">
            <a:xfrm rot="19034745">
              <a:off x="2578100" y="5555706"/>
              <a:ext cx="1296988" cy="6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3600" dirty="0">
                  <a:solidFill>
                    <a:srgbClr val="FF3300"/>
                  </a:solidFill>
                </a:rPr>
                <a:t>NOT</a:t>
              </a:r>
            </a:p>
          </p:txBody>
        </p:sp>
      </p:grpSp>
      <p:sp>
        <p:nvSpPr>
          <p:cNvPr id="149512"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9475BFC9-E0E5-4613-BC11-A2F48F00EFF7}" type="slidenum">
              <a:rPr lang="en-US" altLang="en-US" sz="1400"/>
              <a:pPr/>
              <a:t>73</a:t>
            </a:fld>
            <a:endParaRPr lang="en-US" altLang="en-US" sz="1400"/>
          </a:p>
        </p:txBody>
      </p:sp>
      <p:sp>
        <p:nvSpPr>
          <p:cNvPr id="2" name="TextBox 1"/>
          <p:cNvSpPr txBox="1"/>
          <p:nvPr/>
        </p:nvSpPr>
        <p:spPr>
          <a:xfrm>
            <a:off x="326322" y="2590800"/>
            <a:ext cx="6131627" cy="2185214"/>
          </a:xfrm>
          <a:prstGeom prst="rect">
            <a:avLst/>
          </a:prstGeom>
          <a:noFill/>
        </p:spPr>
        <p:txBody>
          <a:bodyPr wrap="square" rtlCol="0">
            <a:spAutoFit/>
          </a:bodyPr>
          <a:lstStyle/>
          <a:p>
            <a:r>
              <a:rPr lang="en-US" sz="2400" dirty="0" smtClean="0"/>
              <a:t>See section 5.2 Volunteer Training Manual</a:t>
            </a:r>
          </a:p>
          <a:p>
            <a:pPr marL="342900" indent="-342900">
              <a:buFont typeface="Wingdings" panose="05000000000000000000" pitchFamily="2" charset="2"/>
              <a:buChar char="q"/>
            </a:pPr>
            <a:r>
              <a:rPr lang="en-US" sz="2400" dirty="0" smtClean="0">
                <a:solidFill>
                  <a:srgbClr val="FF0000"/>
                </a:solidFill>
              </a:rPr>
              <a:t>Read Do’s &amp; Don’ts  </a:t>
            </a:r>
            <a:r>
              <a:rPr lang="en-US" sz="1600" dirty="0" smtClean="0">
                <a:solidFill>
                  <a:srgbClr val="FF0000"/>
                </a:solidFill>
              </a:rPr>
              <a:t>[next 2 slides]</a:t>
            </a:r>
          </a:p>
          <a:p>
            <a:pPr marL="342900" indent="-342900">
              <a:buFont typeface="Wingdings" panose="05000000000000000000" pitchFamily="2" charset="2"/>
              <a:buChar char="q"/>
            </a:pPr>
            <a:endParaRPr lang="en-US" sz="1600" dirty="0" smtClean="0">
              <a:solidFill>
                <a:srgbClr val="FF0000"/>
              </a:solidFill>
            </a:endParaRPr>
          </a:p>
          <a:p>
            <a:pPr marL="342900" indent="-342900">
              <a:buFont typeface="Wingdings" panose="05000000000000000000" pitchFamily="2" charset="2"/>
              <a:buChar char="q"/>
            </a:pPr>
            <a:r>
              <a:rPr lang="en-US" sz="2400" dirty="0" smtClean="0">
                <a:solidFill>
                  <a:srgbClr val="FF0000"/>
                </a:solidFill>
              </a:rPr>
              <a:t>What stands out to you?</a:t>
            </a:r>
          </a:p>
          <a:p>
            <a:pPr marL="342900" indent="-342900">
              <a:buFont typeface="Wingdings" panose="05000000000000000000" pitchFamily="2" charset="2"/>
              <a:buChar char="q"/>
            </a:pPr>
            <a:endParaRPr lang="en-US" sz="2400" dirty="0" smtClean="0">
              <a:solidFill>
                <a:srgbClr val="FF0000"/>
              </a:solidFill>
            </a:endParaRPr>
          </a:p>
          <a:p>
            <a:pPr marL="342900" indent="-342900">
              <a:buFont typeface="Wingdings" panose="05000000000000000000" pitchFamily="2" charset="2"/>
              <a:buChar char="q"/>
            </a:pPr>
            <a:r>
              <a:rPr lang="en-US" sz="2400" dirty="0" smtClean="0">
                <a:solidFill>
                  <a:srgbClr val="FF0000"/>
                </a:solidFill>
              </a:rPr>
              <a:t>Any questions about being in the Prison?</a:t>
            </a:r>
            <a:endParaRPr lang="en-US" sz="2400" dirty="0">
              <a:solidFill>
                <a:srgbClr val="FF0000"/>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1111" r="11111"/>
          <a:stretch/>
        </p:blipFill>
        <p:spPr>
          <a:xfrm>
            <a:off x="6411118" y="3341320"/>
            <a:ext cx="2667000" cy="2057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914400" y="533400"/>
            <a:ext cx="7543800" cy="914400"/>
          </a:xfrm>
        </p:spPr>
        <p:txBody>
          <a:bodyPr/>
          <a:lstStyle/>
          <a:p>
            <a:pPr algn="l">
              <a:lnSpc>
                <a:spcPct val="75000"/>
              </a:lnSpc>
            </a:pPr>
            <a:r>
              <a:rPr lang="en-US" altLang="en-US" sz="3200" smtClean="0">
                <a:solidFill>
                  <a:schemeClr val="hlink"/>
                </a:solidFill>
                <a:latin typeface="Arial Black" panose="020B0A04020102020204" pitchFamily="34" charset="0"/>
                <a:ea typeface="ＭＳ Ｐゴシック" panose="020B0600070205080204" pitchFamily="34" charset="-128"/>
              </a:rPr>
              <a:t>Thresholds – Decision Making</a:t>
            </a:r>
            <a:r>
              <a:rPr lang="en-US" altLang="en-US" sz="3600" smtClean="0">
                <a:ea typeface="ＭＳ Ｐゴシック" panose="020B0600070205080204" pitchFamily="34" charset="-128"/>
              </a:rPr>
              <a:t/>
            </a:r>
            <a:br>
              <a:rPr lang="en-US" altLang="en-US" sz="3600" smtClean="0">
                <a:ea typeface="ＭＳ Ｐゴシック" panose="020B0600070205080204" pitchFamily="34" charset="-128"/>
              </a:rPr>
            </a:br>
            <a:r>
              <a:rPr lang="en-US" altLang="en-US" sz="3600" smtClean="0">
                <a:ea typeface="ＭＳ Ｐゴシック" panose="020B0600070205080204" pitchFamily="34" charset="-128"/>
              </a:rPr>
              <a:t> </a:t>
            </a:r>
            <a:r>
              <a:rPr lang="en-US" altLang="en-US" sz="2400" smtClean="0">
                <a:ea typeface="ＭＳ Ｐゴシック" panose="020B0600070205080204" pitchFamily="34" charset="-128"/>
              </a:rPr>
              <a:t>Resource –</a:t>
            </a:r>
            <a:r>
              <a:rPr lang="en-US" altLang="en-US" sz="3600" smtClean="0">
                <a:ea typeface="ＭＳ Ｐゴシック" panose="020B0600070205080204" pitchFamily="34" charset="-128"/>
              </a:rPr>
              <a:t> </a:t>
            </a:r>
            <a:r>
              <a:rPr lang="en-US" altLang="en-US" sz="2400" smtClean="0">
                <a:ea typeface="ＭＳ Ｐゴシック" panose="020B0600070205080204" pitchFamily="34" charset="-128"/>
              </a:rPr>
              <a:t>Teaching Dos and Don’ts</a:t>
            </a:r>
          </a:p>
        </p:txBody>
      </p:sp>
      <p:sp>
        <p:nvSpPr>
          <p:cNvPr id="151555" name="Rectangle 3"/>
          <p:cNvSpPr>
            <a:spLocks noChangeArrowheads="1"/>
          </p:cNvSpPr>
          <p:nvPr/>
        </p:nvSpPr>
        <p:spPr bwMode="auto">
          <a:xfrm>
            <a:off x="0" y="30527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1556" name="Text Box 4"/>
          <p:cNvSpPr txBox="1">
            <a:spLocks noChangeArrowheads="1"/>
          </p:cNvSpPr>
          <p:nvPr/>
        </p:nvSpPr>
        <p:spPr bwMode="auto">
          <a:xfrm>
            <a:off x="152400" y="1905000"/>
            <a:ext cx="365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Wingdings 3" panose="05040102010807070707" pitchFamily="18" charset="2"/>
              <a:buNone/>
            </a:pPr>
            <a:endParaRPr lang="en-US" altLang="en-US" sz="1400"/>
          </a:p>
          <a:p>
            <a:pPr>
              <a:spcBef>
                <a:spcPct val="50000"/>
              </a:spcBef>
              <a:buFont typeface="Wingdings 3" panose="05040102010807070707" pitchFamily="18" charset="2"/>
              <a:buNone/>
            </a:pPr>
            <a:endParaRPr lang="en-US" altLang="en-US" sz="1400"/>
          </a:p>
          <a:p>
            <a:pPr>
              <a:spcBef>
                <a:spcPct val="50000"/>
              </a:spcBef>
              <a:buFont typeface="Wingdings 3" panose="05040102010807070707" pitchFamily="18" charset="2"/>
              <a:buNone/>
            </a:pPr>
            <a:endParaRPr lang="en-US" altLang="en-US" sz="1400"/>
          </a:p>
          <a:p>
            <a:pPr>
              <a:buFontTx/>
              <a:buChar char="•"/>
            </a:pPr>
            <a:endParaRPr lang="en-US" altLang="en-US" sz="1200"/>
          </a:p>
          <a:p>
            <a:pPr>
              <a:buFontTx/>
              <a:buChar char="•"/>
            </a:pPr>
            <a:endParaRPr lang="en-US" altLang="en-US" sz="1200"/>
          </a:p>
        </p:txBody>
      </p:sp>
      <p:sp>
        <p:nvSpPr>
          <p:cNvPr id="151557" name="Text Box 5"/>
          <p:cNvSpPr txBox="1">
            <a:spLocks noChangeArrowheads="1"/>
          </p:cNvSpPr>
          <p:nvPr/>
        </p:nvSpPr>
        <p:spPr bwMode="auto">
          <a:xfrm>
            <a:off x="228600" y="1600200"/>
            <a:ext cx="8763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b="1"/>
              <a:t>Your goals are to help the client </a:t>
            </a:r>
            <a:r>
              <a:rPr lang="en-US" altLang="en-US" b="1">
                <a:sym typeface="Wingdings 2" panose="05020102010507070707" pitchFamily="18" charset="2"/>
              </a:rPr>
              <a:t></a:t>
            </a:r>
            <a:r>
              <a:rPr lang="en-US" altLang="en-US" b="1"/>
              <a:t> avoid reactive behavior, </a:t>
            </a:r>
            <a:r>
              <a:rPr lang="en-US" altLang="en-US" b="1">
                <a:sym typeface="Wingdings 2" panose="05020102010507070707" pitchFamily="18" charset="2"/>
              </a:rPr>
              <a:t></a:t>
            </a:r>
            <a:r>
              <a:rPr lang="en-US" altLang="en-US" b="1"/>
              <a:t> use the decisional process to take control of his/her life, and hopefully, </a:t>
            </a:r>
            <a:r>
              <a:rPr lang="en-US" altLang="en-US" b="1">
                <a:sym typeface="Wingdings 2" panose="05020102010507070707" pitchFamily="18" charset="2"/>
              </a:rPr>
              <a:t> </a:t>
            </a:r>
            <a:r>
              <a:rPr lang="en-US" altLang="en-US" b="1"/>
              <a:t>develop a more positive self-image.</a:t>
            </a:r>
            <a:r>
              <a:rPr lang="en-US" altLang="en-US" sz="1200" b="1"/>
              <a:t>  </a:t>
            </a:r>
          </a:p>
          <a:p>
            <a:pPr>
              <a:spcBef>
                <a:spcPct val="50000"/>
              </a:spcBef>
            </a:pPr>
            <a:r>
              <a:rPr lang="en-US" altLang="en-US" sz="1200" b="1"/>
              <a:t>The following lists are from volunteers who have learned Dos &amp; Don’ts from experiences with clients in the prison.</a:t>
            </a:r>
          </a:p>
        </p:txBody>
      </p:sp>
      <p:sp>
        <p:nvSpPr>
          <p:cNvPr id="151558" name="Text Box 6"/>
          <p:cNvSpPr txBox="1">
            <a:spLocks noChangeArrowheads="1"/>
          </p:cNvSpPr>
          <p:nvPr/>
        </p:nvSpPr>
        <p:spPr bwMode="auto">
          <a:xfrm>
            <a:off x="304800" y="2667000"/>
            <a:ext cx="8382000" cy="3124200"/>
          </a:xfrm>
          <a:prstGeom prst="rect">
            <a:avLst/>
          </a:prstGeom>
          <a:noFill/>
          <a:ln w="9525">
            <a:solidFill>
              <a:srgbClr val="000099"/>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b="1" u="sng"/>
              <a:t>Do Not</a:t>
            </a:r>
          </a:p>
          <a:p>
            <a:pPr>
              <a:spcAft>
                <a:spcPct val="20000"/>
              </a:spcAft>
              <a:buFontTx/>
              <a:buChar char="•"/>
            </a:pPr>
            <a:r>
              <a:rPr lang="en-US" altLang="en-US" sz="1400" b="1"/>
              <a:t> Divulge details of your personal life</a:t>
            </a:r>
          </a:p>
          <a:p>
            <a:pPr>
              <a:spcAft>
                <a:spcPct val="20000"/>
              </a:spcAft>
              <a:buFontTx/>
              <a:buChar char="•"/>
            </a:pPr>
            <a:r>
              <a:rPr lang="en-US" altLang="en-US" sz="1400" b="1"/>
              <a:t> Do favors, bring gifts, act as a reference</a:t>
            </a:r>
          </a:p>
          <a:p>
            <a:pPr>
              <a:spcAft>
                <a:spcPct val="20000"/>
              </a:spcAft>
              <a:buFontTx/>
              <a:buChar char="•"/>
            </a:pPr>
            <a:r>
              <a:rPr lang="en-US" altLang="en-US" sz="1400" b="1"/>
              <a:t> Attempt religious or political conversations</a:t>
            </a:r>
          </a:p>
          <a:p>
            <a:pPr>
              <a:spcAft>
                <a:spcPct val="20000"/>
              </a:spcAft>
              <a:buFontTx/>
              <a:buChar char="•"/>
            </a:pPr>
            <a:r>
              <a:rPr lang="en-US" altLang="en-US" sz="1400" b="1"/>
              <a:t> Repeat what is told to you without permission</a:t>
            </a:r>
          </a:p>
          <a:p>
            <a:pPr>
              <a:spcAft>
                <a:spcPct val="20000"/>
              </a:spcAft>
              <a:buFontTx/>
              <a:buChar char="•"/>
            </a:pPr>
            <a:r>
              <a:rPr lang="en-US" altLang="en-US" sz="1400" b="1"/>
              <a:t> Make assumptions/jump to conclusions about clients</a:t>
            </a:r>
          </a:p>
          <a:p>
            <a:pPr>
              <a:spcAft>
                <a:spcPct val="20000"/>
              </a:spcAft>
              <a:buFontTx/>
              <a:buChar char="•"/>
            </a:pPr>
            <a:r>
              <a:rPr lang="en-US" altLang="en-US" sz="1400" b="1"/>
              <a:t> Have a hidden agenda. Be a “buddy” to your client</a:t>
            </a:r>
          </a:p>
          <a:p>
            <a:pPr>
              <a:spcAft>
                <a:spcPct val="20000"/>
              </a:spcAft>
              <a:buFontTx/>
              <a:buChar char="•"/>
            </a:pPr>
            <a:r>
              <a:rPr lang="en-US" altLang="en-US" sz="1400" b="1"/>
              <a:t> Ask questions that can be answered “yes” or “no”</a:t>
            </a:r>
          </a:p>
          <a:p>
            <a:pPr>
              <a:spcAft>
                <a:spcPct val="20000"/>
              </a:spcAft>
              <a:buFontTx/>
              <a:buChar char="•"/>
            </a:pPr>
            <a:r>
              <a:rPr lang="en-US" altLang="en-US" sz="1400" b="1"/>
              <a:t> Be obtuse, short-tempered, or devious</a:t>
            </a:r>
          </a:p>
          <a:p>
            <a:pPr>
              <a:spcAft>
                <a:spcPct val="20000"/>
              </a:spcAft>
              <a:buFontTx/>
              <a:buChar char="•"/>
            </a:pPr>
            <a:r>
              <a:rPr lang="en-US" altLang="en-US" sz="1400" b="1"/>
              <a:t> Talk down, over his/her head, or tell client what to do</a:t>
            </a:r>
          </a:p>
          <a:p>
            <a:pPr>
              <a:spcAft>
                <a:spcPct val="20000"/>
              </a:spcAft>
              <a:buFontTx/>
              <a:buChar char="•"/>
            </a:pPr>
            <a:r>
              <a:rPr lang="en-US" altLang="en-US" sz="1400" b="1"/>
              <a:t> Embarrass or expose the client</a:t>
            </a:r>
          </a:p>
          <a:p>
            <a:pPr>
              <a:spcAft>
                <a:spcPct val="20000"/>
              </a:spcAft>
              <a:buFontTx/>
              <a:buChar char="•"/>
            </a:pPr>
            <a:r>
              <a:rPr lang="en-US" altLang="en-US" sz="1400" b="1"/>
              <a:t> Contact the client after your sessions are completed</a:t>
            </a:r>
          </a:p>
        </p:txBody>
      </p:sp>
      <p:sp>
        <p:nvSpPr>
          <p:cNvPr id="15155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6FFB259-61E7-4BFC-9ADD-D0696418D689}" type="slidenum">
              <a:rPr lang="en-US" altLang="en-US" sz="1400"/>
              <a:pPr/>
              <a:t>74</a:t>
            </a:fld>
            <a:endParaRPr lang="en-US" altLang="en-US" sz="1400"/>
          </a:p>
        </p:txBody>
      </p:sp>
      <p:sp>
        <p:nvSpPr>
          <p:cNvPr id="151560" name="TextBox 7"/>
          <p:cNvSpPr txBox="1">
            <a:spLocks noChangeArrowheads="1"/>
          </p:cNvSpPr>
          <p:nvPr/>
        </p:nvSpPr>
        <p:spPr bwMode="auto">
          <a:xfrm>
            <a:off x="304800" y="6019800"/>
            <a:ext cx="800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FF0000"/>
                </a:solidFill>
              </a:rPr>
              <a:t>Other than a handshake, DO NOT have physical contact with anyone in the prison.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914400" y="533400"/>
            <a:ext cx="7543800" cy="914400"/>
          </a:xfrm>
        </p:spPr>
        <p:txBody>
          <a:bodyPr/>
          <a:lstStyle/>
          <a:p>
            <a:pPr algn="l">
              <a:lnSpc>
                <a:spcPct val="75000"/>
              </a:lnSpc>
            </a:pPr>
            <a:r>
              <a:rPr lang="en-US" altLang="en-US" sz="3200" smtClean="0">
                <a:solidFill>
                  <a:schemeClr val="hlink"/>
                </a:solidFill>
                <a:latin typeface="Arial Black" panose="020B0A04020102020204" pitchFamily="34" charset="0"/>
                <a:ea typeface="ＭＳ Ｐゴシック" panose="020B0600070205080204" pitchFamily="34" charset="-128"/>
              </a:rPr>
              <a:t>Thresholds – Decision Making</a:t>
            </a:r>
            <a:r>
              <a:rPr lang="en-US" altLang="en-US" sz="3600" smtClean="0">
                <a:ea typeface="ＭＳ Ｐゴシック" panose="020B0600070205080204" pitchFamily="34" charset="-128"/>
              </a:rPr>
              <a:t/>
            </a:r>
            <a:br>
              <a:rPr lang="en-US" altLang="en-US" sz="3600" smtClean="0">
                <a:ea typeface="ＭＳ Ｐゴシック" panose="020B0600070205080204" pitchFamily="34" charset="-128"/>
              </a:rPr>
            </a:br>
            <a:r>
              <a:rPr lang="en-US" altLang="en-US" sz="3600" smtClean="0">
                <a:ea typeface="ＭＳ Ｐゴシック" panose="020B0600070205080204" pitchFamily="34" charset="-128"/>
              </a:rPr>
              <a:t> </a:t>
            </a:r>
            <a:r>
              <a:rPr lang="en-US" altLang="en-US" sz="2400" smtClean="0">
                <a:ea typeface="ＭＳ Ｐゴシック" panose="020B0600070205080204" pitchFamily="34" charset="-128"/>
              </a:rPr>
              <a:t>Resource –</a:t>
            </a:r>
            <a:r>
              <a:rPr lang="en-US" altLang="en-US" sz="3600" smtClean="0">
                <a:ea typeface="ＭＳ Ｐゴシック" panose="020B0600070205080204" pitchFamily="34" charset="-128"/>
              </a:rPr>
              <a:t> </a:t>
            </a:r>
            <a:r>
              <a:rPr lang="en-US" altLang="en-US" sz="2400" smtClean="0">
                <a:ea typeface="ＭＳ Ｐゴシック" panose="020B0600070205080204" pitchFamily="34" charset="-128"/>
              </a:rPr>
              <a:t>Teaching Dos and Don’ts</a:t>
            </a:r>
          </a:p>
        </p:txBody>
      </p:sp>
      <p:sp>
        <p:nvSpPr>
          <p:cNvPr id="153603" name="Rectangle 3"/>
          <p:cNvSpPr>
            <a:spLocks noChangeArrowheads="1"/>
          </p:cNvSpPr>
          <p:nvPr/>
        </p:nvSpPr>
        <p:spPr bwMode="auto">
          <a:xfrm>
            <a:off x="0" y="30527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3604" name="Text Box 4"/>
          <p:cNvSpPr txBox="1">
            <a:spLocks noChangeArrowheads="1"/>
          </p:cNvSpPr>
          <p:nvPr/>
        </p:nvSpPr>
        <p:spPr bwMode="auto">
          <a:xfrm>
            <a:off x="152400" y="1905000"/>
            <a:ext cx="365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Wingdings 3" panose="05040102010807070707" pitchFamily="18" charset="2"/>
              <a:buNone/>
            </a:pPr>
            <a:endParaRPr lang="en-US" altLang="en-US" sz="1400"/>
          </a:p>
          <a:p>
            <a:pPr>
              <a:spcBef>
                <a:spcPct val="50000"/>
              </a:spcBef>
              <a:buFont typeface="Wingdings 3" panose="05040102010807070707" pitchFamily="18" charset="2"/>
              <a:buNone/>
            </a:pPr>
            <a:endParaRPr lang="en-US" altLang="en-US" sz="1400"/>
          </a:p>
          <a:p>
            <a:pPr>
              <a:spcBef>
                <a:spcPct val="50000"/>
              </a:spcBef>
              <a:buFont typeface="Wingdings 3" panose="05040102010807070707" pitchFamily="18" charset="2"/>
              <a:buNone/>
            </a:pPr>
            <a:endParaRPr lang="en-US" altLang="en-US" sz="1400"/>
          </a:p>
          <a:p>
            <a:pPr>
              <a:buFontTx/>
              <a:buChar char="•"/>
            </a:pPr>
            <a:endParaRPr lang="en-US" altLang="en-US" sz="1200"/>
          </a:p>
          <a:p>
            <a:pPr>
              <a:buFontTx/>
              <a:buChar char="•"/>
            </a:pPr>
            <a:endParaRPr lang="en-US" altLang="en-US" sz="1200"/>
          </a:p>
        </p:txBody>
      </p:sp>
      <p:sp>
        <p:nvSpPr>
          <p:cNvPr id="153605" name="Text Box 5"/>
          <p:cNvSpPr txBox="1">
            <a:spLocks noChangeArrowheads="1"/>
          </p:cNvSpPr>
          <p:nvPr/>
        </p:nvSpPr>
        <p:spPr bwMode="auto">
          <a:xfrm>
            <a:off x="228600" y="1905000"/>
            <a:ext cx="8763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b="1"/>
              <a:t>Your goals are to help the client </a:t>
            </a:r>
            <a:r>
              <a:rPr lang="en-US" altLang="en-US" b="1">
                <a:sym typeface="Wingdings 2" panose="05020102010507070707" pitchFamily="18" charset="2"/>
              </a:rPr>
              <a:t></a:t>
            </a:r>
            <a:r>
              <a:rPr lang="en-US" altLang="en-US" b="1"/>
              <a:t> avoid reactive behavior, </a:t>
            </a:r>
            <a:r>
              <a:rPr lang="en-US" altLang="en-US" b="1">
                <a:sym typeface="Wingdings 2" panose="05020102010507070707" pitchFamily="18" charset="2"/>
              </a:rPr>
              <a:t></a:t>
            </a:r>
            <a:r>
              <a:rPr lang="en-US" altLang="en-US" b="1"/>
              <a:t> use the decisional process to take control of his/her life, and hopefully, </a:t>
            </a:r>
            <a:r>
              <a:rPr lang="en-US" altLang="en-US" b="1">
                <a:sym typeface="Wingdings 2" panose="05020102010507070707" pitchFamily="18" charset="2"/>
              </a:rPr>
              <a:t> </a:t>
            </a:r>
            <a:r>
              <a:rPr lang="en-US" altLang="en-US" b="1"/>
              <a:t>develop a more positive self-image.</a:t>
            </a:r>
            <a:r>
              <a:rPr lang="en-US" altLang="en-US" sz="1200" b="1"/>
              <a:t>  </a:t>
            </a:r>
          </a:p>
          <a:p>
            <a:pPr>
              <a:spcBef>
                <a:spcPct val="50000"/>
              </a:spcBef>
            </a:pPr>
            <a:r>
              <a:rPr lang="en-US" altLang="en-US" sz="1200" b="1"/>
              <a:t>The following lists are from volunteers who have learned Dos &amp; Don’ts from experiences with clients in the prison.</a:t>
            </a:r>
          </a:p>
        </p:txBody>
      </p:sp>
      <p:sp>
        <p:nvSpPr>
          <p:cNvPr id="153606" name="Text Box 7"/>
          <p:cNvSpPr txBox="1">
            <a:spLocks noChangeArrowheads="1"/>
          </p:cNvSpPr>
          <p:nvPr/>
        </p:nvSpPr>
        <p:spPr bwMode="auto">
          <a:xfrm>
            <a:off x="533400" y="2971800"/>
            <a:ext cx="8229600" cy="2865438"/>
          </a:xfrm>
          <a:prstGeom prst="rect">
            <a:avLst/>
          </a:prstGeom>
          <a:noFill/>
          <a:ln w="38100" cmpd="dbl">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b="1" u="sng"/>
              <a:t>Do</a:t>
            </a:r>
          </a:p>
          <a:p>
            <a:pPr>
              <a:spcAft>
                <a:spcPct val="20000"/>
              </a:spcAft>
              <a:buFontTx/>
              <a:buChar char="•"/>
            </a:pPr>
            <a:r>
              <a:rPr lang="en-US" altLang="en-US" sz="1400" b="1"/>
              <a:t> Be on time, prepared &amp; dress appropriately.</a:t>
            </a:r>
          </a:p>
          <a:p>
            <a:pPr>
              <a:spcAft>
                <a:spcPct val="20000"/>
              </a:spcAft>
              <a:buFontTx/>
              <a:buChar char="•"/>
            </a:pPr>
            <a:r>
              <a:rPr lang="en-US" altLang="en-US" sz="1400" b="1"/>
              <a:t> Have a client face away from traffic</a:t>
            </a:r>
          </a:p>
          <a:p>
            <a:pPr>
              <a:spcAft>
                <a:spcPct val="20000"/>
              </a:spcAft>
              <a:buFontTx/>
              <a:buChar char="•"/>
            </a:pPr>
            <a:r>
              <a:rPr lang="en-US" altLang="en-US" sz="1400" b="1"/>
              <a:t> When in doubt, ask</a:t>
            </a:r>
            <a:r>
              <a:rPr lang="en-US" altLang="en-US" sz="1400"/>
              <a:t> </a:t>
            </a:r>
          </a:p>
          <a:p>
            <a:pPr>
              <a:spcAft>
                <a:spcPct val="20000"/>
              </a:spcAft>
              <a:buFontTx/>
              <a:buChar char="•"/>
            </a:pPr>
            <a:r>
              <a:rPr lang="en-US" altLang="en-US" sz="1400" b="1"/>
              <a:t> Be positive, patient, accepting, honest, &amp; expect same</a:t>
            </a:r>
          </a:p>
          <a:p>
            <a:pPr>
              <a:spcAft>
                <a:spcPct val="20000"/>
              </a:spcAft>
              <a:buFontTx/>
              <a:buChar char="•"/>
            </a:pPr>
            <a:r>
              <a:rPr lang="en-US" altLang="en-US" sz="1400" b="1"/>
              <a:t> Be flexible, adapt the lesson to meet the client’s needs</a:t>
            </a:r>
          </a:p>
          <a:p>
            <a:pPr>
              <a:spcAft>
                <a:spcPct val="20000"/>
              </a:spcAft>
              <a:buFontTx/>
              <a:buChar char="•"/>
            </a:pPr>
            <a:r>
              <a:rPr lang="en-US" altLang="en-US" sz="1400" b="1"/>
              <a:t> Ask questions &amp; clarify statements using examples </a:t>
            </a:r>
          </a:p>
          <a:p>
            <a:pPr>
              <a:spcAft>
                <a:spcPct val="20000"/>
              </a:spcAft>
              <a:buFontTx/>
              <a:buChar char="•"/>
            </a:pPr>
            <a:r>
              <a:rPr lang="en-US" altLang="en-US" sz="1400" b="1"/>
              <a:t> Be an active listener; hear what the client is </a:t>
            </a:r>
            <a:r>
              <a:rPr lang="en-US" altLang="en-US" sz="1400" b="1" i="1"/>
              <a:t>really </a:t>
            </a:r>
            <a:r>
              <a:rPr lang="en-US" altLang="en-US" sz="1400" b="1"/>
              <a:t>saying</a:t>
            </a:r>
          </a:p>
          <a:p>
            <a:pPr>
              <a:spcAft>
                <a:spcPct val="20000"/>
              </a:spcAft>
              <a:buFontTx/>
              <a:buChar char="•"/>
            </a:pPr>
            <a:r>
              <a:rPr lang="en-US" altLang="en-US" sz="1400" b="1"/>
              <a:t> Focus on client</a:t>
            </a:r>
            <a:r>
              <a:rPr lang="en-US" altLang="en-US" sz="1400" b="1" i="1"/>
              <a:t> language</a:t>
            </a:r>
            <a:r>
              <a:rPr lang="en-US" altLang="en-US" sz="1400" b="1"/>
              <a:t> to clarify thought processes</a:t>
            </a:r>
          </a:p>
          <a:p>
            <a:pPr>
              <a:spcAft>
                <a:spcPct val="20000"/>
              </a:spcAft>
              <a:buFontTx/>
              <a:buChar char="•"/>
            </a:pPr>
            <a:r>
              <a:rPr lang="en-US" altLang="en-US" sz="1400" b="1"/>
              <a:t> Keep on track; don’t be diverted from teaching the model</a:t>
            </a:r>
            <a:endParaRPr lang="en-US" altLang="en-US" sz="1400" b="1" i="1"/>
          </a:p>
          <a:p>
            <a:pPr>
              <a:spcAft>
                <a:spcPct val="20000"/>
              </a:spcAft>
              <a:buFontTx/>
              <a:buChar char="•"/>
            </a:pPr>
            <a:r>
              <a:rPr lang="en-US" altLang="en-US" sz="1400" b="1" i="1"/>
              <a:t> Be yourself</a:t>
            </a:r>
          </a:p>
        </p:txBody>
      </p:sp>
      <p:sp>
        <p:nvSpPr>
          <p:cNvPr id="153607" name="Text Box 8"/>
          <p:cNvSpPr txBox="1">
            <a:spLocks noChangeArrowheads="1"/>
          </p:cNvSpPr>
          <p:nvPr/>
        </p:nvSpPr>
        <p:spPr bwMode="auto">
          <a:xfrm>
            <a:off x="1295400" y="5943600"/>
            <a:ext cx="647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i="1">
                <a:latin typeface="Comic Sans MS" panose="030F0702030302020204" pitchFamily="66" charset="0"/>
              </a:rPr>
              <a:t>You may well learn, grow, and enjoy yourself in the process</a:t>
            </a:r>
            <a:r>
              <a:rPr lang="en-US" altLang="en-US" i="1">
                <a:latin typeface="Comic Sans MS" panose="030F0702030302020204" pitchFamily="66" charset="0"/>
              </a:rPr>
              <a:t> </a:t>
            </a:r>
          </a:p>
        </p:txBody>
      </p:sp>
      <p:sp>
        <p:nvSpPr>
          <p:cNvPr id="15360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19E81C4A-A40B-4B58-9B55-5A57FBDBA875}" type="slidenum">
              <a:rPr lang="en-US" altLang="en-US" sz="1400"/>
              <a:pPr/>
              <a:t>75</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762000" y="914400"/>
            <a:ext cx="7543800" cy="1828800"/>
          </a:xfrm>
        </p:spPr>
        <p:txBody>
          <a:bodyPr/>
          <a:lstStyle/>
          <a:p>
            <a:pPr algn="l"/>
            <a:r>
              <a:rPr lang="en-US" altLang="en-US" sz="3600" smtClean="0">
                <a:solidFill>
                  <a:schemeClr val="hlink"/>
                </a:solidFill>
                <a:ea typeface="ＭＳ Ｐゴシック" panose="020B0600070205080204" pitchFamily="34" charset="-128"/>
              </a:rPr>
              <a:t>Thresholds – Decision Making</a:t>
            </a:r>
            <a:r>
              <a:rPr lang="en-US" altLang="en-US" sz="3600" smtClean="0">
                <a:ea typeface="ＭＳ Ｐゴシック" panose="020B0600070205080204" pitchFamily="34" charset="-128"/>
              </a:rPr>
              <a:t/>
            </a:r>
            <a:br>
              <a:rPr lang="en-US" altLang="en-US" sz="3600" smtClean="0">
                <a:ea typeface="ＭＳ Ｐゴシック" panose="020B0600070205080204" pitchFamily="34" charset="-128"/>
              </a:rPr>
            </a:br>
            <a:r>
              <a:rPr lang="en-US" altLang="en-US" sz="2400" smtClean="0">
                <a:ea typeface="ＭＳ Ｐゴシック" panose="020B0600070205080204" pitchFamily="34" charset="-128"/>
              </a:rPr>
              <a:t>Prison Dress Code and Visitation Advice</a:t>
            </a:r>
            <a:br>
              <a:rPr lang="en-US" altLang="en-US" sz="2400" smtClean="0">
                <a:ea typeface="ＭＳ Ｐゴシック" panose="020B0600070205080204" pitchFamily="34" charset="-128"/>
              </a:rPr>
            </a:br>
            <a:r>
              <a:rPr lang="en-US" altLang="en-US" sz="2400" smtClean="0">
                <a:ea typeface="ＭＳ Ｐゴシック" panose="020B0600070205080204" pitchFamily="34" charset="-128"/>
              </a:rPr>
              <a:t/>
            </a:r>
            <a:br>
              <a:rPr lang="en-US" altLang="en-US" sz="2400" smtClean="0">
                <a:ea typeface="ＭＳ Ｐゴシック" panose="020B0600070205080204" pitchFamily="34" charset="-128"/>
              </a:rPr>
            </a:br>
            <a:r>
              <a:rPr lang="en-US" altLang="en-US" sz="2400" smtClean="0">
                <a:ea typeface="ＭＳ Ｐゴシック" panose="020B0600070205080204" pitchFamily="34" charset="-128"/>
              </a:rPr>
              <a:t/>
            </a:r>
            <a:br>
              <a:rPr lang="en-US" altLang="en-US" sz="2400" smtClean="0">
                <a:ea typeface="ＭＳ Ｐゴシック" panose="020B0600070205080204" pitchFamily="34" charset="-128"/>
              </a:rPr>
            </a:br>
            <a:r>
              <a:rPr lang="en-US" altLang="en-US" sz="2400" smtClean="0">
                <a:ea typeface="ＭＳ Ｐゴシック" panose="020B0600070205080204" pitchFamily="34" charset="-128"/>
              </a:rPr>
              <a:t/>
            </a:r>
            <a:br>
              <a:rPr lang="en-US" altLang="en-US" sz="2400" smtClean="0">
                <a:ea typeface="ＭＳ Ｐゴシック" panose="020B0600070205080204" pitchFamily="34" charset="-128"/>
              </a:rPr>
            </a:br>
            <a:endParaRPr lang="en-US" altLang="en-US" sz="2400" smtClean="0">
              <a:ea typeface="ＭＳ Ｐゴシック" panose="020B0600070205080204" pitchFamily="34" charset="-128"/>
            </a:endParaRPr>
          </a:p>
        </p:txBody>
      </p:sp>
      <p:sp>
        <p:nvSpPr>
          <p:cNvPr id="155651" name="Rectangle 3"/>
          <p:cNvSpPr>
            <a:spLocks noChangeArrowheads="1"/>
          </p:cNvSpPr>
          <p:nvPr/>
        </p:nvSpPr>
        <p:spPr bwMode="auto">
          <a:xfrm>
            <a:off x="0" y="305276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5652" name="Text Box 4"/>
          <p:cNvSpPr txBox="1">
            <a:spLocks noChangeArrowheads="1"/>
          </p:cNvSpPr>
          <p:nvPr/>
        </p:nvSpPr>
        <p:spPr bwMode="auto">
          <a:xfrm>
            <a:off x="152400" y="1905000"/>
            <a:ext cx="365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Wingdings 3" panose="05040102010807070707" pitchFamily="18" charset="2"/>
              <a:buNone/>
            </a:pPr>
            <a:endParaRPr lang="en-US" altLang="en-US" sz="1400"/>
          </a:p>
          <a:p>
            <a:pPr>
              <a:spcBef>
                <a:spcPct val="50000"/>
              </a:spcBef>
              <a:buFont typeface="Wingdings 3" panose="05040102010807070707" pitchFamily="18" charset="2"/>
              <a:buNone/>
            </a:pPr>
            <a:endParaRPr lang="en-US" altLang="en-US" sz="1400"/>
          </a:p>
          <a:p>
            <a:pPr>
              <a:spcBef>
                <a:spcPct val="50000"/>
              </a:spcBef>
              <a:buFont typeface="Wingdings 3" panose="05040102010807070707" pitchFamily="18" charset="2"/>
              <a:buNone/>
            </a:pPr>
            <a:endParaRPr lang="en-US" altLang="en-US" sz="1400"/>
          </a:p>
          <a:p>
            <a:pPr>
              <a:buFontTx/>
              <a:buChar char="•"/>
            </a:pPr>
            <a:endParaRPr lang="en-US" altLang="en-US" sz="1200"/>
          </a:p>
          <a:p>
            <a:pPr>
              <a:buFontTx/>
              <a:buChar char="•"/>
            </a:pPr>
            <a:endParaRPr lang="en-US" altLang="en-US" sz="1200"/>
          </a:p>
        </p:txBody>
      </p:sp>
      <p:sp>
        <p:nvSpPr>
          <p:cNvPr id="155653" name="TextBox 4"/>
          <p:cNvSpPr txBox="1">
            <a:spLocks noChangeArrowheads="1"/>
          </p:cNvSpPr>
          <p:nvPr/>
        </p:nvSpPr>
        <p:spPr bwMode="auto">
          <a:xfrm>
            <a:off x="381000" y="1600200"/>
            <a:ext cx="83820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sz="1800" b="1" u="sng"/>
              <a:t>Dress</a:t>
            </a:r>
          </a:p>
          <a:p>
            <a:pPr>
              <a:buFontTx/>
              <a:buChar char="•"/>
            </a:pPr>
            <a:r>
              <a:rPr lang="en-US" altLang="en-US" sz="1800"/>
              <a:t> </a:t>
            </a:r>
            <a:r>
              <a:rPr lang="en-US" altLang="en-US" sz="1400"/>
              <a:t>Casual pants</a:t>
            </a:r>
          </a:p>
          <a:p>
            <a:pPr>
              <a:buFontTx/>
              <a:buChar char="•"/>
            </a:pPr>
            <a:r>
              <a:rPr lang="en-US" altLang="en-US" sz="1400"/>
              <a:t> Collared shirts for men is suggested</a:t>
            </a:r>
          </a:p>
          <a:p>
            <a:pPr>
              <a:buFontTx/>
              <a:buChar char="•"/>
            </a:pPr>
            <a:r>
              <a:rPr lang="en-US" altLang="en-US" sz="1400"/>
              <a:t> Conservative casual attire is acceptable </a:t>
            </a:r>
          </a:p>
          <a:p>
            <a:r>
              <a:rPr lang="en-US" altLang="en-US" sz="1400"/>
              <a:t> </a:t>
            </a:r>
          </a:p>
          <a:p>
            <a:endParaRPr lang="en-US" altLang="en-US" sz="1400"/>
          </a:p>
          <a:p>
            <a:pPr>
              <a:buFontTx/>
              <a:buChar char="•"/>
            </a:pPr>
            <a:r>
              <a:rPr lang="en-US" altLang="en-US" sz="1400"/>
              <a:t> Closed shoes</a:t>
            </a:r>
          </a:p>
          <a:p>
            <a:endParaRPr lang="en-US" altLang="en-US" sz="1400"/>
          </a:p>
          <a:p>
            <a:r>
              <a:rPr lang="en-US" altLang="en-US" sz="1800" b="1" u="sng"/>
              <a:t>Visitation Advice</a:t>
            </a:r>
          </a:p>
          <a:p>
            <a:pPr>
              <a:buFontTx/>
              <a:buAutoNum type="arabicPeriod"/>
            </a:pPr>
            <a:r>
              <a:rPr lang="en-US" altLang="en-US" sz="1600"/>
              <a:t> </a:t>
            </a:r>
            <a:r>
              <a:rPr lang="en-US" altLang="en-US" sz="1400"/>
              <a:t>Limited seating – lawyers get preference</a:t>
            </a:r>
          </a:p>
          <a:p>
            <a:pPr>
              <a:buFontTx/>
              <a:buAutoNum type="arabicPeriod"/>
            </a:pPr>
            <a:r>
              <a:rPr lang="en-US" altLang="en-US" sz="1400"/>
              <a:t> Attend first Macro to meet with your client &amp; set time for weekly 1 - 1</a:t>
            </a:r>
          </a:p>
          <a:p>
            <a:pPr>
              <a:buFontTx/>
              <a:buAutoNum type="arabicPeriod"/>
            </a:pPr>
            <a:r>
              <a:rPr lang="en-US" altLang="en-US" sz="1400"/>
              <a:t> Anticipate a 45-60 minute session</a:t>
            </a:r>
          </a:p>
          <a:p>
            <a:pPr>
              <a:buFontTx/>
              <a:buAutoNum type="arabicPeriod"/>
            </a:pPr>
            <a:r>
              <a:rPr lang="en-US" altLang="en-US" sz="1400"/>
              <a:t> Anticipate variation in access process depending upon correction officers on duty</a:t>
            </a:r>
          </a:p>
          <a:p>
            <a:pPr>
              <a:buFontTx/>
              <a:buAutoNum type="arabicPeriod"/>
            </a:pPr>
            <a:r>
              <a:rPr lang="en-US" altLang="en-US" sz="1400"/>
              <a:t> Pay attention to the red light on the walls.  If the light is on, no movement is allowed</a:t>
            </a:r>
          </a:p>
          <a:p>
            <a:pPr>
              <a:buFontTx/>
              <a:buAutoNum type="arabicPeriod"/>
            </a:pPr>
            <a:r>
              <a:rPr lang="en-US" altLang="en-US" sz="1400"/>
              <a:t> Be patient.</a:t>
            </a:r>
          </a:p>
          <a:p>
            <a:pPr>
              <a:buFontTx/>
              <a:buAutoNum type="arabicPeriod"/>
            </a:pPr>
            <a:r>
              <a:rPr lang="en-US" altLang="en-US" sz="1400"/>
              <a:t> Messages can’t be left for a client; if session must be changed/communicate via the Macro teacher</a:t>
            </a:r>
          </a:p>
          <a:p>
            <a:pPr>
              <a:buFontTx/>
              <a:buAutoNum type="arabicPeriod"/>
            </a:pPr>
            <a:r>
              <a:rPr lang="en-US" altLang="en-US" sz="1400"/>
              <a:t> Have client face away from command center; less traffic for them to watch</a:t>
            </a:r>
          </a:p>
          <a:p>
            <a:pPr>
              <a:buFontTx/>
              <a:buAutoNum type="arabicPeriod"/>
            </a:pPr>
            <a:r>
              <a:rPr lang="en-US" altLang="en-US" sz="1400"/>
              <a:t> May be their only visitor…</a:t>
            </a:r>
          </a:p>
          <a:p>
            <a:pPr>
              <a:buFontTx/>
              <a:buAutoNum type="arabicPeriod"/>
            </a:pPr>
            <a:r>
              <a:rPr lang="en-US" altLang="en-US" sz="1400"/>
              <a:t> Some love the workbook, some don’t…don’t worry if they don’t you can talk through it</a:t>
            </a:r>
          </a:p>
          <a:p>
            <a:pPr>
              <a:buFontTx/>
              <a:buAutoNum type="arabicPeriod"/>
            </a:pPr>
            <a:r>
              <a:rPr lang="en-US" altLang="en-US" sz="1400"/>
              <a:t> Be careful about writing information down</a:t>
            </a:r>
          </a:p>
          <a:p>
            <a:pPr>
              <a:buFontTx/>
              <a:buAutoNum type="arabicPeriod"/>
            </a:pPr>
            <a:r>
              <a:rPr lang="en-US" altLang="en-US" sz="1400"/>
              <a:t> Go to the first macro and meet your inmate and get comfortable with process</a:t>
            </a:r>
          </a:p>
          <a:p>
            <a:pPr>
              <a:buFontTx/>
              <a:buChar char="•"/>
            </a:pPr>
            <a:endParaRPr lang="en-US" altLang="en-US" sz="1600"/>
          </a:p>
          <a:p>
            <a:endParaRPr lang="en-US" altLang="en-US" sz="1800"/>
          </a:p>
        </p:txBody>
      </p:sp>
      <p:pic>
        <p:nvPicPr>
          <p:cNvPr id="155654" name="Picture 14" descr="New%20Prison%20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286000"/>
            <a:ext cx="2438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Text Box 7"/>
          <p:cNvSpPr txBox="1">
            <a:spLocks noChangeArrowheads="1"/>
          </p:cNvSpPr>
          <p:nvPr/>
        </p:nvSpPr>
        <p:spPr bwMode="auto">
          <a:xfrm>
            <a:off x="990600" y="2568575"/>
            <a:ext cx="502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r>
              <a:rPr lang="en-US" altLang="en-US" sz="1400"/>
              <a:t>( </a:t>
            </a:r>
            <a:r>
              <a:rPr lang="en-US" altLang="en-US" sz="1400" u="sng"/>
              <a:t>No</a:t>
            </a:r>
            <a:r>
              <a:rPr lang="en-US" altLang="en-US" sz="1400"/>
              <a:t> shorts, revealing attire, skirts, sweats, ripped clothes, hoodies, loose tops that can conceal things)</a:t>
            </a:r>
          </a:p>
        </p:txBody>
      </p:sp>
      <p:sp>
        <p:nvSpPr>
          <p:cNvPr id="155656"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18DFFB7E-981C-4FCE-9A7E-514A23401D26}" type="slidenum">
              <a:rPr lang="en-US" altLang="en-US" sz="1400"/>
              <a:pPr/>
              <a:t>76</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050"/>
          <p:cNvSpPr>
            <a:spLocks noGrp="1" noChangeArrowheads="1"/>
          </p:cNvSpPr>
          <p:nvPr>
            <p:ph type="title"/>
          </p:nvPr>
        </p:nvSpPr>
        <p:spPr>
          <a:xfrm>
            <a:off x="838200" y="381000"/>
            <a:ext cx="75438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Agenda</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158723" name="Text Box 2051"/>
          <p:cNvSpPr txBox="1">
            <a:spLocks noChangeArrowheads="1"/>
          </p:cNvSpPr>
          <p:nvPr/>
        </p:nvSpPr>
        <p:spPr bwMode="auto">
          <a:xfrm>
            <a:off x="381000" y="1752600"/>
            <a:ext cx="83820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1500">
                <a:solidFill>
                  <a:schemeClr val="tx1"/>
                </a:solidFill>
                <a:latin typeface="Arial" panose="020B0604020202020204" pitchFamily="34" charset="0"/>
                <a:ea typeface="ＭＳ Ｐゴシック" panose="020B0600070205080204" pitchFamily="34" charset="-128"/>
              </a:defRPr>
            </a:lvl1pPr>
            <a:lvl2pPr>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Clr>
                <a:schemeClr val="accent2"/>
              </a:buClr>
              <a:buFont typeface="Wingdings" panose="05000000000000000000" pitchFamily="2" charset="2"/>
              <a:buChar char=""/>
            </a:pPr>
            <a:r>
              <a:rPr lang="en-US" altLang="en-US" sz="2400" dirty="0"/>
              <a:t>Registration   </a:t>
            </a:r>
          </a:p>
          <a:p>
            <a:pPr>
              <a:buClr>
                <a:schemeClr val="accent2"/>
              </a:buClr>
              <a:buFont typeface="Wingdings" panose="05000000000000000000" pitchFamily="2" charset="2"/>
              <a:buChar char=""/>
            </a:pPr>
            <a:r>
              <a:rPr lang="en-US" altLang="en-US" sz="2400" dirty="0"/>
              <a:t>Introductions/Structured Conversation</a:t>
            </a:r>
          </a:p>
          <a:p>
            <a:pPr>
              <a:buClr>
                <a:schemeClr val="accent2"/>
              </a:buClr>
              <a:buFont typeface="Wingdings" panose="05000000000000000000" pitchFamily="2" charset="2"/>
              <a:buChar char=""/>
            </a:pPr>
            <a:r>
              <a:rPr lang="en-US" altLang="en-US" sz="2400" dirty="0"/>
              <a:t>Overview of Thresholds</a:t>
            </a:r>
          </a:p>
          <a:p>
            <a:pPr>
              <a:buClr>
                <a:schemeClr val="accent2"/>
              </a:buClr>
              <a:buFont typeface="Wingdings" panose="05000000000000000000" pitchFamily="2" charset="2"/>
              <a:buChar char=""/>
            </a:pPr>
            <a:r>
              <a:rPr lang="en-US" altLang="en-US" sz="2400" dirty="0"/>
              <a:t>6 Step Overview</a:t>
            </a:r>
          </a:p>
          <a:p>
            <a:pPr>
              <a:buClr>
                <a:schemeClr val="accent2"/>
              </a:buClr>
              <a:buFont typeface="Wingdings" panose="05000000000000000000" pitchFamily="2" charset="2"/>
              <a:buChar char=""/>
            </a:pPr>
            <a:r>
              <a:rPr lang="en-US" altLang="en-US" sz="2400" dirty="0"/>
              <a:t>Prison Information/Prison Clearance Forms</a:t>
            </a:r>
          </a:p>
          <a:p>
            <a:pPr>
              <a:buClr>
                <a:schemeClr val="accent2"/>
              </a:buClr>
              <a:buFont typeface="Wingdings" panose="05000000000000000000" pitchFamily="2" charset="2"/>
              <a:buChar char=""/>
            </a:pPr>
            <a:r>
              <a:rPr lang="en-US" altLang="en-US" sz="2400" dirty="0"/>
              <a:t>Micro/Macro Overview</a:t>
            </a:r>
          </a:p>
          <a:p>
            <a:pPr lvl="1">
              <a:buClr>
                <a:schemeClr val="accent2"/>
              </a:buClr>
              <a:buSzPct val="50000"/>
              <a:buFont typeface="Wingdings" panose="05000000000000000000" pitchFamily="2" charset="2"/>
              <a:buChar char="Ø"/>
            </a:pPr>
            <a:r>
              <a:rPr lang="en-US" altLang="en-US" sz="2000" dirty="0"/>
              <a:t>  </a:t>
            </a:r>
            <a:r>
              <a:rPr lang="en-US" altLang="en-US" sz="1800" dirty="0"/>
              <a:t>Distribute Vol. Teacher Guide &amp; Student Manual</a:t>
            </a:r>
          </a:p>
          <a:p>
            <a:pPr>
              <a:buClr>
                <a:schemeClr val="accent2"/>
              </a:buClr>
              <a:buFont typeface="Wingdings" panose="05000000000000000000" pitchFamily="2" charset="2"/>
              <a:buChar char=""/>
            </a:pPr>
            <a:r>
              <a:rPr lang="en-US" altLang="en-US" sz="2400" dirty="0"/>
              <a:t>Outline/Detail/Demo – 6 Steps Decision Model</a:t>
            </a:r>
          </a:p>
          <a:p>
            <a:pPr>
              <a:buClr>
                <a:schemeClr val="accent2"/>
              </a:buClr>
              <a:buFont typeface="Wingdings" panose="05000000000000000000" pitchFamily="2" charset="2"/>
              <a:buChar char=""/>
            </a:pPr>
            <a:r>
              <a:rPr lang="en-US" altLang="en-US" sz="2400" dirty="0"/>
              <a:t>Going to Prison/Prison Guidelines </a:t>
            </a:r>
          </a:p>
          <a:p>
            <a:pPr>
              <a:buClr>
                <a:schemeClr val="accent2"/>
              </a:buClr>
              <a:buFont typeface="Wingdings" panose="05000000000000000000" pitchFamily="2" charset="2"/>
              <a:buChar char=""/>
            </a:pPr>
            <a:r>
              <a:rPr lang="en-US" altLang="en-US" sz="2400" u="sng" dirty="0"/>
              <a:t>Open Issues</a:t>
            </a:r>
          </a:p>
          <a:p>
            <a:pPr>
              <a:buClr>
                <a:schemeClr val="accent2"/>
              </a:buClr>
              <a:buFont typeface="Wingdings" panose="05000000000000000000" pitchFamily="2" charset="2"/>
              <a:buChar char=""/>
            </a:pPr>
            <a:r>
              <a:rPr lang="en-US" altLang="en-US" sz="2400" dirty="0"/>
              <a:t>Closing Ritual &amp; Critique of the day </a:t>
            </a:r>
          </a:p>
          <a:p>
            <a:pPr>
              <a:buClr>
                <a:schemeClr val="accent2"/>
              </a:buClr>
              <a:buFont typeface="Wingdings" panose="05000000000000000000" pitchFamily="2" charset="2"/>
              <a:buChar char=""/>
            </a:pPr>
            <a:endParaRPr lang="en-US" altLang="en-US" sz="2400" dirty="0"/>
          </a:p>
        </p:txBody>
      </p:sp>
      <p:sp>
        <p:nvSpPr>
          <p:cNvPr id="15872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A4A9194B-CC9D-4554-A4FE-315ABD6E001F}" type="slidenum">
              <a:rPr lang="en-US" altLang="en-US" sz="1400"/>
              <a:pPr/>
              <a:t>77</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2171700" y="2114550"/>
            <a:ext cx="4857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n-US" altLang="en-US" sz="1800">
              <a:solidFill>
                <a:srgbClr val="000000"/>
              </a:solidFill>
            </a:endParaRPr>
          </a:p>
        </p:txBody>
      </p:sp>
      <p:sp>
        <p:nvSpPr>
          <p:cNvPr id="49155" name="Text Box 4"/>
          <p:cNvSpPr txBox="1">
            <a:spLocks noChangeArrowheads="1"/>
          </p:cNvSpPr>
          <p:nvPr/>
        </p:nvSpPr>
        <p:spPr bwMode="auto">
          <a:xfrm>
            <a:off x="1657350" y="2171700"/>
            <a:ext cx="61150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u="sng">
                <a:solidFill>
                  <a:srgbClr val="000000"/>
                </a:solidFill>
              </a:rPr>
              <a:t>Role: Macro Teacher</a:t>
            </a:r>
            <a:endParaRPr lang="en-US" altLang="en-US" sz="1800" b="1">
              <a:solidFill>
                <a:srgbClr val="000000"/>
              </a:solidFill>
            </a:endParaRPr>
          </a:p>
          <a:p>
            <a:pPr>
              <a:spcBef>
                <a:spcPct val="0"/>
              </a:spcBef>
              <a:buFontTx/>
              <a:buNone/>
            </a:pPr>
            <a:r>
              <a:rPr lang="en-US" altLang="en-US" sz="1800">
                <a:solidFill>
                  <a:srgbClr val="000000"/>
                </a:solidFill>
              </a:rPr>
              <a:t>Facilitate Decision Making &amp; related communication models &amp; tools &amp; share own experiences</a:t>
            </a:r>
          </a:p>
          <a:p>
            <a:pPr lvl="1">
              <a:spcBef>
                <a:spcPct val="0"/>
              </a:spcBef>
              <a:buFontTx/>
              <a:buNone/>
            </a:pPr>
            <a:endParaRPr lang="en-US" altLang="en-US" sz="1800">
              <a:solidFill>
                <a:srgbClr val="000000"/>
              </a:solidFill>
            </a:endParaRPr>
          </a:p>
          <a:p>
            <a:pPr>
              <a:spcBef>
                <a:spcPct val="0"/>
              </a:spcBef>
              <a:buFont typeface="Tahoma" panose="020B0604030504040204" pitchFamily="34" charset="0"/>
              <a:buNone/>
            </a:pPr>
            <a:r>
              <a:rPr lang="en-US" altLang="en-US" sz="1800" b="1" u="sng">
                <a:solidFill>
                  <a:srgbClr val="000000"/>
                </a:solidFill>
              </a:rPr>
              <a:t>Responsibilities</a:t>
            </a:r>
          </a:p>
          <a:p>
            <a:pPr>
              <a:spcBef>
                <a:spcPct val="0"/>
              </a:spcBef>
              <a:buClr>
                <a:srgbClr val="000000"/>
              </a:buClr>
              <a:buSzPct val="50000"/>
              <a:buFont typeface="Wingdings" panose="05000000000000000000" pitchFamily="2" charset="2"/>
              <a:buChar char="§"/>
            </a:pPr>
            <a:r>
              <a:rPr lang="en-US" altLang="en-US" sz="1800">
                <a:solidFill>
                  <a:srgbClr val="000000"/>
                </a:solidFill>
              </a:rPr>
              <a:t>   Present &amp; review models &amp; tools</a:t>
            </a:r>
          </a:p>
          <a:p>
            <a:pPr>
              <a:spcBef>
                <a:spcPct val="0"/>
              </a:spcBef>
              <a:buClr>
                <a:srgbClr val="000000"/>
              </a:buClr>
              <a:buSzPct val="50000"/>
              <a:buFont typeface="Wingdings" panose="05000000000000000000" pitchFamily="2" charset="2"/>
              <a:buChar char="§"/>
            </a:pPr>
            <a:r>
              <a:rPr lang="en-US" altLang="en-US" sz="1800">
                <a:solidFill>
                  <a:srgbClr val="000000"/>
                </a:solidFill>
              </a:rPr>
              <a:t>   Describe own challenges &amp; use of models/tools </a:t>
            </a:r>
          </a:p>
          <a:p>
            <a:pPr>
              <a:spcBef>
                <a:spcPct val="0"/>
              </a:spcBef>
              <a:buClr>
                <a:srgbClr val="000000"/>
              </a:buClr>
              <a:buSzPct val="50000"/>
              <a:buFont typeface="Wingdings" panose="05000000000000000000" pitchFamily="2" charset="2"/>
              <a:buChar char="§"/>
            </a:pPr>
            <a:r>
              <a:rPr lang="en-US" altLang="en-US" sz="1800">
                <a:solidFill>
                  <a:srgbClr val="000000"/>
                </a:solidFill>
              </a:rPr>
              <a:t>   Share personal Decision Making challenges &amp; results</a:t>
            </a:r>
          </a:p>
          <a:p>
            <a:pPr>
              <a:spcBef>
                <a:spcPct val="0"/>
              </a:spcBef>
              <a:buClr>
                <a:srgbClr val="000000"/>
              </a:buClr>
              <a:buSzPct val="50000"/>
              <a:buFont typeface="Wingdings" panose="05000000000000000000" pitchFamily="2" charset="2"/>
              <a:buChar char="§"/>
            </a:pPr>
            <a:r>
              <a:rPr lang="en-US" altLang="en-US" sz="1800">
                <a:solidFill>
                  <a:srgbClr val="000000"/>
                </a:solidFill>
              </a:rPr>
              <a:t>   Ask questions of ‘clients/students’ to stimulate insights</a:t>
            </a:r>
          </a:p>
          <a:p>
            <a:pPr>
              <a:spcBef>
                <a:spcPct val="0"/>
              </a:spcBef>
              <a:buClr>
                <a:srgbClr val="000000"/>
              </a:buClr>
              <a:buSzPct val="50000"/>
              <a:buFont typeface="Wingdings" panose="05000000000000000000" pitchFamily="2" charset="2"/>
              <a:buChar char="§"/>
            </a:pPr>
            <a:r>
              <a:rPr lang="en-US" altLang="en-US" sz="1800">
                <a:solidFill>
                  <a:srgbClr val="000000"/>
                </a:solidFill>
              </a:rPr>
              <a:t>   Create a ‘learning’ environment</a:t>
            </a:r>
          </a:p>
          <a:p>
            <a:pPr>
              <a:spcBef>
                <a:spcPct val="0"/>
              </a:spcBef>
              <a:buClr>
                <a:srgbClr val="000000"/>
              </a:buClr>
              <a:buSzPct val="50000"/>
              <a:buFont typeface="Wingdings" panose="05000000000000000000" pitchFamily="2" charset="2"/>
              <a:buChar char="§"/>
            </a:pPr>
            <a:r>
              <a:rPr lang="en-US" altLang="en-US" sz="1800">
                <a:solidFill>
                  <a:srgbClr val="000000"/>
                </a:solidFill>
              </a:rPr>
              <a:t>   Follow-up with 1-1 teachers if questions or concerns arise with their client/student</a:t>
            </a:r>
          </a:p>
          <a:p>
            <a:pPr>
              <a:spcBef>
                <a:spcPct val="0"/>
              </a:spcBef>
              <a:buClr>
                <a:srgbClr val="000000"/>
              </a:buClr>
              <a:buSzPct val="50000"/>
              <a:buFont typeface="Wingdings" panose="05000000000000000000" pitchFamily="2" charset="2"/>
              <a:buChar char="§"/>
            </a:pPr>
            <a:endParaRPr lang="en-US" altLang="en-US" sz="1800">
              <a:solidFill>
                <a:srgbClr val="000000"/>
              </a:solidFill>
            </a:endParaRPr>
          </a:p>
          <a:p>
            <a:pPr>
              <a:spcBef>
                <a:spcPct val="0"/>
              </a:spcBef>
              <a:buClr>
                <a:srgbClr val="000000"/>
              </a:buClr>
              <a:buSzPct val="50000"/>
              <a:buFont typeface="Wingdings 3" panose="05040102010807070707" pitchFamily="18" charset="2"/>
              <a:buNone/>
            </a:pPr>
            <a:r>
              <a:rPr lang="en-US" altLang="en-US" sz="1800">
                <a:solidFill>
                  <a:srgbClr val="000000"/>
                </a:solidFill>
              </a:rPr>
              <a:t>   </a:t>
            </a:r>
          </a:p>
        </p:txBody>
      </p:sp>
      <p:grpSp>
        <p:nvGrpSpPr>
          <p:cNvPr id="49156" name="Group 17"/>
          <p:cNvGrpSpPr>
            <a:grpSpLocks/>
          </p:cNvGrpSpPr>
          <p:nvPr/>
        </p:nvGrpSpPr>
        <p:grpSpPr bwMode="auto">
          <a:xfrm>
            <a:off x="1314450" y="969168"/>
            <a:ext cx="1301354" cy="1088231"/>
            <a:chOff x="740" y="3392"/>
            <a:chExt cx="1093" cy="914"/>
          </a:xfrm>
        </p:grpSpPr>
        <p:sp>
          <p:nvSpPr>
            <p:cNvPr id="49159" name="Oval 13"/>
            <p:cNvSpPr>
              <a:spLocks noChangeArrowheads="1"/>
            </p:cNvSpPr>
            <p:nvPr/>
          </p:nvSpPr>
          <p:spPr bwMode="auto">
            <a:xfrm>
              <a:off x="1131" y="4014"/>
              <a:ext cx="359" cy="292"/>
            </a:xfrm>
            <a:prstGeom prst="ellipse">
              <a:avLst/>
            </a:prstGeom>
            <a:solidFill>
              <a:srgbClr val="6699FF">
                <a:alpha val="50195"/>
              </a:srgbClr>
            </a:solidFill>
            <a:ln w="57150" cmpd="thinThick">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49160" name="Line 4"/>
            <p:cNvSpPr>
              <a:spLocks noChangeShapeType="1"/>
            </p:cNvSpPr>
            <p:nvPr/>
          </p:nvSpPr>
          <p:spPr bwMode="auto">
            <a:xfrm>
              <a:off x="1132" y="3519"/>
              <a:ext cx="2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125"/>
            </a:p>
          </p:txBody>
        </p:sp>
        <p:sp>
          <p:nvSpPr>
            <p:cNvPr id="49161" name="Line 5"/>
            <p:cNvSpPr>
              <a:spLocks noChangeShapeType="1"/>
            </p:cNvSpPr>
            <p:nvPr/>
          </p:nvSpPr>
          <p:spPr bwMode="auto">
            <a:xfrm flipH="1">
              <a:off x="1125" y="3561"/>
              <a:ext cx="2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125"/>
            </a:p>
          </p:txBody>
        </p:sp>
        <p:sp>
          <p:nvSpPr>
            <p:cNvPr id="49162" name="Line 7"/>
            <p:cNvSpPr>
              <a:spLocks noChangeShapeType="1"/>
            </p:cNvSpPr>
            <p:nvPr/>
          </p:nvSpPr>
          <p:spPr bwMode="auto">
            <a:xfrm flipH="1">
              <a:off x="1455" y="3716"/>
              <a:ext cx="113" cy="33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1125"/>
            </a:p>
          </p:txBody>
        </p:sp>
        <p:sp>
          <p:nvSpPr>
            <p:cNvPr id="49163" name="Line 8"/>
            <p:cNvSpPr>
              <a:spLocks noChangeShapeType="1"/>
            </p:cNvSpPr>
            <p:nvPr/>
          </p:nvSpPr>
          <p:spPr bwMode="auto">
            <a:xfrm flipH="1">
              <a:off x="1425" y="3700"/>
              <a:ext cx="112" cy="33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125"/>
            </a:p>
          </p:txBody>
        </p:sp>
        <p:sp>
          <p:nvSpPr>
            <p:cNvPr id="49164" name="Line 10"/>
            <p:cNvSpPr>
              <a:spLocks noChangeShapeType="1"/>
            </p:cNvSpPr>
            <p:nvPr/>
          </p:nvSpPr>
          <p:spPr bwMode="auto">
            <a:xfrm>
              <a:off x="1034" y="3678"/>
              <a:ext cx="113" cy="334"/>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1125"/>
            </a:p>
          </p:txBody>
        </p:sp>
        <p:sp>
          <p:nvSpPr>
            <p:cNvPr id="49165" name="Line 11"/>
            <p:cNvSpPr>
              <a:spLocks noChangeShapeType="1"/>
            </p:cNvSpPr>
            <p:nvPr/>
          </p:nvSpPr>
          <p:spPr bwMode="auto">
            <a:xfrm>
              <a:off x="1060" y="3656"/>
              <a:ext cx="113" cy="3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125"/>
            </a:p>
          </p:txBody>
        </p:sp>
        <p:sp>
          <p:nvSpPr>
            <p:cNvPr id="49166" name="Text Box 14"/>
            <p:cNvSpPr txBox="1">
              <a:spLocks noChangeArrowheads="1"/>
            </p:cNvSpPr>
            <p:nvPr/>
          </p:nvSpPr>
          <p:spPr bwMode="auto">
            <a:xfrm>
              <a:off x="1152" y="4080"/>
              <a:ext cx="34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450" b="1">
                  <a:solidFill>
                    <a:srgbClr val="000000"/>
                  </a:solidFill>
                </a:rPr>
                <a:t>Client /</a:t>
              </a:r>
            </a:p>
            <a:p>
              <a:pPr>
                <a:spcBef>
                  <a:spcPct val="0"/>
                </a:spcBef>
                <a:buFontTx/>
                <a:buNone/>
              </a:pPr>
              <a:r>
                <a:rPr lang="en-US" altLang="en-US" sz="450" b="1">
                  <a:solidFill>
                    <a:srgbClr val="000000"/>
                  </a:solidFill>
                </a:rPr>
                <a:t> student</a:t>
              </a:r>
            </a:p>
          </p:txBody>
        </p:sp>
        <p:sp>
          <p:nvSpPr>
            <p:cNvPr id="49167" name="Oval 16"/>
            <p:cNvSpPr>
              <a:spLocks noChangeArrowheads="1"/>
            </p:cNvSpPr>
            <p:nvPr/>
          </p:nvSpPr>
          <p:spPr bwMode="auto">
            <a:xfrm>
              <a:off x="740" y="3394"/>
              <a:ext cx="359" cy="292"/>
            </a:xfrm>
            <a:prstGeom prst="ellipse">
              <a:avLst/>
            </a:prstGeom>
            <a:solidFill>
              <a:srgbClr val="6699FF">
                <a:alpha val="50195"/>
              </a:srgbClr>
            </a:solidFill>
            <a:ln w="57150" cmpd="thinThick">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49168" name="Text Box 17"/>
            <p:cNvSpPr txBox="1">
              <a:spLocks noChangeArrowheads="1"/>
            </p:cNvSpPr>
            <p:nvPr/>
          </p:nvSpPr>
          <p:spPr bwMode="auto">
            <a:xfrm>
              <a:off x="756" y="3456"/>
              <a:ext cx="36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50" b="1">
                  <a:solidFill>
                    <a:srgbClr val="000000"/>
                  </a:solidFill>
                </a:rPr>
                <a:t>Macro </a:t>
              </a:r>
            </a:p>
            <a:p>
              <a:pPr algn="ctr">
                <a:spcBef>
                  <a:spcPct val="0"/>
                </a:spcBef>
                <a:buFontTx/>
                <a:buNone/>
              </a:pPr>
              <a:r>
                <a:rPr lang="en-US" altLang="en-US" sz="450" b="1">
                  <a:solidFill>
                    <a:srgbClr val="000000"/>
                  </a:solidFill>
                </a:rPr>
                <a:t>Teachers</a:t>
              </a:r>
            </a:p>
          </p:txBody>
        </p:sp>
        <p:grpSp>
          <p:nvGrpSpPr>
            <p:cNvPr id="49169" name="Group 18"/>
            <p:cNvGrpSpPr>
              <a:grpSpLocks/>
            </p:cNvGrpSpPr>
            <p:nvPr/>
          </p:nvGrpSpPr>
          <p:grpSpPr bwMode="auto">
            <a:xfrm>
              <a:off x="1417" y="3392"/>
              <a:ext cx="359" cy="424"/>
              <a:chOff x="3696" y="2016"/>
              <a:chExt cx="1680" cy="980"/>
            </a:xfrm>
          </p:grpSpPr>
          <p:sp>
            <p:nvSpPr>
              <p:cNvPr id="49171" name="Oval 19"/>
              <p:cNvSpPr>
                <a:spLocks noChangeArrowheads="1"/>
              </p:cNvSpPr>
              <p:nvPr/>
            </p:nvSpPr>
            <p:spPr bwMode="auto">
              <a:xfrm>
                <a:off x="3696" y="2016"/>
                <a:ext cx="1680" cy="672"/>
              </a:xfrm>
              <a:prstGeom prst="ellipse">
                <a:avLst/>
              </a:prstGeom>
              <a:solidFill>
                <a:srgbClr val="6699FF">
                  <a:alpha val="50195"/>
                </a:srgbClr>
              </a:solidFill>
              <a:ln w="57150" cmpd="thinThick">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49172" name="Text Box 20"/>
              <p:cNvSpPr txBox="1">
                <a:spLocks noChangeArrowheads="1"/>
              </p:cNvSpPr>
              <p:nvPr/>
            </p:nvSpPr>
            <p:spPr bwMode="auto">
              <a:xfrm>
                <a:off x="3888" y="2189"/>
                <a:ext cx="726"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100" b="1">
                  <a:solidFill>
                    <a:srgbClr val="000000"/>
                  </a:solidFill>
                </a:endParaRPr>
              </a:p>
            </p:txBody>
          </p:sp>
        </p:grpSp>
        <p:sp>
          <p:nvSpPr>
            <p:cNvPr id="49170" name="Text Box 21"/>
            <p:cNvSpPr txBox="1">
              <a:spLocks noChangeArrowheads="1"/>
            </p:cNvSpPr>
            <p:nvPr/>
          </p:nvSpPr>
          <p:spPr bwMode="auto">
            <a:xfrm>
              <a:off x="1371" y="3481"/>
              <a:ext cx="46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50" b="1">
                  <a:solidFill>
                    <a:srgbClr val="000000"/>
                  </a:solidFill>
                </a:rPr>
                <a:t>1 – 1 Teacher</a:t>
              </a:r>
              <a:endParaRPr lang="en-US" altLang="en-US" sz="450">
                <a:solidFill>
                  <a:srgbClr val="000000"/>
                </a:solidFill>
              </a:endParaRPr>
            </a:p>
          </p:txBody>
        </p:sp>
      </p:grpSp>
      <p:sp>
        <p:nvSpPr>
          <p:cNvPr id="49157" name="Rectangle 17"/>
          <p:cNvSpPr>
            <a:spLocks noChangeArrowheads="1"/>
          </p:cNvSpPr>
          <p:nvPr/>
        </p:nvSpPr>
        <p:spPr bwMode="auto">
          <a:xfrm>
            <a:off x="2971800" y="1257300"/>
            <a:ext cx="3200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700">
                <a:solidFill>
                  <a:srgbClr val="002394"/>
                </a:solidFill>
                <a:latin typeface="Arial Black" panose="020B0A04020102020204" pitchFamily="34" charset="0"/>
              </a:rPr>
              <a:t/>
            </a:r>
            <a:br>
              <a:rPr lang="en-US" altLang="en-US" sz="2700">
                <a:solidFill>
                  <a:srgbClr val="002394"/>
                </a:solidFill>
                <a:latin typeface="Arial Black" panose="020B0A04020102020204" pitchFamily="34" charset="0"/>
              </a:rPr>
            </a:br>
            <a:r>
              <a:rPr lang="en-US" altLang="en-US" sz="2400">
                <a:solidFill>
                  <a:srgbClr val="002394"/>
                </a:solidFill>
                <a:latin typeface="Arial Black" panose="020B0A04020102020204" pitchFamily="34" charset="0"/>
              </a:rPr>
              <a:t>Thresholds </a:t>
            </a:r>
            <a:br>
              <a:rPr lang="en-US" altLang="en-US" sz="2400">
                <a:solidFill>
                  <a:srgbClr val="002394"/>
                </a:solidFill>
                <a:latin typeface="Arial Black" panose="020B0A04020102020204" pitchFamily="34" charset="0"/>
              </a:rPr>
            </a:br>
            <a:r>
              <a:rPr lang="en-US" altLang="en-US" sz="2100">
                <a:solidFill>
                  <a:srgbClr val="000000"/>
                </a:solidFill>
              </a:rPr>
              <a:t>Roles &amp; Responsibilities</a:t>
            </a:r>
            <a:r>
              <a:rPr lang="en-US" altLang="en-US" sz="2700">
                <a:solidFill>
                  <a:srgbClr val="002394"/>
                </a:solidFill>
                <a:latin typeface="Arial Black" panose="020B0A04020102020204" pitchFamily="34" charset="0"/>
              </a:rPr>
              <a:t/>
            </a:r>
            <a:br>
              <a:rPr lang="en-US" altLang="en-US" sz="2700">
                <a:solidFill>
                  <a:srgbClr val="002394"/>
                </a:solidFill>
                <a:latin typeface="Arial Black" panose="020B0A04020102020204" pitchFamily="34" charset="0"/>
              </a:rPr>
            </a:br>
            <a:endParaRPr lang="en-US" altLang="en-US" sz="2700">
              <a:solidFill>
                <a:srgbClr val="002394"/>
              </a:solidFill>
              <a:latin typeface="Arial Black" panose="020B0A04020102020204" pitchFamily="34" charset="0"/>
            </a:endParaRPr>
          </a:p>
        </p:txBody>
      </p:sp>
      <p:sp>
        <p:nvSpPr>
          <p:cNvPr id="49158" name="Slide Number Placeholder 2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28448794" indent="-28105894">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FontTx/>
              <a:buNone/>
            </a:pPr>
            <a:fld id="{1DB22F46-8B8F-48B1-8281-DC1E57CC644E}" type="slidenum">
              <a:rPr lang="en-US" altLang="en-US" sz="1050">
                <a:solidFill>
                  <a:srgbClr val="000000"/>
                </a:solidFill>
              </a:rPr>
              <a:pPr fontAlgn="base">
                <a:spcBef>
                  <a:spcPct val="0"/>
                </a:spcBef>
                <a:spcAft>
                  <a:spcPct val="0"/>
                </a:spcAft>
                <a:buFontTx/>
                <a:buNone/>
              </a:pPr>
              <a:t>78</a:t>
            </a:fld>
            <a:endParaRPr lang="en-US" altLang="en-US" sz="1050">
              <a:solidFill>
                <a:srgbClr val="000000"/>
              </a:solidFill>
            </a:endParaRPr>
          </a:p>
        </p:txBody>
      </p:sp>
    </p:spTree>
    <p:extLst>
      <p:ext uri="{BB962C8B-B14F-4D97-AF65-F5344CB8AC3E}">
        <p14:creationId xmlns:p14="http://schemas.microsoft.com/office/powerpoint/2010/main" val="1940373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2171700" y="2114550"/>
            <a:ext cx="4857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n-US" altLang="en-US" sz="1800">
              <a:solidFill>
                <a:srgbClr val="000000"/>
              </a:solidFill>
            </a:endParaRPr>
          </a:p>
        </p:txBody>
      </p:sp>
      <p:sp>
        <p:nvSpPr>
          <p:cNvPr id="51203" name="Text Box 4"/>
          <p:cNvSpPr txBox="1">
            <a:spLocks noChangeArrowheads="1"/>
          </p:cNvSpPr>
          <p:nvPr/>
        </p:nvSpPr>
        <p:spPr bwMode="auto">
          <a:xfrm>
            <a:off x="1657350" y="2171701"/>
            <a:ext cx="60579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u="sng">
                <a:solidFill>
                  <a:srgbClr val="000000"/>
                </a:solidFill>
              </a:rPr>
              <a:t>Role – Student/Client</a:t>
            </a:r>
            <a:r>
              <a:rPr lang="en-US" altLang="en-US" sz="1800" u="sng">
                <a:solidFill>
                  <a:srgbClr val="000000"/>
                </a:solidFill>
              </a:rPr>
              <a:t>	</a:t>
            </a:r>
            <a:endParaRPr lang="en-US" altLang="en-US" sz="1800">
              <a:solidFill>
                <a:srgbClr val="000000"/>
              </a:solidFill>
            </a:endParaRPr>
          </a:p>
          <a:p>
            <a:pPr>
              <a:spcBef>
                <a:spcPct val="0"/>
              </a:spcBef>
              <a:buFontTx/>
              <a:buNone/>
            </a:pPr>
            <a:r>
              <a:rPr lang="en-US" altLang="en-US" sz="1800">
                <a:solidFill>
                  <a:srgbClr val="000000"/>
                </a:solidFill>
              </a:rPr>
              <a:t>Learn &amp; develop own decision making capabilities</a:t>
            </a:r>
          </a:p>
          <a:p>
            <a:pPr lvl="1">
              <a:spcBef>
                <a:spcPct val="0"/>
              </a:spcBef>
              <a:buFontTx/>
              <a:buNone/>
            </a:pPr>
            <a:endParaRPr lang="en-US" altLang="en-US" sz="1800">
              <a:solidFill>
                <a:srgbClr val="000000"/>
              </a:solidFill>
            </a:endParaRPr>
          </a:p>
          <a:p>
            <a:pPr>
              <a:spcBef>
                <a:spcPct val="0"/>
              </a:spcBef>
              <a:buFont typeface="Tahoma" panose="020B0604030504040204" pitchFamily="34" charset="0"/>
              <a:buNone/>
            </a:pPr>
            <a:r>
              <a:rPr lang="en-US" altLang="en-US" sz="1800" b="1" u="sng">
                <a:solidFill>
                  <a:srgbClr val="000000"/>
                </a:solidFill>
              </a:rPr>
              <a:t>Responsibilities</a:t>
            </a:r>
            <a:r>
              <a:rPr lang="en-US" altLang="en-US" sz="1800">
                <a:solidFill>
                  <a:srgbClr val="000000"/>
                </a:solidFill>
              </a:rPr>
              <a:t>	</a:t>
            </a:r>
          </a:p>
          <a:p>
            <a:pPr>
              <a:spcBef>
                <a:spcPct val="0"/>
              </a:spcBef>
              <a:buClr>
                <a:srgbClr val="000000"/>
              </a:buClr>
              <a:buFont typeface="Tahoma" panose="020B0604030504040204" pitchFamily="34" charset="0"/>
              <a:buChar char="·"/>
            </a:pPr>
            <a:r>
              <a:rPr lang="en-US" altLang="en-US" sz="1800">
                <a:solidFill>
                  <a:srgbClr val="000000"/>
                </a:solidFill>
              </a:rPr>
              <a:t>   Attend Macro</a:t>
            </a:r>
          </a:p>
          <a:p>
            <a:pPr>
              <a:spcBef>
                <a:spcPct val="0"/>
              </a:spcBef>
              <a:buClr>
                <a:srgbClr val="000000"/>
              </a:buClr>
              <a:buFont typeface="Tahoma" panose="020B0604030504040204" pitchFamily="34" charset="0"/>
              <a:buChar char="·"/>
            </a:pPr>
            <a:r>
              <a:rPr lang="en-US" altLang="en-US" sz="1800">
                <a:solidFill>
                  <a:srgbClr val="000000"/>
                </a:solidFill>
              </a:rPr>
              <a:t>   Examine decision making guide/material</a:t>
            </a:r>
          </a:p>
          <a:p>
            <a:pPr>
              <a:spcBef>
                <a:spcPct val="0"/>
              </a:spcBef>
              <a:buClr>
                <a:srgbClr val="000000"/>
              </a:buClr>
              <a:buFont typeface="Tahoma" panose="020B0604030504040204" pitchFamily="34" charset="0"/>
              <a:buChar char="·"/>
            </a:pPr>
            <a:r>
              <a:rPr lang="en-US" altLang="en-US" sz="1800">
                <a:solidFill>
                  <a:srgbClr val="000000"/>
                </a:solidFill>
              </a:rPr>
              <a:t>   Ask questions, share concerns </a:t>
            </a:r>
          </a:p>
          <a:p>
            <a:pPr lvl="1">
              <a:spcBef>
                <a:spcPct val="0"/>
              </a:spcBef>
              <a:buClr>
                <a:srgbClr val="000000"/>
              </a:buClr>
              <a:buFont typeface="Wingdings 3" panose="05040102010807070707" pitchFamily="18" charset="2"/>
              <a:buChar char="9"/>
            </a:pPr>
            <a:r>
              <a:rPr lang="en-US" altLang="en-US" sz="1800">
                <a:solidFill>
                  <a:srgbClr val="000000"/>
                </a:solidFill>
              </a:rPr>
              <a:t>  @ Macro</a:t>
            </a:r>
          </a:p>
          <a:p>
            <a:pPr lvl="1">
              <a:spcBef>
                <a:spcPct val="0"/>
              </a:spcBef>
              <a:buClr>
                <a:srgbClr val="000000"/>
              </a:buClr>
              <a:buFont typeface="Wingdings 3" panose="05040102010807070707" pitchFamily="18" charset="2"/>
              <a:buChar char="9"/>
            </a:pPr>
            <a:r>
              <a:rPr lang="en-US" altLang="en-US" sz="1800">
                <a:solidFill>
                  <a:srgbClr val="000000"/>
                </a:solidFill>
              </a:rPr>
              <a:t>   with 1-1 Teacher</a:t>
            </a:r>
          </a:p>
        </p:txBody>
      </p:sp>
      <p:sp>
        <p:nvSpPr>
          <p:cNvPr id="51204" name="Rectangle 17"/>
          <p:cNvSpPr>
            <a:spLocks noGrp="1" noChangeArrowheads="1"/>
          </p:cNvSpPr>
          <p:nvPr>
            <p:ph type="title"/>
          </p:nvPr>
        </p:nvSpPr>
        <p:spPr>
          <a:xfrm>
            <a:off x="3086100" y="1257300"/>
            <a:ext cx="2914650" cy="571500"/>
          </a:xfrm>
          <a:noFill/>
        </p:spPr>
        <p:txBody>
          <a:bodyPr/>
          <a:lstStyle/>
          <a:p>
            <a:pPr algn="l"/>
            <a:r>
              <a:rPr lang="en-US" altLang="en-US" sz="2400">
                <a:solidFill>
                  <a:srgbClr val="002394"/>
                </a:solidFill>
                <a:latin typeface="Arial Black" panose="020B0A04020102020204" pitchFamily="34" charset="0"/>
                <a:ea typeface="ＭＳ Ｐゴシック" panose="020B0600070205080204" pitchFamily="34" charset="-128"/>
              </a:rPr>
              <a:t/>
            </a:r>
            <a:br>
              <a:rPr lang="en-US" altLang="en-US" sz="2400">
                <a:solidFill>
                  <a:srgbClr val="002394"/>
                </a:solidFill>
                <a:latin typeface="Arial Black" panose="020B0A04020102020204" pitchFamily="34" charset="0"/>
                <a:ea typeface="ＭＳ Ｐゴシック" panose="020B0600070205080204" pitchFamily="34" charset="-128"/>
              </a:rPr>
            </a:br>
            <a:r>
              <a:rPr lang="en-US" altLang="en-US" sz="2400">
                <a:solidFill>
                  <a:srgbClr val="002394"/>
                </a:solidFill>
                <a:latin typeface="Arial Black" panose="020B0A04020102020204" pitchFamily="34" charset="0"/>
                <a:ea typeface="ＭＳ Ｐゴシック" panose="020B0600070205080204" pitchFamily="34" charset="-128"/>
              </a:rPr>
              <a:t>Thresholds </a:t>
            </a:r>
            <a:br>
              <a:rPr lang="en-US" altLang="en-US" sz="2400">
                <a:solidFill>
                  <a:srgbClr val="002394"/>
                </a:solidFill>
                <a:latin typeface="Arial Black" panose="020B0A04020102020204" pitchFamily="34" charset="0"/>
                <a:ea typeface="ＭＳ Ｐゴシック" panose="020B0600070205080204" pitchFamily="34" charset="-128"/>
              </a:rPr>
            </a:br>
            <a:r>
              <a:rPr lang="en-US" altLang="en-US" sz="1800">
                <a:solidFill>
                  <a:schemeClr val="tx1"/>
                </a:solidFill>
                <a:ea typeface="ＭＳ Ｐゴシック" panose="020B0600070205080204" pitchFamily="34" charset="-128"/>
              </a:rPr>
              <a:t>Roles &amp; Responsibilities</a:t>
            </a:r>
            <a:r>
              <a:rPr lang="en-US" altLang="en-US" sz="2400">
                <a:solidFill>
                  <a:srgbClr val="002394"/>
                </a:solidFill>
                <a:latin typeface="Arial Black" panose="020B0A04020102020204" pitchFamily="34" charset="0"/>
                <a:ea typeface="ＭＳ Ｐゴシック" panose="020B0600070205080204" pitchFamily="34" charset="-128"/>
              </a:rPr>
              <a:t/>
            </a:r>
            <a:br>
              <a:rPr lang="en-US" altLang="en-US" sz="2400">
                <a:solidFill>
                  <a:srgbClr val="002394"/>
                </a:solidFill>
                <a:latin typeface="Arial Black" panose="020B0A04020102020204" pitchFamily="34" charset="0"/>
                <a:ea typeface="ＭＳ Ｐゴシック" panose="020B0600070205080204" pitchFamily="34" charset="-128"/>
              </a:rPr>
            </a:br>
            <a:endParaRPr lang="en-US" altLang="en-US" sz="2400">
              <a:solidFill>
                <a:srgbClr val="002394"/>
              </a:solidFill>
              <a:latin typeface="Arial Black" panose="020B0A04020102020204" pitchFamily="34" charset="0"/>
              <a:ea typeface="ＭＳ Ｐゴシック" panose="020B0600070205080204" pitchFamily="34" charset="-128"/>
            </a:endParaRPr>
          </a:p>
        </p:txBody>
      </p:sp>
      <p:grpSp>
        <p:nvGrpSpPr>
          <p:cNvPr id="51205" name="Group 33"/>
          <p:cNvGrpSpPr>
            <a:grpSpLocks/>
          </p:cNvGrpSpPr>
          <p:nvPr/>
        </p:nvGrpSpPr>
        <p:grpSpPr bwMode="auto">
          <a:xfrm>
            <a:off x="1314450" y="969168"/>
            <a:ext cx="1301354" cy="1088231"/>
            <a:chOff x="740" y="3392"/>
            <a:chExt cx="1093" cy="914"/>
          </a:xfrm>
        </p:grpSpPr>
        <p:sp>
          <p:nvSpPr>
            <p:cNvPr id="51207" name="Oval 13"/>
            <p:cNvSpPr>
              <a:spLocks noChangeArrowheads="1"/>
            </p:cNvSpPr>
            <p:nvPr/>
          </p:nvSpPr>
          <p:spPr bwMode="auto">
            <a:xfrm>
              <a:off x="1131" y="4014"/>
              <a:ext cx="359" cy="292"/>
            </a:xfrm>
            <a:prstGeom prst="ellipse">
              <a:avLst/>
            </a:prstGeom>
            <a:solidFill>
              <a:srgbClr val="6699FF">
                <a:alpha val="50195"/>
              </a:srgbClr>
            </a:solidFill>
            <a:ln w="57150" cmpd="thinThick">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51208" name="Line 4"/>
            <p:cNvSpPr>
              <a:spLocks noChangeShapeType="1"/>
            </p:cNvSpPr>
            <p:nvPr/>
          </p:nvSpPr>
          <p:spPr bwMode="auto">
            <a:xfrm>
              <a:off x="1132" y="3519"/>
              <a:ext cx="2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125"/>
            </a:p>
          </p:txBody>
        </p:sp>
        <p:sp>
          <p:nvSpPr>
            <p:cNvPr id="51209" name="Line 5"/>
            <p:cNvSpPr>
              <a:spLocks noChangeShapeType="1"/>
            </p:cNvSpPr>
            <p:nvPr/>
          </p:nvSpPr>
          <p:spPr bwMode="auto">
            <a:xfrm flipH="1">
              <a:off x="1125" y="3561"/>
              <a:ext cx="2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125"/>
            </a:p>
          </p:txBody>
        </p:sp>
        <p:sp>
          <p:nvSpPr>
            <p:cNvPr id="51210" name="Line 7"/>
            <p:cNvSpPr>
              <a:spLocks noChangeShapeType="1"/>
            </p:cNvSpPr>
            <p:nvPr/>
          </p:nvSpPr>
          <p:spPr bwMode="auto">
            <a:xfrm flipH="1">
              <a:off x="1455" y="3716"/>
              <a:ext cx="113" cy="33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1125"/>
            </a:p>
          </p:txBody>
        </p:sp>
        <p:sp>
          <p:nvSpPr>
            <p:cNvPr id="51211" name="Line 8"/>
            <p:cNvSpPr>
              <a:spLocks noChangeShapeType="1"/>
            </p:cNvSpPr>
            <p:nvPr/>
          </p:nvSpPr>
          <p:spPr bwMode="auto">
            <a:xfrm flipH="1">
              <a:off x="1425" y="3700"/>
              <a:ext cx="112" cy="33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125"/>
            </a:p>
          </p:txBody>
        </p:sp>
        <p:sp>
          <p:nvSpPr>
            <p:cNvPr id="51212" name="Line 10"/>
            <p:cNvSpPr>
              <a:spLocks noChangeShapeType="1"/>
            </p:cNvSpPr>
            <p:nvPr/>
          </p:nvSpPr>
          <p:spPr bwMode="auto">
            <a:xfrm>
              <a:off x="1034" y="3678"/>
              <a:ext cx="113" cy="334"/>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1125"/>
            </a:p>
          </p:txBody>
        </p:sp>
        <p:sp>
          <p:nvSpPr>
            <p:cNvPr id="51213" name="Line 11"/>
            <p:cNvSpPr>
              <a:spLocks noChangeShapeType="1"/>
            </p:cNvSpPr>
            <p:nvPr/>
          </p:nvSpPr>
          <p:spPr bwMode="auto">
            <a:xfrm>
              <a:off x="1060" y="3656"/>
              <a:ext cx="113" cy="3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125"/>
            </a:p>
          </p:txBody>
        </p:sp>
        <p:sp>
          <p:nvSpPr>
            <p:cNvPr id="51214" name="Text Box 14"/>
            <p:cNvSpPr txBox="1">
              <a:spLocks noChangeArrowheads="1"/>
            </p:cNvSpPr>
            <p:nvPr/>
          </p:nvSpPr>
          <p:spPr bwMode="auto">
            <a:xfrm>
              <a:off x="1152" y="4080"/>
              <a:ext cx="34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450" b="1">
                  <a:solidFill>
                    <a:srgbClr val="000000"/>
                  </a:solidFill>
                </a:rPr>
                <a:t>Client /</a:t>
              </a:r>
            </a:p>
            <a:p>
              <a:pPr>
                <a:spcBef>
                  <a:spcPct val="0"/>
                </a:spcBef>
                <a:buFontTx/>
                <a:buNone/>
              </a:pPr>
              <a:r>
                <a:rPr lang="en-US" altLang="en-US" sz="450" b="1">
                  <a:solidFill>
                    <a:srgbClr val="000000"/>
                  </a:solidFill>
                </a:rPr>
                <a:t> student</a:t>
              </a:r>
            </a:p>
          </p:txBody>
        </p:sp>
        <p:sp>
          <p:nvSpPr>
            <p:cNvPr id="51215" name="Oval 16"/>
            <p:cNvSpPr>
              <a:spLocks noChangeArrowheads="1"/>
            </p:cNvSpPr>
            <p:nvPr/>
          </p:nvSpPr>
          <p:spPr bwMode="auto">
            <a:xfrm>
              <a:off x="740" y="3394"/>
              <a:ext cx="359" cy="292"/>
            </a:xfrm>
            <a:prstGeom prst="ellipse">
              <a:avLst/>
            </a:prstGeom>
            <a:solidFill>
              <a:srgbClr val="6699FF">
                <a:alpha val="50195"/>
              </a:srgbClr>
            </a:solidFill>
            <a:ln w="57150" cmpd="thinThick">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51216" name="Text Box 17"/>
            <p:cNvSpPr txBox="1">
              <a:spLocks noChangeArrowheads="1"/>
            </p:cNvSpPr>
            <p:nvPr/>
          </p:nvSpPr>
          <p:spPr bwMode="auto">
            <a:xfrm>
              <a:off x="756" y="3456"/>
              <a:ext cx="36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50" b="1">
                  <a:solidFill>
                    <a:srgbClr val="000000"/>
                  </a:solidFill>
                </a:rPr>
                <a:t>Macro </a:t>
              </a:r>
            </a:p>
            <a:p>
              <a:pPr algn="ctr">
                <a:spcBef>
                  <a:spcPct val="0"/>
                </a:spcBef>
                <a:buFontTx/>
                <a:buNone/>
              </a:pPr>
              <a:r>
                <a:rPr lang="en-US" altLang="en-US" sz="450" b="1">
                  <a:solidFill>
                    <a:srgbClr val="000000"/>
                  </a:solidFill>
                </a:rPr>
                <a:t>Teachers</a:t>
              </a:r>
            </a:p>
          </p:txBody>
        </p:sp>
        <p:grpSp>
          <p:nvGrpSpPr>
            <p:cNvPr id="51217" name="Group 18"/>
            <p:cNvGrpSpPr>
              <a:grpSpLocks/>
            </p:cNvGrpSpPr>
            <p:nvPr/>
          </p:nvGrpSpPr>
          <p:grpSpPr bwMode="auto">
            <a:xfrm>
              <a:off x="1417" y="3392"/>
              <a:ext cx="359" cy="424"/>
              <a:chOff x="3696" y="2016"/>
              <a:chExt cx="1680" cy="980"/>
            </a:xfrm>
          </p:grpSpPr>
          <p:sp>
            <p:nvSpPr>
              <p:cNvPr id="51219" name="Oval 19"/>
              <p:cNvSpPr>
                <a:spLocks noChangeArrowheads="1"/>
              </p:cNvSpPr>
              <p:nvPr/>
            </p:nvSpPr>
            <p:spPr bwMode="auto">
              <a:xfrm>
                <a:off x="3696" y="2016"/>
                <a:ext cx="1680" cy="672"/>
              </a:xfrm>
              <a:prstGeom prst="ellipse">
                <a:avLst/>
              </a:prstGeom>
              <a:solidFill>
                <a:srgbClr val="6699FF">
                  <a:alpha val="50195"/>
                </a:srgbClr>
              </a:solidFill>
              <a:ln w="57150" cmpd="thinThick">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51220" name="Text Box 20"/>
              <p:cNvSpPr txBox="1">
                <a:spLocks noChangeArrowheads="1"/>
              </p:cNvSpPr>
              <p:nvPr/>
            </p:nvSpPr>
            <p:spPr bwMode="auto">
              <a:xfrm>
                <a:off x="3888" y="2189"/>
                <a:ext cx="726"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100" b="1">
                  <a:solidFill>
                    <a:srgbClr val="000000"/>
                  </a:solidFill>
                </a:endParaRPr>
              </a:p>
            </p:txBody>
          </p:sp>
        </p:grpSp>
        <p:sp>
          <p:nvSpPr>
            <p:cNvPr id="51218" name="Text Box 21"/>
            <p:cNvSpPr txBox="1">
              <a:spLocks noChangeArrowheads="1"/>
            </p:cNvSpPr>
            <p:nvPr/>
          </p:nvSpPr>
          <p:spPr bwMode="auto">
            <a:xfrm>
              <a:off x="1371" y="3481"/>
              <a:ext cx="46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50" b="1">
                  <a:solidFill>
                    <a:srgbClr val="000000"/>
                  </a:solidFill>
                </a:rPr>
                <a:t>1 – 1 Teacher</a:t>
              </a:r>
              <a:endParaRPr lang="en-US" altLang="en-US" sz="450">
                <a:solidFill>
                  <a:srgbClr val="000000"/>
                </a:solidFill>
              </a:endParaRPr>
            </a:p>
          </p:txBody>
        </p:sp>
      </p:grpSp>
      <p:sp>
        <p:nvSpPr>
          <p:cNvPr id="51206" name="Slide Number Placeholder 2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28448794" indent="-28105894">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FontTx/>
              <a:buNone/>
            </a:pPr>
            <a:fld id="{F08538D9-4B49-4297-A846-BA874BEB2734}" type="slidenum">
              <a:rPr lang="en-US" altLang="en-US" sz="1050">
                <a:solidFill>
                  <a:srgbClr val="000000"/>
                </a:solidFill>
              </a:rPr>
              <a:pPr fontAlgn="base">
                <a:spcBef>
                  <a:spcPct val="0"/>
                </a:spcBef>
                <a:spcAft>
                  <a:spcPct val="0"/>
                </a:spcAft>
                <a:buFontTx/>
                <a:buNone/>
              </a:pPr>
              <a:t>79</a:t>
            </a:fld>
            <a:endParaRPr lang="en-US" altLang="en-US" sz="1050">
              <a:solidFill>
                <a:srgbClr val="000000"/>
              </a:solidFill>
            </a:endParaRPr>
          </a:p>
        </p:txBody>
      </p:sp>
    </p:spTree>
    <p:extLst>
      <p:ext uri="{BB962C8B-B14F-4D97-AF65-F5344CB8AC3E}">
        <p14:creationId xmlns:p14="http://schemas.microsoft.com/office/powerpoint/2010/main" val="704755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295400" y="533400"/>
            <a:ext cx="6553200" cy="1143000"/>
          </a:xfrm>
        </p:spPr>
        <p:txBody>
          <a:bodyPr/>
          <a:lstStyle/>
          <a:p>
            <a:pPr eaLnBrk="1" hangingPunct="1"/>
            <a:r>
              <a:rPr lang="en-US" altLang="en-US" sz="3200" smtClean="0">
                <a:solidFill>
                  <a:srgbClr val="002394"/>
                </a:solidFill>
                <a:latin typeface="Arial Black" panose="020B0A04020102020204" pitchFamily="34" charset="0"/>
                <a:ea typeface="ＭＳ Ｐゴシック" panose="020B0600070205080204" pitchFamily="34" charset="-128"/>
              </a:rPr>
              <a:t>Who is Thresholds?</a:t>
            </a:r>
          </a:p>
        </p:txBody>
      </p:sp>
      <p:grpSp>
        <p:nvGrpSpPr>
          <p:cNvPr id="33795" name="Diagram 5"/>
          <p:cNvGrpSpPr>
            <a:grpSpLocks noChangeAspect="1"/>
          </p:cNvGrpSpPr>
          <p:nvPr/>
        </p:nvGrpSpPr>
        <p:grpSpPr bwMode="auto">
          <a:xfrm>
            <a:off x="685800" y="1981200"/>
            <a:ext cx="3814763" cy="1987550"/>
            <a:chOff x="1608" y="1475"/>
            <a:chExt cx="2544" cy="1377"/>
          </a:xfrm>
        </p:grpSpPr>
        <p:sp>
          <p:nvSpPr>
            <p:cNvPr id="33800" name="AutoShape 4"/>
            <p:cNvSpPr>
              <a:spLocks noChangeAspect="1" noChangeArrowheads="1" noTextEdit="1"/>
            </p:cNvSpPr>
            <p:nvPr/>
          </p:nvSpPr>
          <p:spPr bwMode="auto">
            <a:xfrm>
              <a:off x="1608" y="1475"/>
              <a:ext cx="2544" cy="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33796" name="Rectangle 16"/>
          <p:cNvSpPr>
            <a:spLocks noChangeArrowheads="1"/>
          </p:cNvSpPr>
          <p:nvPr/>
        </p:nvSpPr>
        <p:spPr bwMode="auto">
          <a:xfrm>
            <a:off x="5715000" y="30480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20000"/>
              </a:spcBef>
            </a:pPr>
            <a:endParaRPr lang="en-US" altLang="en-US" sz="2000">
              <a:latin typeface="Tahoma" panose="020B0604030504040204" pitchFamily="34" charset="0"/>
            </a:endParaRPr>
          </a:p>
        </p:txBody>
      </p:sp>
      <p:sp>
        <p:nvSpPr>
          <p:cNvPr id="33797" name="Text Box 17"/>
          <p:cNvSpPr txBox="1">
            <a:spLocks noChangeArrowheads="1"/>
          </p:cNvSpPr>
          <p:nvPr/>
        </p:nvSpPr>
        <p:spPr bwMode="auto">
          <a:xfrm>
            <a:off x="1958341" y="2229643"/>
            <a:ext cx="56388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latin typeface="Tahoma" panose="020B0604030504040204" pitchFamily="34" charset="0"/>
              </a:rPr>
              <a:t>Thresholds is a non-profit organization </a:t>
            </a:r>
            <a:r>
              <a:rPr lang="en-US" altLang="en-US" sz="2000" dirty="0" smtClean="0">
                <a:latin typeface="Tahoma" panose="020B0604030504040204" pitchFamily="34" charset="0"/>
              </a:rPr>
              <a:t> since 1980 that </a:t>
            </a:r>
            <a:r>
              <a:rPr lang="en-US" altLang="en-US" sz="2000" dirty="0">
                <a:latin typeface="Tahoma" panose="020B0604030504040204" pitchFamily="34" charset="0"/>
              </a:rPr>
              <a:t>teaches decision-making skills to interested inmates who are in minimum security.</a:t>
            </a:r>
          </a:p>
          <a:p>
            <a:pPr eaLnBrk="1" hangingPunct="1"/>
            <a:endParaRPr lang="en-US" altLang="en-US" sz="2000" dirty="0">
              <a:latin typeface="Tahoma" panose="020B0604030504040204" pitchFamily="34" charset="0"/>
            </a:endParaRPr>
          </a:p>
          <a:p>
            <a:pPr eaLnBrk="1" hangingPunct="1"/>
            <a:r>
              <a:rPr lang="en-US" altLang="en-US" sz="2000" dirty="0">
                <a:latin typeface="Tahoma" panose="020B0604030504040204" pitchFamily="34" charset="0"/>
              </a:rPr>
              <a:t>Our Goal… is that inmate-students will cross-over a </a:t>
            </a:r>
            <a:r>
              <a:rPr lang="en-US" altLang="en-US" sz="2000" b="1" dirty="0">
                <a:latin typeface="Tahoma" panose="020B0604030504040204" pitchFamily="34" charset="0"/>
              </a:rPr>
              <a:t>“threshold”</a:t>
            </a:r>
            <a:r>
              <a:rPr lang="en-US" altLang="en-US" sz="2000" dirty="0">
                <a:latin typeface="Tahoma" panose="020B0604030504040204" pitchFamily="34" charset="0"/>
              </a:rPr>
              <a:t> to a new beginning in their lives as they start to make decisions that will serve them in a more positive way.</a:t>
            </a:r>
          </a:p>
          <a:p>
            <a:pPr eaLnBrk="1" hangingPunct="1"/>
            <a:endParaRPr lang="en-US" altLang="en-US" sz="2000" dirty="0">
              <a:latin typeface="Tahoma" panose="020B0604030504040204" pitchFamily="34" charset="0"/>
            </a:endParaRPr>
          </a:p>
          <a:p>
            <a:pPr eaLnBrk="1" hangingPunct="1"/>
            <a:r>
              <a:rPr lang="en-US" altLang="en-US" sz="2000" dirty="0">
                <a:latin typeface="Tahoma" panose="020B0604030504040204" pitchFamily="34" charset="0"/>
              </a:rPr>
              <a:t>Diverse group of community volunteers are the backbone of this program’s success.</a:t>
            </a:r>
          </a:p>
        </p:txBody>
      </p:sp>
      <p:pic>
        <p:nvPicPr>
          <p:cNvPr id="33798" name="Picture 20" descr="MC900056597[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7622808" y="3403912"/>
            <a:ext cx="1190725" cy="1635744"/>
          </a:xfrm>
        </p:spPr>
      </p:pic>
      <p:sp>
        <p:nvSpPr>
          <p:cNvPr id="33799"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674D892C-DCC8-47B4-B69E-F768DE58BB07}" type="slidenum">
              <a:rPr lang="en-US" altLang="en-US" sz="1400"/>
              <a:pPr/>
              <a:t>8</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3"/>
          <p:cNvSpPr txBox="1">
            <a:spLocks noChangeArrowheads="1"/>
          </p:cNvSpPr>
          <p:nvPr/>
        </p:nvSpPr>
        <p:spPr bwMode="auto">
          <a:xfrm>
            <a:off x="2171700" y="2114550"/>
            <a:ext cx="4857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n-US" altLang="en-US" sz="1800">
              <a:solidFill>
                <a:srgbClr val="000000"/>
              </a:solidFill>
            </a:endParaRPr>
          </a:p>
        </p:txBody>
      </p:sp>
      <p:sp>
        <p:nvSpPr>
          <p:cNvPr id="53251" name="Text Box 4"/>
          <p:cNvSpPr txBox="1">
            <a:spLocks noChangeArrowheads="1"/>
          </p:cNvSpPr>
          <p:nvPr/>
        </p:nvSpPr>
        <p:spPr bwMode="auto">
          <a:xfrm>
            <a:off x="1314450" y="2222897"/>
            <a:ext cx="65151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
                <a:srgbClr val="000000"/>
              </a:buClr>
              <a:buFont typeface="Tahoma" panose="020B0604030504040204" pitchFamily="34" charset="0"/>
              <a:buNone/>
            </a:pPr>
            <a:r>
              <a:rPr lang="en-US" altLang="en-US" sz="1800" b="1" u="sng">
                <a:solidFill>
                  <a:srgbClr val="000000"/>
                </a:solidFill>
              </a:rPr>
              <a:t>Role: 1 – 1 Teacher</a:t>
            </a:r>
            <a:r>
              <a:rPr lang="en-US" altLang="en-US" sz="1800">
                <a:solidFill>
                  <a:srgbClr val="000000"/>
                </a:solidFill>
              </a:rPr>
              <a:t> 	</a:t>
            </a:r>
          </a:p>
          <a:p>
            <a:pPr>
              <a:spcBef>
                <a:spcPct val="0"/>
              </a:spcBef>
              <a:buClr>
                <a:srgbClr val="000000"/>
              </a:buClr>
              <a:buFont typeface="Tahoma" panose="020B0604030504040204" pitchFamily="34" charset="0"/>
              <a:buNone/>
            </a:pPr>
            <a:endParaRPr lang="en-US" altLang="en-US" sz="1800">
              <a:solidFill>
                <a:srgbClr val="000000"/>
              </a:solidFill>
            </a:endParaRPr>
          </a:p>
          <a:p>
            <a:pPr>
              <a:spcBef>
                <a:spcPct val="0"/>
              </a:spcBef>
              <a:buClr>
                <a:srgbClr val="000000"/>
              </a:buClr>
              <a:buFont typeface="Tahoma" panose="020B0604030504040204" pitchFamily="34" charset="0"/>
              <a:buNone/>
            </a:pPr>
            <a:endParaRPr lang="en-US" altLang="en-US" sz="1800">
              <a:solidFill>
                <a:srgbClr val="000000"/>
              </a:solidFill>
            </a:endParaRPr>
          </a:p>
          <a:p>
            <a:pPr>
              <a:spcBef>
                <a:spcPct val="0"/>
              </a:spcBef>
              <a:buClr>
                <a:srgbClr val="000000"/>
              </a:buClr>
              <a:buFont typeface="Tahoma" panose="020B0604030504040204" pitchFamily="34" charset="0"/>
              <a:buChar char="·"/>
            </a:pPr>
            <a:endParaRPr lang="en-US" altLang="en-US" sz="900">
              <a:solidFill>
                <a:srgbClr val="000000"/>
              </a:solidFill>
            </a:endParaRPr>
          </a:p>
          <a:p>
            <a:pPr>
              <a:spcBef>
                <a:spcPct val="0"/>
              </a:spcBef>
              <a:buClr>
                <a:srgbClr val="000000"/>
              </a:buClr>
              <a:buFont typeface="Tahoma" panose="020B0604030504040204" pitchFamily="34" charset="0"/>
              <a:buNone/>
            </a:pPr>
            <a:r>
              <a:rPr lang="en-US" altLang="en-US" sz="1800" b="1" u="sng">
                <a:solidFill>
                  <a:srgbClr val="000000"/>
                </a:solidFill>
              </a:rPr>
              <a:t>Responsibilities</a:t>
            </a:r>
          </a:p>
          <a:p>
            <a:pPr>
              <a:spcBef>
                <a:spcPct val="0"/>
              </a:spcBef>
              <a:buClr>
                <a:srgbClr val="000000"/>
              </a:buClr>
              <a:buFont typeface="Tahoma" panose="020B0604030504040204" pitchFamily="34" charset="0"/>
              <a:buChar char="·"/>
            </a:pPr>
            <a:r>
              <a:rPr lang="en-US" altLang="en-US" sz="1800">
                <a:solidFill>
                  <a:srgbClr val="000000"/>
                </a:solidFill>
              </a:rPr>
              <a:t>Meet with client student weekly or as assigned with Youth Ctr. to reinforce the Thresholds Decision-making model </a:t>
            </a:r>
          </a:p>
          <a:p>
            <a:pPr>
              <a:spcBef>
                <a:spcPct val="0"/>
              </a:spcBef>
              <a:buClr>
                <a:srgbClr val="000000"/>
              </a:buClr>
              <a:buFont typeface="Tahoma" panose="020B0604030504040204" pitchFamily="34" charset="0"/>
              <a:buChar char="·"/>
            </a:pPr>
            <a:r>
              <a:rPr lang="en-US" altLang="en-US" sz="1800">
                <a:solidFill>
                  <a:srgbClr val="000000"/>
                </a:solidFill>
              </a:rPr>
              <a:t>Provide opportunities for the client/student to ask questions about the Macro’s they’ve attended and material they’ve read in the Guide</a:t>
            </a:r>
          </a:p>
          <a:p>
            <a:pPr>
              <a:spcBef>
                <a:spcPct val="0"/>
              </a:spcBef>
              <a:buClr>
                <a:srgbClr val="000000"/>
              </a:buClr>
              <a:buFont typeface="Tahoma" panose="020B0604030504040204" pitchFamily="34" charset="0"/>
              <a:buChar char="·"/>
            </a:pPr>
            <a:r>
              <a:rPr lang="en-US" altLang="en-US" sz="1800">
                <a:solidFill>
                  <a:srgbClr val="000000"/>
                </a:solidFill>
              </a:rPr>
              <a:t>Share personal Decision Making challenges &amp; results</a:t>
            </a:r>
          </a:p>
          <a:p>
            <a:pPr>
              <a:spcBef>
                <a:spcPct val="0"/>
              </a:spcBef>
              <a:buClr>
                <a:srgbClr val="000000"/>
              </a:buClr>
              <a:buSzPct val="50000"/>
              <a:buFont typeface="Wingdings" panose="05000000000000000000" pitchFamily="2" charset="2"/>
              <a:buChar char="§"/>
            </a:pPr>
            <a:r>
              <a:rPr lang="en-US" altLang="en-US" sz="1800">
                <a:solidFill>
                  <a:srgbClr val="000000"/>
                </a:solidFill>
              </a:rPr>
              <a:t>Follow-up with Macro teachers if questions or concerns arise with their client/student</a:t>
            </a:r>
          </a:p>
        </p:txBody>
      </p:sp>
      <p:sp>
        <p:nvSpPr>
          <p:cNvPr id="53252" name="Rectangle 18"/>
          <p:cNvSpPr>
            <a:spLocks noChangeArrowheads="1"/>
          </p:cNvSpPr>
          <p:nvPr/>
        </p:nvSpPr>
        <p:spPr bwMode="auto">
          <a:xfrm>
            <a:off x="1314450" y="2469357"/>
            <a:ext cx="6457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solidFill>
                  <a:srgbClr val="000000"/>
                </a:solidFill>
              </a:rPr>
              <a:t>Partner with Client/student to  understand how to use and apply the Threshold Decision Making model.</a:t>
            </a:r>
          </a:p>
        </p:txBody>
      </p:sp>
      <p:grpSp>
        <p:nvGrpSpPr>
          <p:cNvPr id="53253" name="Group 18"/>
          <p:cNvGrpSpPr>
            <a:grpSpLocks/>
          </p:cNvGrpSpPr>
          <p:nvPr/>
        </p:nvGrpSpPr>
        <p:grpSpPr bwMode="auto">
          <a:xfrm>
            <a:off x="1314450" y="969168"/>
            <a:ext cx="1301354" cy="1088231"/>
            <a:chOff x="740" y="3392"/>
            <a:chExt cx="1093" cy="914"/>
          </a:xfrm>
        </p:grpSpPr>
        <p:sp>
          <p:nvSpPr>
            <p:cNvPr id="53256" name="Oval 13"/>
            <p:cNvSpPr>
              <a:spLocks noChangeArrowheads="1"/>
            </p:cNvSpPr>
            <p:nvPr/>
          </p:nvSpPr>
          <p:spPr bwMode="auto">
            <a:xfrm>
              <a:off x="1131" y="4014"/>
              <a:ext cx="359" cy="292"/>
            </a:xfrm>
            <a:prstGeom prst="ellipse">
              <a:avLst/>
            </a:prstGeom>
            <a:solidFill>
              <a:srgbClr val="6699FF">
                <a:alpha val="50195"/>
              </a:srgbClr>
            </a:solidFill>
            <a:ln w="57150" cmpd="thinThick">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53257" name="Line 4"/>
            <p:cNvSpPr>
              <a:spLocks noChangeShapeType="1"/>
            </p:cNvSpPr>
            <p:nvPr/>
          </p:nvSpPr>
          <p:spPr bwMode="auto">
            <a:xfrm>
              <a:off x="1132" y="3519"/>
              <a:ext cx="2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125"/>
            </a:p>
          </p:txBody>
        </p:sp>
        <p:sp>
          <p:nvSpPr>
            <p:cNvPr id="53258" name="Line 5"/>
            <p:cNvSpPr>
              <a:spLocks noChangeShapeType="1"/>
            </p:cNvSpPr>
            <p:nvPr/>
          </p:nvSpPr>
          <p:spPr bwMode="auto">
            <a:xfrm flipH="1">
              <a:off x="1125" y="3561"/>
              <a:ext cx="2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125"/>
            </a:p>
          </p:txBody>
        </p:sp>
        <p:sp>
          <p:nvSpPr>
            <p:cNvPr id="53259" name="Line 7"/>
            <p:cNvSpPr>
              <a:spLocks noChangeShapeType="1"/>
            </p:cNvSpPr>
            <p:nvPr/>
          </p:nvSpPr>
          <p:spPr bwMode="auto">
            <a:xfrm flipH="1">
              <a:off x="1455" y="3716"/>
              <a:ext cx="113" cy="33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1125"/>
            </a:p>
          </p:txBody>
        </p:sp>
        <p:sp>
          <p:nvSpPr>
            <p:cNvPr id="53260" name="Line 8"/>
            <p:cNvSpPr>
              <a:spLocks noChangeShapeType="1"/>
            </p:cNvSpPr>
            <p:nvPr/>
          </p:nvSpPr>
          <p:spPr bwMode="auto">
            <a:xfrm flipH="1">
              <a:off x="1425" y="3700"/>
              <a:ext cx="112" cy="33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125"/>
            </a:p>
          </p:txBody>
        </p:sp>
        <p:sp>
          <p:nvSpPr>
            <p:cNvPr id="53261" name="Line 10"/>
            <p:cNvSpPr>
              <a:spLocks noChangeShapeType="1"/>
            </p:cNvSpPr>
            <p:nvPr/>
          </p:nvSpPr>
          <p:spPr bwMode="auto">
            <a:xfrm>
              <a:off x="1034" y="3678"/>
              <a:ext cx="113" cy="334"/>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1125"/>
            </a:p>
          </p:txBody>
        </p:sp>
        <p:sp>
          <p:nvSpPr>
            <p:cNvPr id="53262" name="Line 11"/>
            <p:cNvSpPr>
              <a:spLocks noChangeShapeType="1"/>
            </p:cNvSpPr>
            <p:nvPr/>
          </p:nvSpPr>
          <p:spPr bwMode="auto">
            <a:xfrm>
              <a:off x="1060" y="3656"/>
              <a:ext cx="113" cy="3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125"/>
            </a:p>
          </p:txBody>
        </p:sp>
        <p:sp>
          <p:nvSpPr>
            <p:cNvPr id="53263" name="Text Box 14"/>
            <p:cNvSpPr txBox="1">
              <a:spLocks noChangeArrowheads="1"/>
            </p:cNvSpPr>
            <p:nvPr/>
          </p:nvSpPr>
          <p:spPr bwMode="auto">
            <a:xfrm>
              <a:off x="1152" y="4080"/>
              <a:ext cx="34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450" b="1">
                  <a:solidFill>
                    <a:srgbClr val="000000"/>
                  </a:solidFill>
                </a:rPr>
                <a:t>Client /</a:t>
              </a:r>
            </a:p>
            <a:p>
              <a:pPr>
                <a:spcBef>
                  <a:spcPct val="0"/>
                </a:spcBef>
                <a:buFontTx/>
                <a:buNone/>
              </a:pPr>
              <a:r>
                <a:rPr lang="en-US" altLang="en-US" sz="450" b="1">
                  <a:solidFill>
                    <a:srgbClr val="000000"/>
                  </a:solidFill>
                </a:rPr>
                <a:t> student</a:t>
              </a:r>
            </a:p>
          </p:txBody>
        </p:sp>
        <p:sp>
          <p:nvSpPr>
            <p:cNvPr id="53264" name="Oval 16"/>
            <p:cNvSpPr>
              <a:spLocks noChangeArrowheads="1"/>
            </p:cNvSpPr>
            <p:nvPr/>
          </p:nvSpPr>
          <p:spPr bwMode="auto">
            <a:xfrm>
              <a:off x="740" y="3394"/>
              <a:ext cx="359" cy="292"/>
            </a:xfrm>
            <a:prstGeom prst="ellipse">
              <a:avLst/>
            </a:prstGeom>
            <a:solidFill>
              <a:srgbClr val="6699FF">
                <a:alpha val="50195"/>
              </a:srgbClr>
            </a:solidFill>
            <a:ln w="57150" cmpd="thinThick">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53265" name="Text Box 17"/>
            <p:cNvSpPr txBox="1">
              <a:spLocks noChangeArrowheads="1"/>
            </p:cNvSpPr>
            <p:nvPr/>
          </p:nvSpPr>
          <p:spPr bwMode="auto">
            <a:xfrm>
              <a:off x="756" y="3456"/>
              <a:ext cx="36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50" b="1">
                  <a:solidFill>
                    <a:srgbClr val="000000"/>
                  </a:solidFill>
                </a:rPr>
                <a:t>Macro </a:t>
              </a:r>
            </a:p>
            <a:p>
              <a:pPr algn="ctr">
                <a:spcBef>
                  <a:spcPct val="0"/>
                </a:spcBef>
                <a:buFontTx/>
                <a:buNone/>
              </a:pPr>
              <a:r>
                <a:rPr lang="en-US" altLang="en-US" sz="450" b="1">
                  <a:solidFill>
                    <a:srgbClr val="000000"/>
                  </a:solidFill>
                </a:rPr>
                <a:t>Teachers</a:t>
              </a:r>
            </a:p>
          </p:txBody>
        </p:sp>
        <p:grpSp>
          <p:nvGrpSpPr>
            <p:cNvPr id="53266" name="Group 18"/>
            <p:cNvGrpSpPr>
              <a:grpSpLocks/>
            </p:cNvGrpSpPr>
            <p:nvPr/>
          </p:nvGrpSpPr>
          <p:grpSpPr bwMode="auto">
            <a:xfrm>
              <a:off x="1417" y="3392"/>
              <a:ext cx="359" cy="424"/>
              <a:chOff x="3696" y="2016"/>
              <a:chExt cx="1680" cy="980"/>
            </a:xfrm>
          </p:grpSpPr>
          <p:sp>
            <p:nvSpPr>
              <p:cNvPr id="53268" name="Oval 19"/>
              <p:cNvSpPr>
                <a:spLocks noChangeArrowheads="1"/>
              </p:cNvSpPr>
              <p:nvPr/>
            </p:nvSpPr>
            <p:spPr bwMode="auto">
              <a:xfrm>
                <a:off x="3696" y="2016"/>
                <a:ext cx="1680" cy="672"/>
              </a:xfrm>
              <a:prstGeom prst="ellipse">
                <a:avLst/>
              </a:prstGeom>
              <a:solidFill>
                <a:srgbClr val="6699FF">
                  <a:alpha val="50195"/>
                </a:srgbClr>
              </a:solidFill>
              <a:ln w="57150" cmpd="thinThick">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53269" name="Text Box 20"/>
              <p:cNvSpPr txBox="1">
                <a:spLocks noChangeArrowheads="1"/>
              </p:cNvSpPr>
              <p:nvPr/>
            </p:nvSpPr>
            <p:spPr bwMode="auto">
              <a:xfrm>
                <a:off x="3888" y="2189"/>
                <a:ext cx="726"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100" b="1">
                  <a:solidFill>
                    <a:srgbClr val="000000"/>
                  </a:solidFill>
                </a:endParaRPr>
              </a:p>
            </p:txBody>
          </p:sp>
        </p:grpSp>
        <p:sp>
          <p:nvSpPr>
            <p:cNvPr id="53267" name="Text Box 21"/>
            <p:cNvSpPr txBox="1">
              <a:spLocks noChangeArrowheads="1"/>
            </p:cNvSpPr>
            <p:nvPr/>
          </p:nvSpPr>
          <p:spPr bwMode="auto">
            <a:xfrm>
              <a:off x="1371" y="3481"/>
              <a:ext cx="46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50" b="1">
                  <a:solidFill>
                    <a:srgbClr val="000000"/>
                  </a:solidFill>
                </a:rPr>
                <a:t>1 – 1 Teacher</a:t>
              </a:r>
              <a:endParaRPr lang="en-US" altLang="en-US" sz="450">
                <a:solidFill>
                  <a:srgbClr val="000000"/>
                </a:solidFill>
              </a:endParaRPr>
            </a:p>
          </p:txBody>
        </p:sp>
      </p:grpSp>
      <p:sp>
        <p:nvSpPr>
          <p:cNvPr id="53254" name="Rectangle 17"/>
          <p:cNvSpPr>
            <a:spLocks noChangeArrowheads="1"/>
          </p:cNvSpPr>
          <p:nvPr/>
        </p:nvSpPr>
        <p:spPr bwMode="auto">
          <a:xfrm>
            <a:off x="2971800" y="1257300"/>
            <a:ext cx="3200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700">
                <a:solidFill>
                  <a:srgbClr val="002394"/>
                </a:solidFill>
                <a:latin typeface="Arial Black" panose="020B0A04020102020204" pitchFamily="34" charset="0"/>
              </a:rPr>
              <a:t/>
            </a:r>
            <a:br>
              <a:rPr lang="en-US" altLang="en-US" sz="2700">
                <a:solidFill>
                  <a:srgbClr val="002394"/>
                </a:solidFill>
                <a:latin typeface="Arial Black" panose="020B0A04020102020204" pitchFamily="34" charset="0"/>
              </a:rPr>
            </a:br>
            <a:r>
              <a:rPr lang="en-US" altLang="en-US" sz="2400">
                <a:solidFill>
                  <a:srgbClr val="002394"/>
                </a:solidFill>
                <a:latin typeface="Arial Black" panose="020B0A04020102020204" pitchFamily="34" charset="0"/>
              </a:rPr>
              <a:t>Thresholds </a:t>
            </a:r>
            <a:r>
              <a:rPr lang="en-US" altLang="en-US" sz="2700">
                <a:solidFill>
                  <a:srgbClr val="002394"/>
                </a:solidFill>
                <a:latin typeface="Arial Black" panose="020B0A04020102020204" pitchFamily="34" charset="0"/>
              </a:rPr>
              <a:t/>
            </a:r>
            <a:br>
              <a:rPr lang="en-US" altLang="en-US" sz="2700">
                <a:solidFill>
                  <a:srgbClr val="002394"/>
                </a:solidFill>
                <a:latin typeface="Arial Black" panose="020B0A04020102020204" pitchFamily="34" charset="0"/>
              </a:rPr>
            </a:br>
            <a:r>
              <a:rPr lang="en-US" altLang="en-US" sz="2100">
                <a:solidFill>
                  <a:srgbClr val="000000"/>
                </a:solidFill>
              </a:rPr>
              <a:t>Roles &amp; Responsibilities</a:t>
            </a:r>
            <a:r>
              <a:rPr lang="en-US" altLang="en-US" sz="2700">
                <a:solidFill>
                  <a:srgbClr val="002394"/>
                </a:solidFill>
                <a:latin typeface="Arial Black" panose="020B0A04020102020204" pitchFamily="34" charset="0"/>
              </a:rPr>
              <a:t/>
            </a:r>
            <a:br>
              <a:rPr lang="en-US" altLang="en-US" sz="2700">
                <a:solidFill>
                  <a:srgbClr val="002394"/>
                </a:solidFill>
                <a:latin typeface="Arial Black" panose="020B0A04020102020204" pitchFamily="34" charset="0"/>
              </a:rPr>
            </a:br>
            <a:endParaRPr lang="en-US" altLang="en-US" sz="2700">
              <a:solidFill>
                <a:srgbClr val="002394"/>
              </a:solidFill>
              <a:latin typeface="Arial Black" panose="020B0A04020102020204" pitchFamily="34" charset="0"/>
            </a:endParaRPr>
          </a:p>
        </p:txBody>
      </p:sp>
      <p:sp>
        <p:nvSpPr>
          <p:cNvPr id="53255" name="Slide Number Placeholder 2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28448794" indent="-28105894">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FontTx/>
              <a:buNone/>
            </a:pPr>
            <a:fld id="{EA9662DE-0652-45F0-AB88-05D7D62872FF}" type="slidenum">
              <a:rPr lang="en-US" altLang="en-US" sz="1050">
                <a:solidFill>
                  <a:srgbClr val="000000"/>
                </a:solidFill>
              </a:rPr>
              <a:pPr fontAlgn="base">
                <a:spcBef>
                  <a:spcPct val="0"/>
                </a:spcBef>
                <a:spcAft>
                  <a:spcPct val="0"/>
                </a:spcAft>
                <a:buFontTx/>
                <a:buNone/>
              </a:pPr>
              <a:t>80</a:t>
            </a:fld>
            <a:endParaRPr lang="en-US" altLang="en-US" sz="1050">
              <a:solidFill>
                <a:srgbClr val="000000"/>
              </a:solidFill>
            </a:endParaRPr>
          </a:p>
        </p:txBody>
      </p:sp>
    </p:spTree>
    <p:extLst>
      <p:ext uri="{BB962C8B-B14F-4D97-AF65-F5344CB8AC3E}">
        <p14:creationId xmlns:p14="http://schemas.microsoft.com/office/powerpoint/2010/main" val="182725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990600" y="661082"/>
            <a:ext cx="5657850" cy="685800"/>
          </a:xfrm>
        </p:spPr>
        <p:txBody>
          <a:bodyPr/>
          <a:lstStyle/>
          <a:p>
            <a:pPr algn="l">
              <a:lnSpc>
                <a:spcPct val="75000"/>
              </a:lnSpc>
            </a:pPr>
            <a:r>
              <a:rPr lang="en-US" altLang="en-US" sz="2400" dirty="0">
                <a:solidFill>
                  <a:schemeClr val="hlink"/>
                </a:solidFill>
                <a:latin typeface="Arial Black" panose="020B0A04020102020204" pitchFamily="34" charset="0"/>
                <a:ea typeface="ＭＳ Ｐゴシック" panose="020B0600070205080204" pitchFamily="34" charset="-128"/>
              </a:rPr>
              <a:t>Thresholds – Decision Making</a:t>
            </a:r>
            <a:r>
              <a:rPr lang="en-US" altLang="en-US" sz="2700" dirty="0">
                <a:ea typeface="ＭＳ Ｐゴシック" panose="020B0600070205080204" pitchFamily="34" charset="-128"/>
              </a:rPr>
              <a:t/>
            </a:r>
            <a:br>
              <a:rPr lang="en-US" altLang="en-US" sz="2700" dirty="0">
                <a:ea typeface="ＭＳ Ｐゴシック" panose="020B0600070205080204" pitchFamily="34" charset="-128"/>
              </a:rPr>
            </a:br>
            <a:r>
              <a:rPr lang="en-US" altLang="en-US" sz="1800" dirty="0" smtClean="0">
                <a:ea typeface="ＭＳ Ｐゴシック" panose="020B0600070205080204" pitchFamily="34" charset="-128"/>
              </a:rPr>
              <a:t>One-to-One </a:t>
            </a:r>
            <a:r>
              <a:rPr lang="en-US" altLang="en-US" sz="1800" dirty="0">
                <a:ea typeface="ＭＳ Ｐゴシック" panose="020B0600070205080204" pitchFamily="34" charset="-128"/>
              </a:rPr>
              <a:t>Preparation and Teaching</a:t>
            </a:r>
          </a:p>
        </p:txBody>
      </p:sp>
      <p:sp>
        <p:nvSpPr>
          <p:cNvPr id="55299" name="Rectangle 3"/>
          <p:cNvSpPr>
            <a:spLocks noChangeArrowheads="1"/>
          </p:cNvSpPr>
          <p:nvPr/>
        </p:nvSpPr>
        <p:spPr bwMode="auto">
          <a:xfrm>
            <a:off x="1143001" y="3135538"/>
            <a:ext cx="184731"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125">
              <a:solidFill>
                <a:srgbClr val="000000"/>
              </a:solidFill>
            </a:endParaRPr>
          </a:p>
        </p:txBody>
      </p:sp>
      <p:sp>
        <p:nvSpPr>
          <p:cNvPr id="55300" name="Text Box 4"/>
          <p:cNvSpPr txBox="1">
            <a:spLocks noChangeArrowheads="1"/>
          </p:cNvSpPr>
          <p:nvPr/>
        </p:nvSpPr>
        <p:spPr bwMode="auto">
          <a:xfrm>
            <a:off x="1257300" y="2286001"/>
            <a:ext cx="2743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Wingdings 3" panose="05040102010807070707" pitchFamily="18" charset="2"/>
              <a:buNone/>
            </a:pPr>
            <a:endParaRPr lang="en-US" altLang="en-US" sz="1050">
              <a:solidFill>
                <a:srgbClr val="000000"/>
              </a:solidFill>
            </a:endParaRPr>
          </a:p>
          <a:p>
            <a:pPr>
              <a:spcBef>
                <a:spcPct val="50000"/>
              </a:spcBef>
              <a:buFont typeface="Wingdings 3" panose="05040102010807070707" pitchFamily="18" charset="2"/>
              <a:buNone/>
            </a:pPr>
            <a:endParaRPr lang="en-US" altLang="en-US" sz="1050">
              <a:solidFill>
                <a:srgbClr val="000000"/>
              </a:solidFill>
            </a:endParaRPr>
          </a:p>
          <a:p>
            <a:pPr>
              <a:spcBef>
                <a:spcPct val="50000"/>
              </a:spcBef>
              <a:buFont typeface="Wingdings 3" panose="05040102010807070707" pitchFamily="18" charset="2"/>
              <a:buNone/>
            </a:pPr>
            <a:endParaRPr lang="en-US" altLang="en-US" sz="1050">
              <a:solidFill>
                <a:srgbClr val="000000"/>
              </a:solidFill>
            </a:endParaRPr>
          </a:p>
          <a:p>
            <a:pPr>
              <a:spcBef>
                <a:spcPct val="0"/>
              </a:spcBef>
            </a:pPr>
            <a:endParaRPr lang="en-US" altLang="en-US" sz="900">
              <a:solidFill>
                <a:srgbClr val="000000"/>
              </a:solidFill>
            </a:endParaRPr>
          </a:p>
          <a:p>
            <a:pPr>
              <a:spcBef>
                <a:spcPct val="0"/>
              </a:spcBef>
            </a:pPr>
            <a:endParaRPr lang="en-US" altLang="en-US" sz="900">
              <a:solidFill>
                <a:srgbClr val="000000"/>
              </a:solidFill>
            </a:endParaRPr>
          </a:p>
        </p:txBody>
      </p:sp>
      <p:sp>
        <p:nvSpPr>
          <p:cNvPr id="55301" name="Text Box 5"/>
          <p:cNvSpPr txBox="1">
            <a:spLocks noChangeArrowheads="1"/>
          </p:cNvSpPr>
          <p:nvPr/>
        </p:nvSpPr>
        <p:spPr bwMode="auto">
          <a:xfrm>
            <a:off x="381000" y="1602775"/>
            <a:ext cx="8458200" cy="168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u="sng" dirty="0">
                <a:solidFill>
                  <a:srgbClr val="000000"/>
                </a:solidFill>
              </a:rPr>
              <a:t>Preparation</a:t>
            </a:r>
            <a:endParaRPr lang="en-US" altLang="en-US" sz="1200" b="1" i="1" u="sng" dirty="0">
              <a:solidFill>
                <a:srgbClr val="000000"/>
              </a:solidFill>
            </a:endParaRPr>
          </a:p>
          <a:p>
            <a:pPr marL="285750" indent="-285750">
              <a:spcBef>
                <a:spcPct val="0"/>
              </a:spcBef>
              <a:spcAft>
                <a:spcPct val="20000"/>
              </a:spcAft>
              <a:buFont typeface="Wingdings" panose="05000000000000000000" pitchFamily="2" charset="2"/>
              <a:buChar char="ü"/>
            </a:pPr>
            <a:r>
              <a:rPr lang="en-US" altLang="en-US" sz="1400" b="1" dirty="0">
                <a:solidFill>
                  <a:srgbClr val="000000"/>
                </a:solidFill>
              </a:rPr>
              <a:t>Review </a:t>
            </a:r>
            <a:r>
              <a:rPr lang="en-US" altLang="en-US" sz="1400" b="1" dirty="0">
                <a:solidFill>
                  <a:srgbClr val="000000"/>
                </a:solidFill>
              </a:rPr>
              <a:t>appropriate </a:t>
            </a:r>
            <a:r>
              <a:rPr lang="en-US" altLang="en-US" sz="1400" b="1" u="sng" dirty="0">
                <a:solidFill>
                  <a:srgbClr val="000000"/>
                </a:solidFill>
              </a:rPr>
              <a:t>lesson plan </a:t>
            </a:r>
            <a:r>
              <a:rPr lang="en-US" altLang="en-US" sz="1400" b="1" dirty="0">
                <a:solidFill>
                  <a:srgbClr val="000000"/>
                </a:solidFill>
              </a:rPr>
              <a:t>in the Volunteer Teacher’s </a:t>
            </a:r>
            <a:r>
              <a:rPr lang="en-US" altLang="en-US" sz="1400" b="1" dirty="0">
                <a:solidFill>
                  <a:srgbClr val="000000"/>
                </a:solidFill>
              </a:rPr>
              <a:t>Manual</a:t>
            </a:r>
            <a:endParaRPr lang="en-US" altLang="en-US" sz="1400" b="1" dirty="0">
              <a:solidFill>
                <a:srgbClr val="000000"/>
              </a:solidFill>
            </a:endParaRPr>
          </a:p>
          <a:p>
            <a:pPr marL="285750" indent="-285750">
              <a:spcBef>
                <a:spcPct val="0"/>
              </a:spcBef>
              <a:spcAft>
                <a:spcPct val="20000"/>
              </a:spcAft>
              <a:buSzPct val="125000"/>
              <a:buFont typeface="Wingdings" panose="05000000000000000000" pitchFamily="2" charset="2"/>
              <a:buChar char="ü"/>
            </a:pPr>
            <a:r>
              <a:rPr lang="en-US" altLang="en-US" sz="1400" b="1" dirty="0" smtClean="0">
                <a:solidFill>
                  <a:srgbClr val="000000"/>
                </a:solidFill>
              </a:rPr>
              <a:t>Think </a:t>
            </a:r>
            <a:r>
              <a:rPr lang="en-US" altLang="en-US" sz="1400" b="1" dirty="0">
                <a:solidFill>
                  <a:srgbClr val="000000"/>
                </a:solidFill>
              </a:rPr>
              <a:t>about client’s behavior, e.g., interest, awareness, effort, </a:t>
            </a:r>
            <a:r>
              <a:rPr lang="en-US" altLang="en-US" sz="1400" b="1" dirty="0" smtClean="0">
                <a:solidFill>
                  <a:srgbClr val="000000"/>
                </a:solidFill>
              </a:rPr>
              <a:t>from </a:t>
            </a:r>
            <a:r>
              <a:rPr lang="en-US" altLang="en-US" sz="1400" b="1" dirty="0">
                <a:solidFill>
                  <a:srgbClr val="000000"/>
                </a:solidFill>
              </a:rPr>
              <a:t>previous session(s)</a:t>
            </a:r>
          </a:p>
          <a:p>
            <a:pPr marL="285750" indent="-285750">
              <a:spcBef>
                <a:spcPct val="0"/>
              </a:spcBef>
              <a:spcAft>
                <a:spcPct val="20000"/>
              </a:spcAft>
              <a:buSzPct val="125000"/>
              <a:buFont typeface="Wingdings" panose="05000000000000000000" pitchFamily="2" charset="2"/>
              <a:buChar char="ü"/>
            </a:pPr>
            <a:r>
              <a:rPr lang="en-US" altLang="en-US" sz="1400" b="1" dirty="0" smtClean="0">
                <a:solidFill>
                  <a:srgbClr val="000000"/>
                </a:solidFill>
              </a:rPr>
              <a:t>Read </a:t>
            </a:r>
            <a:r>
              <a:rPr lang="en-US" altLang="en-US" sz="1400" b="1" dirty="0">
                <a:solidFill>
                  <a:srgbClr val="000000"/>
                </a:solidFill>
              </a:rPr>
              <a:t>the section of the </a:t>
            </a:r>
            <a:r>
              <a:rPr lang="en-US" altLang="en-US" sz="1400" b="1" u="sng" dirty="0">
                <a:solidFill>
                  <a:srgbClr val="000000"/>
                </a:solidFill>
              </a:rPr>
              <a:t>Guide</a:t>
            </a:r>
            <a:r>
              <a:rPr lang="en-US" altLang="en-US" sz="1400" b="1" dirty="0">
                <a:solidFill>
                  <a:srgbClr val="000000"/>
                </a:solidFill>
              </a:rPr>
              <a:t> </a:t>
            </a:r>
            <a:r>
              <a:rPr lang="en-US" altLang="en-US" sz="1400" b="1" dirty="0" smtClean="0">
                <a:solidFill>
                  <a:srgbClr val="000000"/>
                </a:solidFill>
              </a:rPr>
              <a:t>[Client’s Workbook] you </a:t>
            </a:r>
            <a:r>
              <a:rPr lang="en-US" altLang="en-US" sz="1400" b="1" dirty="0">
                <a:solidFill>
                  <a:srgbClr val="000000"/>
                </a:solidFill>
              </a:rPr>
              <a:t>will cover, and answer the questions</a:t>
            </a:r>
          </a:p>
          <a:p>
            <a:pPr>
              <a:spcBef>
                <a:spcPct val="0"/>
              </a:spcBef>
              <a:spcAft>
                <a:spcPct val="20000"/>
              </a:spcAft>
              <a:buSzPct val="125000"/>
              <a:buNone/>
            </a:pPr>
            <a:r>
              <a:rPr lang="en-US" altLang="en-US" sz="1200" b="1" dirty="0">
                <a:solidFill>
                  <a:srgbClr val="000000"/>
                </a:solidFill>
              </a:rPr>
              <a:t> </a:t>
            </a:r>
            <a:endParaRPr lang="en-US" altLang="en-US" sz="1200" b="1" dirty="0" smtClean="0">
              <a:solidFill>
                <a:srgbClr val="000000"/>
              </a:solidFill>
            </a:endParaRPr>
          </a:p>
          <a:p>
            <a:pPr marL="171450" indent="-171450">
              <a:spcBef>
                <a:spcPct val="0"/>
              </a:spcBef>
              <a:spcAft>
                <a:spcPct val="20000"/>
              </a:spcAft>
              <a:buSzPct val="125000"/>
              <a:buFont typeface="Arial" panose="020B0604020202020204" pitchFamily="34" charset="0"/>
              <a:buChar char="?"/>
            </a:pPr>
            <a:r>
              <a:rPr lang="en-US" altLang="en-US" sz="1200" b="1" dirty="0" smtClean="0">
                <a:solidFill>
                  <a:srgbClr val="000000"/>
                </a:solidFill>
              </a:rPr>
              <a:t> Draw </a:t>
            </a:r>
            <a:r>
              <a:rPr lang="en-US" altLang="en-US" sz="1200" b="1" dirty="0">
                <a:solidFill>
                  <a:srgbClr val="000000"/>
                </a:solidFill>
              </a:rPr>
              <a:t>up a plan with the points to emphasize, questions, </a:t>
            </a:r>
            <a:r>
              <a:rPr lang="en-US" altLang="en-US" sz="1200" b="1" dirty="0" smtClean="0">
                <a:solidFill>
                  <a:srgbClr val="000000"/>
                </a:solidFill>
              </a:rPr>
              <a:t>examples, </a:t>
            </a:r>
            <a:r>
              <a:rPr lang="en-US" altLang="en-US" sz="1200" b="1" dirty="0">
                <a:solidFill>
                  <a:srgbClr val="000000"/>
                </a:solidFill>
              </a:rPr>
              <a:t>&amp; approx. time</a:t>
            </a:r>
          </a:p>
          <a:p>
            <a:pPr marL="171450" indent="-171450">
              <a:spcBef>
                <a:spcPct val="0"/>
              </a:spcBef>
              <a:spcAft>
                <a:spcPct val="20000"/>
              </a:spcAft>
              <a:buSzPct val="125000"/>
              <a:buFont typeface="Arial" panose="020B0604020202020204" pitchFamily="34" charset="0"/>
              <a:buChar char="?"/>
            </a:pPr>
            <a:r>
              <a:rPr lang="en-US" altLang="en-US" sz="1200" b="1" dirty="0">
                <a:solidFill>
                  <a:srgbClr val="000000"/>
                </a:solidFill>
              </a:rPr>
              <a:t> Assemble needed materials: articles, pictures, rituals, contract, paper, pencils, etc. </a:t>
            </a:r>
          </a:p>
        </p:txBody>
      </p:sp>
      <p:sp>
        <p:nvSpPr>
          <p:cNvPr id="55305"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28448794" indent="-28105894">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FontTx/>
              <a:buNone/>
            </a:pPr>
            <a:fld id="{75183E28-EF9C-46A7-A1E8-CCB7A791CBFF}" type="slidenum">
              <a:rPr lang="en-US" altLang="en-US" sz="1050">
                <a:solidFill>
                  <a:srgbClr val="000000"/>
                </a:solidFill>
              </a:rPr>
              <a:pPr fontAlgn="base">
                <a:spcBef>
                  <a:spcPct val="0"/>
                </a:spcBef>
                <a:spcAft>
                  <a:spcPct val="0"/>
                </a:spcAft>
                <a:buFontTx/>
                <a:buNone/>
              </a:pPr>
              <a:t>81</a:t>
            </a:fld>
            <a:endParaRPr lang="en-US" altLang="en-US" sz="1050">
              <a:solidFill>
                <a:srgbClr val="000000"/>
              </a:solidFill>
            </a:endParaRPr>
          </a:p>
        </p:txBody>
      </p:sp>
      <p:sp>
        <p:nvSpPr>
          <p:cNvPr id="2" name="TextBox 1"/>
          <p:cNvSpPr txBox="1"/>
          <p:nvPr/>
        </p:nvSpPr>
        <p:spPr>
          <a:xfrm>
            <a:off x="228600" y="3427526"/>
            <a:ext cx="8762999" cy="2492990"/>
          </a:xfrm>
          <a:prstGeom prst="rect">
            <a:avLst/>
          </a:prstGeom>
          <a:noFill/>
          <a:ln>
            <a:solidFill>
              <a:schemeClr val="accent5">
                <a:lumMod val="50000"/>
              </a:schemeClr>
            </a:solidFill>
          </a:ln>
        </p:spPr>
        <p:txBody>
          <a:bodyPr wrap="square" rtlCol="0">
            <a:spAutoFit/>
          </a:bodyPr>
          <a:lstStyle/>
          <a:p>
            <a:r>
              <a:rPr lang="en-US" sz="1200" b="1" u="sng" dirty="0"/>
              <a:t>Dialogue:</a:t>
            </a:r>
            <a:r>
              <a:rPr lang="en-US" sz="1200" dirty="0"/>
              <a:t>  “</a:t>
            </a:r>
            <a:r>
              <a:rPr lang="en-US" sz="1200" i="1" dirty="0">
                <a:latin typeface="Comic Sans MS" panose="030F0702030302020204" pitchFamily="66" charset="0"/>
              </a:rPr>
              <a:t>What happened this week?”  “What did you learn at Macro this week?” </a:t>
            </a:r>
            <a:r>
              <a:rPr lang="en-US" sz="1200" i="1" dirty="0" smtClean="0">
                <a:latin typeface="Comic Sans MS" panose="030F0702030302020204" pitchFamily="66" charset="0"/>
              </a:rPr>
              <a:t>“Have </a:t>
            </a:r>
            <a:r>
              <a:rPr lang="en-US" sz="1200" i="1" dirty="0">
                <a:latin typeface="Comic Sans MS" panose="030F0702030302020204" pitchFamily="66" charset="0"/>
              </a:rPr>
              <a:t>you used pieces of the model”? </a:t>
            </a:r>
          </a:p>
          <a:p>
            <a:endParaRPr lang="en-US" sz="1200" dirty="0"/>
          </a:p>
          <a:p>
            <a:r>
              <a:rPr lang="en-US" sz="1200" b="1" u="sng" dirty="0"/>
              <a:t>Examples:</a:t>
            </a:r>
            <a:r>
              <a:rPr lang="en-US" sz="1200" dirty="0"/>
              <a:t>  anecdotes from your own experience - that the client can relate to.</a:t>
            </a:r>
          </a:p>
          <a:p>
            <a:endParaRPr lang="en-US" sz="1200" dirty="0"/>
          </a:p>
          <a:p>
            <a:r>
              <a:rPr lang="en-US" sz="1200" b="1" u="sng" dirty="0"/>
              <a:t>Questions:</a:t>
            </a:r>
            <a:r>
              <a:rPr lang="en-US" sz="1200" dirty="0"/>
              <a:t>  clarify the client’s </a:t>
            </a:r>
            <a:r>
              <a:rPr lang="en-US" sz="1200" dirty="0" smtClean="0"/>
              <a:t>mindset/understanding</a:t>
            </a:r>
            <a:r>
              <a:rPr lang="en-US" sz="1200" dirty="0"/>
              <a:t>, e.g</a:t>
            </a:r>
            <a:r>
              <a:rPr lang="en-US" sz="1200" dirty="0" smtClean="0"/>
              <a:t>.:</a:t>
            </a:r>
          </a:p>
          <a:p>
            <a:r>
              <a:rPr lang="en-US" sz="1200" dirty="0" smtClean="0"/>
              <a:t>                        </a:t>
            </a:r>
            <a:r>
              <a:rPr lang="en-US" sz="1200" dirty="0"/>
              <a:t>“</a:t>
            </a:r>
            <a:r>
              <a:rPr lang="en-US" sz="1200" i="1" dirty="0">
                <a:latin typeface="Comic Sans MS" panose="030F0702030302020204" pitchFamily="66" charset="0"/>
              </a:rPr>
              <a:t>What did you mean by _______?”  </a:t>
            </a:r>
            <a:endParaRPr lang="en-US" sz="1200" i="1" dirty="0" smtClean="0">
              <a:latin typeface="Comic Sans MS" panose="030F0702030302020204" pitchFamily="66" charset="0"/>
            </a:endParaRPr>
          </a:p>
          <a:p>
            <a:r>
              <a:rPr lang="en-US" sz="1200" i="1" dirty="0" smtClean="0">
                <a:latin typeface="Comic Sans MS" panose="030F0702030302020204" pitchFamily="66" charset="0"/>
              </a:rPr>
              <a:t>                      “</a:t>
            </a:r>
            <a:r>
              <a:rPr lang="en-US" sz="1200" i="1" dirty="0">
                <a:latin typeface="Comic Sans MS" panose="030F0702030302020204" pitchFamily="66" charset="0"/>
              </a:rPr>
              <a:t>What does that (word, picture, idea) mean to you?”</a:t>
            </a:r>
          </a:p>
          <a:p>
            <a:endParaRPr lang="en-US" sz="1200" dirty="0"/>
          </a:p>
          <a:p>
            <a:r>
              <a:rPr lang="en-US" sz="1200" b="1" u="sng" dirty="0"/>
              <a:t>Materials</a:t>
            </a:r>
            <a:r>
              <a:rPr lang="en-US" sz="1200" dirty="0"/>
              <a:t>:   Relevant articles, stories, editorials, </a:t>
            </a:r>
            <a:r>
              <a:rPr lang="en-US" sz="1200" dirty="0" smtClean="0"/>
              <a:t>pictures - </a:t>
            </a:r>
            <a:r>
              <a:rPr lang="en-US" sz="1200" dirty="0"/>
              <a:t>to illustrate and reinforce points.  </a:t>
            </a:r>
          </a:p>
          <a:p>
            <a:endParaRPr lang="en-US" sz="1200" dirty="0"/>
          </a:p>
          <a:p>
            <a:r>
              <a:rPr lang="en-US" sz="1200" b="1" u="sng" dirty="0"/>
              <a:t>Humor:</a:t>
            </a:r>
            <a:r>
              <a:rPr lang="en-US" sz="1200" dirty="0"/>
              <a:t>  May be used to “lighten up” a session, if appropriate.  </a:t>
            </a:r>
          </a:p>
          <a:p>
            <a:endParaRPr lang="en-US" sz="1200" dirty="0"/>
          </a:p>
          <a:p>
            <a:r>
              <a:rPr lang="en-US" sz="1200" b="1" u="sng" dirty="0"/>
              <a:t>Review:</a:t>
            </a:r>
            <a:r>
              <a:rPr lang="en-US" sz="1200" dirty="0"/>
              <a:t>  A return to information already </a:t>
            </a:r>
            <a:r>
              <a:rPr lang="en-US" sz="1200" dirty="0" smtClean="0"/>
              <a:t>discussed, </a:t>
            </a:r>
            <a:r>
              <a:rPr lang="en-US" sz="1200" dirty="0"/>
              <a:t>to reinforce important </a:t>
            </a:r>
            <a:r>
              <a:rPr lang="en-US" sz="1200" dirty="0" smtClean="0"/>
              <a:t>ideas; or sharing </a:t>
            </a:r>
            <a:r>
              <a:rPr lang="en-US" sz="1200" dirty="0"/>
              <a:t>a personal example how you do it. </a:t>
            </a:r>
          </a:p>
        </p:txBody>
      </p:sp>
    </p:spTree>
    <p:extLst>
      <p:ext uri="{BB962C8B-B14F-4D97-AF65-F5344CB8AC3E}">
        <p14:creationId xmlns:p14="http://schemas.microsoft.com/office/powerpoint/2010/main" val="9403988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1828800" y="1257300"/>
            <a:ext cx="5657850" cy="685800"/>
          </a:xfrm>
        </p:spPr>
        <p:txBody>
          <a:bodyPr/>
          <a:lstStyle/>
          <a:p>
            <a:pPr eaLnBrk="1" hangingPunct="1">
              <a:lnSpc>
                <a:spcPct val="75000"/>
              </a:lnSpc>
            </a:pPr>
            <a:r>
              <a:rPr lang="en-US" altLang="en-US" sz="2400">
                <a:solidFill>
                  <a:schemeClr val="hlink"/>
                </a:solidFill>
                <a:latin typeface="Arial Black" panose="020B0A04020102020204" pitchFamily="34" charset="0"/>
                <a:ea typeface="ＭＳ Ｐゴシック" panose="020B0600070205080204" pitchFamily="34" charset="-128"/>
              </a:rPr>
              <a:t>Thresholds – Decision Making</a:t>
            </a:r>
            <a:r>
              <a:rPr lang="en-US" altLang="en-US" sz="3000">
                <a:ea typeface="ＭＳ Ｐゴシック" panose="020B0600070205080204" pitchFamily="34" charset="-128"/>
              </a:rPr>
              <a:t/>
            </a:r>
            <a:br>
              <a:rPr lang="en-US" altLang="en-US" sz="3000">
                <a:ea typeface="ＭＳ Ｐゴシック" panose="020B0600070205080204" pitchFamily="34" charset="-128"/>
              </a:rPr>
            </a:br>
            <a:r>
              <a:rPr lang="en-US" altLang="en-US" sz="3000">
                <a:ea typeface="ＭＳ Ｐゴシック" panose="020B0600070205080204" pitchFamily="34" charset="-128"/>
              </a:rPr>
              <a:t> </a:t>
            </a:r>
            <a:r>
              <a:rPr lang="en-US" altLang="en-US" sz="2100">
                <a:ea typeface="ＭＳ Ｐゴシック" panose="020B0600070205080204" pitchFamily="34" charset="-128"/>
              </a:rPr>
              <a:t>Resource –</a:t>
            </a:r>
            <a:r>
              <a:rPr lang="en-US" altLang="en-US" sz="3000">
                <a:ea typeface="ＭＳ Ｐゴシック" panose="020B0600070205080204" pitchFamily="34" charset="-128"/>
              </a:rPr>
              <a:t> </a:t>
            </a:r>
            <a:r>
              <a:rPr lang="en-US" altLang="en-US" sz="2100">
                <a:ea typeface="ＭＳ Ｐゴシック" panose="020B0600070205080204" pitchFamily="34" charset="-128"/>
              </a:rPr>
              <a:t>Listening Skills</a:t>
            </a:r>
          </a:p>
        </p:txBody>
      </p:sp>
      <p:sp>
        <p:nvSpPr>
          <p:cNvPr id="57347" name="Rectangle 3"/>
          <p:cNvSpPr>
            <a:spLocks noChangeArrowheads="1"/>
          </p:cNvSpPr>
          <p:nvPr/>
        </p:nvSpPr>
        <p:spPr bwMode="auto">
          <a:xfrm>
            <a:off x="1143001" y="3135538"/>
            <a:ext cx="184731"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7931725" indent="-37474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125">
              <a:solidFill>
                <a:srgbClr val="000000"/>
              </a:solidFill>
              <a:latin typeface="Arial" panose="020B0604020202020204" pitchFamily="34" charset="0"/>
            </a:endParaRPr>
          </a:p>
        </p:txBody>
      </p:sp>
      <p:sp>
        <p:nvSpPr>
          <p:cNvPr id="57348" name="Text Box 4"/>
          <p:cNvSpPr txBox="1">
            <a:spLocks noChangeArrowheads="1"/>
          </p:cNvSpPr>
          <p:nvPr/>
        </p:nvSpPr>
        <p:spPr bwMode="auto">
          <a:xfrm>
            <a:off x="1257300" y="2286001"/>
            <a:ext cx="2743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7931725" indent="-37474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 typeface="Wingdings 3" panose="05040102010807070707" pitchFamily="18" charset="2"/>
              <a:buNone/>
            </a:pPr>
            <a:endParaRPr lang="en-US" altLang="en-US" sz="1050">
              <a:solidFill>
                <a:srgbClr val="000000"/>
              </a:solidFill>
              <a:latin typeface="Arial" panose="020B0604020202020204" pitchFamily="34" charset="0"/>
            </a:endParaRPr>
          </a:p>
          <a:p>
            <a:pPr>
              <a:lnSpc>
                <a:spcPct val="100000"/>
              </a:lnSpc>
              <a:spcBef>
                <a:spcPct val="50000"/>
              </a:spcBef>
              <a:buFont typeface="Wingdings 3" panose="05040102010807070707" pitchFamily="18" charset="2"/>
              <a:buNone/>
            </a:pPr>
            <a:endParaRPr lang="en-US" altLang="en-US" sz="1050">
              <a:solidFill>
                <a:srgbClr val="000000"/>
              </a:solidFill>
              <a:latin typeface="Arial" panose="020B0604020202020204" pitchFamily="34" charset="0"/>
            </a:endParaRPr>
          </a:p>
          <a:p>
            <a:pPr>
              <a:lnSpc>
                <a:spcPct val="100000"/>
              </a:lnSpc>
              <a:spcBef>
                <a:spcPct val="50000"/>
              </a:spcBef>
              <a:buFont typeface="Wingdings 3" panose="05040102010807070707" pitchFamily="18" charset="2"/>
              <a:buNone/>
            </a:pPr>
            <a:endParaRPr lang="en-US" altLang="en-US" sz="1050">
              <a:solidFill>
                <a:srgbClr val="000000"/>
              </a:solidFill>
              <a:latin typeface="Arial" panose="020B0604020202020204" pitchFamily="34" charset="0"/>
            </a:endParaRPr>
          </a:p>
          <a:p>
            <a:pPr>
              <a:lnSpc>
                <a:spcPct val="100000"/>
              </a:lnSpc>
              <a:spcBef>
                <a:spcPct val="0"/>
              </a:spcBef>
              <a:buFontTx/>
              <a:buChar char="•"/>
            </a:pPr>
            <a:endParaRPr lang="en-US" altLang="en-US" sz="900">
              <a:solidFill>
                <a:srgbClr val="000000"/>
              </a:solidFill>
              <a:latin typeface="Arial" panose="020B0604020202020204" pitchFamily="34" charset="0"/>
            </a:endParaRPr>
          </a:p>
          <a:p>
            <a:pPr>
              <a:lnSpc>
                <a:spcPct val="100000"/>
              </a:lnSpc>
              <a:spcBef>
                <a:spcPct val="0"/>
              </a:spcBef>
              <a:buFontTx/>
              <a:buChar char="•"/>
            </a:pPr>
            <a:endParaRPr lang="en-US" altLang="en-US" sz="900">
              <a:solidFill>
                <a:srgbClr val="000000"/>
              </a:solidFill>
              <a:latin typeface="Arial" panose="020B0604020202020204" pitchFamily="34" charset="0"/>
            </a:endParaRPr>
          </a:p>
        </p:txBody>
      </p:sp>
      <p:sp>
        <p:nvSpPr>
          <p:cNvPr id="57349" name="Text Box 5"/>
          <p:cNvSpPr txBox="1">
            <a:spLocks noChangeArrowheads="1"/>
          </p:cNvSpPr>
          <p:nvPr/>
        </p:nvSpPr>
        <p:spPr bwMode="auto">
          <a:xfrm>
            <a:off x="1485900" y="2286000"/>
            <a:ext cx="3143250" cy="9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7931725" indent="-37474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050">
              <a:solidFill>
                <a:srgbClr val="000000"/>
              </a:solidFill>
              <a:latin typeface="Arial" panose="020B0604020202020204" pitchFamily="34" charset="0"/>
            </a:endParaRPr>
          </a:p>
          <a:p>
            <a:pPr>
              <a:lnSpc>
                <a:spcPct val="100000"/>
              </a:lnSpc>
              <a:spcBef>
                <a:spcPct val="0"/>
              </a:spcBef>
              <a:buFontTx/>
              <a:buNone/>
            </a:pPr>
            <a:r>
              <a:rPr lang="en-US" altLang="en-US" sz="1050">
                <a:solidFill>
                  <a:srgbClr val="000000"/>
                </a:solidFill>
                <a:latin typeface="Arial" panose="020B0604020202020204" pitchFamily="34" charset="0"/>
              </a:rPr>
              <a:t> </a:t>
            </a:r>
          </a:p>
          <a:p>
            <a:pPr>
              <a:lnSpc>
                <a:spcPct val="100000"/>
              </a:lnSpc>
              <a:spcBef>
                <a:spcPct val="0"/>
              </a:spcBef>
              <a:buFontTx/>
              <a:buNone/>
            </a:pPr>
            <a:endParaRPr lang="en-US" altLang="en-US" sz="1050" b="1" i="1">
              <a:solidFill>
                <a:srgbClr val="000000"/>
              </a:solidFill>
              <a:latin typeface="Arial" panose="020B0604020202020204" pitchFamily="34" charset="0"/>
            </a:endParaRPr>
          </a:p>
          <a:p>
            <a:pPr>
              <a:lnSpc>
                <a:spcPct val="100000"/>
              </a:lnSpc>
              <a:spcBef>
                <a:spcPct val="50000"/>
              </a:spcBef>
              <a:buFontTx/>
              <a:buNone/>
            </a:pPr>
            <a:endParaRPr lang="en-US" altLang="en-US" sz="1050">
              <a:solidFill>
                <a:srgbClr val="000000"/>
              </a:solidFill>
              <a:latin typeface="Arial" panose="020B0604020202020204" pitchFamily="34" charset="0"/>
            </a:endParaRPr>
          </a:p>
          <a:p>
            <a:pPr>
              <a:lnSpc>
                <a:spcPct val="100000"/>
              </a:lnSpc>
              <a:spcBef>
                <a:spcPct val="0"/>
              </a:spcBef>
              <a:buFontTx/>
              <a:buNone/>
            </a:pPr>
            <a:endParaRPr lang="en-US" altLang="en-US" sz="1050" b="1" i="1">
              <a:solidFill>
                <a:srgbClr val="000000"/>
              </a:solidFill>
              <a:latin typeface="Arial" panose="020B0604020202020204" pitchFamily="34" charset="0"/>
            </a:endParaRPr>
          </a:p>
        </p:txBody>
      </p:sp>
      <p:pic>
        <p:nvPicPr>
          <p:cNvPr id="57350" name="Picture 6" descr="list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3407" y="2228850"/>
            <a:ext cx="3493294"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Box 12"/>
          <p:cNvSpPr txBox="1">
            <a:spLocks noChangeArrowheads="1"/>
          </p:cNvSpPr>
          <p:nvPr/>
        </p:nvSpPr>
        <p:spPr bwMode="auto">
          <a:xfrm>
            <a:off x="1600200" y="2057400"/>
            <a:ext cx="2686050" cy="251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7931725" indent="-37474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125" b="1" u="sng">
                <a:solidFill>
                  <a:srgbClr val="000000"/>
                </a:solidFill>
                <a:latin typeface="Arial" panose="020B0604020202020204" pitchFamily="34" charset="0"/>
              </a:rPr>
              <a:t>Prepare Yourself to Listen</a:t>
            </a:r>
            <a:endParaRPr lang="en-US" altLang="en-US" sz="1125">
              <a:solidFill>
                <a:srgbClr val="000000"/>
              </a:solidFill>
              <a:latin typeface="Arial" panose="020B0604020202020204" pitchFamily="34" charset="0"/>
            </a:endParaRPr>
          </a:p>
          <a:p>
            <a:pPr>
              <a:lnSpc>
                <a:spcPct val="100000"/>
              </a:lnSpc>
              <a:spcBef>
                <a:spcPct val="0"/>
              </a:spcBef>
              <a:buFontTx/>
              <a:buNone/>
            </a:pPr>
            <a:r>
              <a:rPr lang="en-US" altLang="en-US" sz="1125">
                <a:solidFill>
                  <a:srgbClr val="000000"/>
                </a:solidFill>
                <a:latin typeface="Arial" panose="020B0604020202020204" pitchFamily="34" charset="0"/>
              </a:rPr>
              <a:t>Put other things out of mind.</a:t>
            </a:r>
          </a:p>
          <a:p>
            <a:pPr>
              <a:lnSpc>
                <a:spcPct val="100000"/>
              </a:lnSpc>
              <a:spcBef>
                <a:spcPct val="0"/>
              </a:spcBef>
              <a:buFontTx/>
              <a:buNone/>
            </a:pPr>
            <a:r>
              <a:rPr lang="en-US" altLang="en-US" sz="1125" b="1" u="sng">
                <a:solidFill>
                  <a:srgbClr val="000000"/>
                </a:solidFill>
                <a:latin typeface="Arial" panose="020B0604020202020204" pitchFamily="34" charset="0"/>
              </a:rPr>
              <a:t>Stop Talking</a:t>
            </a:r>
            <a:endParaRPr lang="en-US" altLang="en-US" sz="1125">
              <a:solidFill>
                <a:srgbClr val="000000"/>
              </a:solidFill>
              <a:latin typeface="Arial" panose="020B0604020202020204" pitchFamily="34" charset="0"/>
            </a:endParaRPr>
          </a:p>
          <a:p>
            <a:pPr>
              <a:lnSpc>
                <a:spcPct val="100000"/>
              </a:lnSpc>
              <a:spcBef>
                <a:spcPct val="0"/>
              </a:spcBef>
              <a:buFontTx/>
              <a:buNone/>
            </a:pPr>
            <a:r>
              <a:rPr lang="en-US" altLang="en-US" sz="1125">
                <a:solidFill>
                  <a:srgbClr val="000000"/>
                </a:solidFill>
                <a:latin typeface="Arial" panose="020B0604020202020204" pitchFamily="34" charset="0"/>
              </a:rPr>
              <a:t>Do not interrupt, talk over them or finish their sentences for them. </a:t>
            </a:r>
          </a:p>
          <a:p>
            <a:pPr>
              <a:lnSpc>
                <a:spcPct val="100000"/>
              </a:lnSpc>
              <a:spcBef>
                <a:spcPct val="0"/>
              </a:spcBef>
              <a:buFontTx/>
              <a:buNone/>
            </a:pPr>
            <a:r>
              <a:rPr lang="en-US" altLang="en-US" sz="1125" b="1" u="sng">
                <a:solidFill>
                  <a:srgbClr val="000000"/>
                </a:solidFill>
                <a:latin typeface="Arial" panose="020B0604020202020204" pitchFamily="34" charset="0"/>
              </a:rPr>
              <a:t>Remove Distractions</a:t>
            </a:r>
            <a:endParaRPr lang="en-US" altLang="en-US" sz="1125">
              <a:solidFill>
                <a:srgbClr val="000000"/>
              </a:solidFill>
              <a:latin typeface="Arial" panose="020B0604020202020204" pitchFamily="34" charset="0"/>
            </a:endParaRPr>
          </a:p>
          <a:p>
            <a:pPr>
              <a:lnSpc>
                <a:spcPct val="100000"/>
              </a:lnSpc>
              <a:spcBef>
                <a:spcPct val="0"/>
              </a:spcBef>
              <a:buFontTx/>
              <a:buNone/>
            </a:pPr>
            <a:r>
              <a:rPr lang="en-US" altLang="en-US" sz="1125">
                <a:solidFill>
                  <a:srgbClr val="000000"/>
                </a:solidFill>
                <a:latin typeface="Arial" panose="020B0604020202020204" pitchFamily="34" charset="0"/>
              </a:rPr>
              <a:t>Focus on what is being said</a:t>
            </a:r>
            <a:r>
              <a:rPr lang="en-US" altLang="en-US" sz="1125" b="1" u="sng">
                <a:solidFill>
                  <a:srgbClr val="000000"/>
                </a:solidFill>
                <a:latin typeface="Arial" panose="020B0604020202020204" pitchFamily="34" charset="0"/>
              </a:rPr>
              <a:t>.</a:t>
            </a:r>
            <a:endParaRPr lang="en-US" altLang="en-US" sz="1125">
              <a:solidFill>
                <a:srgbClr val="000000"/>
              </a:solidFill>
              <a:latin typeface="Arial" panose="020B0604020202020204" pitchFamily="34" charset="0"/>
            </a:endParaRPr>
          </a:p>
          <a:p>
            <a:pPr>
              <a:lnSpc>
                <a:spcPct val="100000"/>
              </a:lnSpc>
              <a:spcBef>
                <a:spcPct val="0"/>
              </a:spcBef>
              <a:buFontTx/>
              <a:buNone/>
            </a:pPr>
            <a:r>
              <a:rPr lang="en-US" altLang="en-US" sz="1125" b="1" u="sng">
                <a:solidFill>
                  <a:srgbClr val="000000"/>
                </a:solidFill>
                <a:latin typeface="Arial" panose="020B0604020202020204" pitchFamily="34" charset="0"/>
              </a:rPr>
              <a:t>Put the Client / Student at Ease</a:t>
            </a:r>
            <a:endParaRPr lang="en-US" altLang="en-US" sz="1125">
              <a:solidFill>
                <a:srgbClr val="000000"/>
              </a:solidFill>
              <a:latin typeface="Arial" panose="020B0604020202020204" pitchFamily="34" charset="0"/>
            </a:endParaRPr>
          </a:p>
          <a:p>
            <a:pPr>
              <a:lnSpc>
                <a:spcPct val="100000"/>
              </a:lnSpc>
              <a:spcBef>
                <a:spcPct val="0"/>
              </a:spcBef>
              <a:buFontTx/>
              <a:buNone/>
            </a:pPr>
            <a:r>
              <a:rPr lang="en-US" altLang="en-US" sz="1125">
                <a:solidFill>
                  <a:srgbClr val="000000"/>
                </a:solidFill>
                <a:latin typeface="Arial" panose="020B0604020202020204" pitchFamily="34" charset="0"/>
              </a:rPr>
              <a:t>Encourage them to continue. </a:t>
            </a:r>
          </a:p>
          <a:p>
            <a:pPr>
              <a:lnSpc>
                <a:spcPct val="100000"/>
              </a:lnSpc>
              <a:spcBef>
                <a:spcPct val="0"/>
              </a:spcBef>
              <a:buFontTx/>
              <a:buNone/>
            </a:pPr>
            <a:r>
              <a:rPr lang="en-US" altLang="en-US" sz="1125" b="1" u="sng">
                <a:solidFill>
                  <a:srgbClr val="000000"/>
                </a:solidFill>
                <a:latin typeface="Arial" panose="020B0604020202020204" pitchFamily="34" charset="0"/>
              </a:rPr>
              <a:t>Be Patient</a:t>
            </a:r>
            <a:endParaRPr lang="en-US" altLang="en-US" sz="1125">
              <a:solidFill>
                <a:srgbClr val="000000"/>
              </a:solidFill>
              <a:latin typeface="Arial" panose="020B0604020202020204" pitchFamily="34" charset="0"/>
            </a:endParaRPr>
          </a:p>
          <a:p>
            <a:pPr>
              <a:lnSpc>
                <a:spcPct val="100000"/>
              </a:lnSpc>
              <a:spcBef>
                <a:spcPct val="0"/>
              </a:spcBef>
              <a:buFontTx/>
              <a:buNone/>
            </a:pPr>
            <a:r>
              <a:rPr lang="en-US" altLang="en-US" sz="1125">
                <a:solidFill>
                  <a:srgbClr val="000000"/>
                </a:solidFill>
                <a:latin typeface="Arial" panose="020B0604020202020204" pitchFamily="34" charset="0"/>
              </a:rPr>
              <a:t>Let them continue at their own pace.</a:t>
            </a:r>
          </a:p>
          <a:p>
            <a:pPr>
              <a:lnSpc>
                <a:spcPct val="100000"/>
              </a:lnSpc>
              <a:spcBef>
                <a:spcPct val="0"/>
              </a:spcBef>
              <a:buFontTx/>
              <a:buNone/>
            </a:pPr>
            <a:r>
              <a:rPr lang="en-US" altLang="en-US" sz="1125" b="1" u="sng">
                <a:solidFill>
                  <a:srgbClr val="000000"/>
                </a:solidFill>
                <a:latin typeface="Arial" panose="020B0604020202020204" pitchFamily="34" charset="0"/>
              </a:rPr>
              <a:t>Listen for Ideas – Not Just Words</a:t>
            </a:r>
            <a:endParaRPr lang="en-US" altLang="en-US" sz="1125">
              <a:solidFill>
                <a:srgbClr val="000000"/>
              </a:solidFill>
              <a:latin typeface="Arial" panose="020B0604020202020204" pitchFamily="34" charset="0"/>
            </a:endParaRPr>
          </a:p>
          <a:p>
            <a:pPr>
              <a:lnSpc>
                <a:spcPct val="100000"/>
              </a:lnSpc>
              <a:spcBef>
                <a:spcPct val="0"/>
              </a:spcBef>
              <a:buFontTx/>
              <a:buNone/>
            </a:pPr>
            <a:r>
              <a:rPr lang="en-US" altLang="en-US" sz="1125">
                <a:solidFill>
                  <a:srgbClr val="000000"/>
                </a:solidFill>
                <a:latin typeface="Arial" panose="020B0604020202020204" pitchFamily="34" charset="0"/>
              </a:rPr>
              <a:t>Get the whole picture</a:t>
            </a:r>
          </a:p>
          <a:p>
            <a:pPr>
              <a:lnSpc>
                <a:spcPct val="100000"/>
              </a:lnSpc>
              <a:spcBef>
                <a:spcPct val="0"/>
              </a:spcBef>
              <a:buFontTx/>
              <a:buNone/>
            </a:pPr>
            <a:endParaRPr lang="en-US" altLang="en-US" sz="1125">
              <a:solidFill>
                <a:srgbClr val="000000"/>
              </a:solidFill>
              <a:latin typeface="Arial" panose="020B0604020202020204" pitchFamily="34" charset="0"/>
            </a:endParaRPr>
          </a:p>
        </p:txBody>
      </p:sp>
      <p:sp>
        <p:nvSpPr>
          <p:cNvPr id="57352" name="TextBox 13"/>
          <p:cNvSpPr txBox="1">
            <a:spLocks noChangeArrowheads="1"/>
          </p:cNvSpPr>
          <p:nvPr/>
        </p:nvSpPr>
        <p:spPr bwMode="auto">
          <a:xfrm>
            <a:off x="1600200" y="4286250"/>
            <a:ext cx="5257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7931725" indent="-374745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125" b="1" u="sng">
                <a:solidFill>
                  <a:srgbClr val="000000"/>
                </a:solidFill>
                <a:latin typeface="Arial" panose="020B0604020202020204" pitchFamily="34" charset="0"/>
              </a:rPr>
              <a:t>Empathize</a:t>
            </a:r>
            <a:endParaRPr lang="en-US" altLang="en-US" sz="1125">
              <a:solidFill>
                <a:srgbClr val="000000"/>
              </a:solidFill>
              <a:latin typeface="Arial" panose="020B0604020202020204" pitchFamily="34" charset="0"/>
            </a:endParaRPr>
          </a:p>
          <a:p>
            <a:pPr>
              <a:lnSpc>
                <a:spcPct val="100000"/>
              </a:lnSpc>
              <a:spcBef>
                <a:spcPct val="0"/>
              </a:spcBef>
              <a:buFontTx/>
              <a:buNone/>
            </a:pPr>
            <a:r>
              <a:rPr lang="en-US" altLang="en-US" sz="1125">
                <a:solidFill>
                  <a:srgbClr val="000000"/>
                </a:solidFill>
                <a:latin typeface="Arial" panose="020B0604020202020204" pitchFamily="34" charset="0"/>
              </a:rPr>
              <a:t>Try to understand the other person’s point of view.  </a:t>
            </a:r>
          </a:p>
          <a:p>
            <a:pPr>
              <a:lnSpc>
                <a:spcPct val="100000"/>
              </a:lnSpc>
              <a:spcBef>
                <a:spcPct val="0"/>
              </a:spcBef>
              <a:buFontTx/>
              <a:buNone/>
            </a:pPr>
            <a:r>
              <a:rPr lang="en-US" altLang="en-US" sz="1125" b="1" u="sng">
                <a:solidFill>
                  <a:srgbClr val="000000"/>
                </a:solidFill>
                <a:latin typeface="Arial" panose="020B0604020202020204" pitchFamily="34" charset="0"/>
              </a:rPr>
              <a:t>Avoid Personal Prejudice</a:t>
            </a:r>
            <a:endParaRPr lang="en-US" altLang="en-US" sz="1125">
              <a:solidFill>
                <a:srgbClr val="000000"/>
              </a:solidFill>
              <a:latin typeface="Arial" panose="020B0604020202020204" pitchFamily="34" charset="0"/>
            </a:endParaRPr>
          </a:p>
          <a:p>
            <a:pPr>
              <a:lnSpc>
                <a:spcPct val="100000"/>
              </a:lnSpc>
              <a:spcBef>
                <a:spcPct val="0"/>
              </a:spcBef>
              <a:buFontTx/>
              <a:buNone/>
            </a:pPr>
            <a:r>
              <a:rPr lang="en-US" altLang="en-US" sz="1125">
                <a:solidFill>
                  <a:srgbClr val="000000"/>
                </a:solidFill>
                <a:latin typeface="Arial" panose="020B0604020202020204" pitchFamily="34" charset="0"/>
              </a:rPr>
              <a:t>Focus on what is being said and try to ignore styles of delivery. </a:t>
            </a:r>
          </a:p>
          <a:p>
            <a:pPr>
              <a:lnSpc>
                <a:spcPct val="100000"/>
              </a:lnSpc>
              <a:spcBef>
                <a:spcPct val="0"/>
              </a:spcBef>
              <a:buFontTx/>
              <a:buNone/>
            </a:pPr>
            <a:r>
              <a:rPr lang="en-US" altLang="en-US" sz="1125" b="1" u="sng">
                <a:solidFill>
                  <a:srgbClr val="000000"/>
                </a:solidFill>
                <a:latin typeface="Arial" panose="020B0604020202020204" pitchFamily="34" charset="0"/>
              </a:rPr>
              <a:t>Listen to the Tone</a:t>
            </a:r>
            <a:endParaRPr lang="en-US" altLang="en-US" sz="1125">
              <a:solidFill>
                <a:srgbClr val="000000"/>
              </a:solidFill>
              <a:latin typeface="Arial" panose="020B0604020202020204" pitchFamily="34" charset="0"/>
            </a:endParaRPr>
          </a:p>
          <a:p>
            <a:pPr>
              <a:lnSpc>
                <a:spcPct val="100000"/>
              </a:lnSpc>
              <a:spcBef>
                <a:spcPct val="0"/>
              </a:spcBef>
              <a:buFontTx/>
              <a:buNone/>
            </a:pPr>
            <a:r>
              <a:rPr lang="en-US" altLang="en-US" sz="1125">
                <a:solidFill>
                  <a:srgbClr val="000000"/>
                </a:solidFill>
                <a:latin typeface="Arial" panose="020B0604020202020204" pitchFamily="34" charset="0"/>
              </a:rPr>
              <a:t>Volume and tone help you understand what is being said.</a:t>
            </a:r>
          </a:p>
          <a:p>
            <a:pPr>
              <a:lnSpc>
                <a:spcPct val="100000"/>
              </a:lnSpc>
              <a:spcBef>
                <a:spcPct val="0"/>
              </a:spcBef>
              <a:buFontTx/>
              <a:buNone/>
            </a:pPr>
            <a:r>
              <a:rPr lang="en-US" altLang="en-US" sz="1125" b="1" u="sng">
                <a:solidFill>
                  <a:srgbClr val="000000"/>
                </a:solidFill>
                <a:latin typeface="Arial" panose="020B0604020202020204" pitchFamily="34" charset="0"/>
              </a:rPr>
              <a:t>Wait and Watch for Non-Verbal Communication</a:t>
            </a:r>
            <a:endParaRPr lang="en-US" altLang="en-US" sz="1125">
              <a:solidFill>
                <a:srgbClr val="000000"/>
              </a:solidFill>
              <a:latin typeface="Arial" panose="020B0604020202020204" pitchFamily="34" charset="0"/>
            </a:endParaRPr>
          </a:p>
          <a:p>
            <a:pPr>
              <a:lnSpc>
                <a:spcPct val="100000"/>
              </a:lnSpc>
              <a:spcBef>
                <a:spcPct val="0"/>
              </a:spcBef>
              <a:buFontTx/>
              <a:buNone/>
            </a:pPr>
            <a:r>
              <a:rPr lang="en-US" altLang="en-US" sz="1125">
                <a:solidFill>
                  <a:srgbClr val="000000"/>
                </a:solidFill>
                <a:latin typeface="Arial" panose="020B0604020202020204" pitchFamily="34" charset="0"/>
              </a:rPr>
              <a:t>Watch and pick up the additional information being transmitted non-verbally.</a:t>
            </a:r>
          </a:p>
        </p:txBody>
      </p:sp>
      <p:sp>
        <p:nvSpPr>
          <p:cNvPr id="57353"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28448794" indent="-28105894">
              <a:lnSpc>
                <a:spcPct val="90000"/>
              </a:lnSpc>
              <a:spcBef>
                <a:spcPts val="375"/>
              </a:spcBef>
              <a:buFont typeface="Arial" panose="020B0604020202020204" pitchFamily="34" charset="0"/>
              <a:buChar char="•"/>
              <a:defRPr sz="1800">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940167B4-5537-4B29-BE86-5C0708087A19}" type="slidenum">
              <a:rPr lang="en-US" altLang="en-US" sz="1050">
                <a:solidFill>
                  <a:srgbClr val="000000"/>
                </a:solidFill>
                <a:latin typeface="Arial" panose="020B0604020202020204" pitchFamily="34" charset="0"/>
              </a:rPr>
              <a:pPr fontAlgn="base">
                <a:lnSpc>
                  <a:spcPct val="100000"/>
                </a:lnSpc>
                <a:spcBef>
                  <a:spcPct val="0"/>
                </a:spcBef>
                <a:spcAft>
                  <a:spcPct val="0"/>
                </a:spcAft>
                <a:buFontTx/>
                <a:buNone/>
              </a:pPr>
              <a:t>82</a:t>
            </a:fld>
            <a:endParaRPr lang="en-US" altLang="en-US" sz="1050">
              <a:solidFill>
                <a:srgbClr val="000000"/>
              </a:solidFill>
              <a:latin typeface="Arial" panose="020B0604020202020204" pitchFamily="34" charset="0"/>
            </a:endParaRPr>
          </a:p>
        </p:txBody>
      </p:sp>
    </p:spTree>
    <p:extLst>
      <p:ext uri="{BB962C8B-B14F-4D97-AF65-F5344CB8AC3E}">
        <p14:creationId xmlns:p14="http://schemas.microsoft.com/office/powerpoint/2010/main" val="26220690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FontTx/>
              <a:buNone/>
            </a:pPr>
            <a:fld id="{5A18309A-8372-49D9-9833-53E29C6AD1A8}" type="slidenum">
              <a:rPr lang="en-US" altLang="en-US" sz="1050">
                <a:solidFill>
                  <a:srgbClr val="000000"/>
                </a:solidFill>
              </a:rPr>
              <a:pPr fontAlgn="base">
                <a:spcBef>
                  <a:spcPct val="0"/>
                </a:spcBef>
                <a:spcAft>
                  <a:spcPct val="0"/>
                </a:spcAft>
                <a:buFontTx/>
                <a:buNone/>
              </a:pPr>
              <a:t>83</a:t>
            </a:fld>
            <a:endParaRPr lang="en-US" altLang="en-US" sz="1050">
              <a:solidFill>
                <a:srgbClr val="000000"/>
              </a:solidFill>
            </a:endParaRPr>
          </a:p>
        </p:txBody>
      </p:sp>
      <p:pic>
        <p:nvPicPr>
          <p:cNvPr id="593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5122" y="1501379"/>
            <a:ext cx="6515100" cy="430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3293269" y="2022873"/>
            <a:ext cx="1707356" cy="807244"/>
          </a:xfrm>
          <a:prstGeom prst="ellipse">
            <a:avLst/>
          </a:prstGeom>
          <a:noFill/>
          <a:ln w="9525" cap="flat" cmpd="sng" algn="ctr">
            <a:solidFill>
              <a:schemeClr val="tx1"/>
            </a:solidFill>
            <a:prstDash val="dash"/>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125">
              <a:solidFill>
                <a:srgbClr val="000000"/>
              </a:solidFill>
              <a:latin typeface="Arial" charset="0"/>
              <a:ea typeface="+mn-ea"/>
            </a:endParaRPr>
          </a:p>
        </p:txBody>
      </p:sp>
    </p:spTree>
    <p:extLst>
      <p:ext uri="{BB962C8B-B14F-4D97-AF65-F5344CB8AC3E}">
        <p14:creationId xmlns:p14="http://schemas.microsoft.com/office/powerpoint/2010/main" val="19677784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722313"/>
            <a:ext cx="7356475" cy="565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91400" y="5070866"/>
            <a:ext cx="1672247" cy="1693415"/>
          </a:xfrm>
          <a:prstGeom prst="rect">
            <a:avLst/>
          </a:prstGeom>
        </p:spPr>
      </p:pic>
      <p:pic>
        <p:nvPicPr>
          <p:cNvPr id="5" name="Picture 4"/>
          <p:cNvPicPr>
            <a:picLocks noChangeAspect="1"/>
          </p:cNvPicPr>
          <p:nvPr/>
        </p:nvPicPr>
        <p:blipFill>
          <a:blip r:embed="rId3"/>
          <a:stretch>
            <a:fillRect/>
          </a:stretch>
        </p:blipFill>
        <p:spPr>
          <a:xfrm>
            <a:off x="110728" y="76132"/>
            <a:ext cx="1946672" cy="1494994"/>
          </a:xfrm>
          <a:prstGeom prst="rect">
            <a:avLst/>
          </a:prstGeom>
        </p:spPr>
      </p:pic>
      <p:pic>
        <p:nvPicPr>
          <p:cNvPr id="6" name="Picture 5"/>
          <p:cNvPicPr>
            <a:picLocks noChangeAspect="1"/>
          </p:cNvPicPr>
          <p:nvPr/>
        </p:nvPicPr>
        <p:blipFill>
          <a:blip r:embed="rId4"/>
          <a:stretch>
            <a:fillRect/>
          </a:stretch>
        </p:blipFill>
        <p:spPr>
          <a:xfrm>
            <a:off x="278530" y="5734740"/>
            <a:ext cx="3200400" cy="1123260"/>
          </a:xfrm>
          <a:prstGeom prst="rect">
            <a:avLst/>
          </a:prstGeom>
        </p:spPr>
      </p:pic>
      <p:pic>
        <p:nvPicPr>
          <p:cNvPr id="7" name="Picture 9" descr="http://thelearninglair.weebly.com/uploads/1/5/6/0/15603994/2715222_orig.jpg"/>
          <p:cNvPicPr>
            <a:picLocks noChangeAspect="1" noChangeArrowheads="1"/>
          </p:cNvPicPr>
          <p:nvPr/>
        </p:nvPicPr>
        <p:blipFill>
          <a:blip r:embed="rId5">
            <a:extLst>
              <a:ext uri="{28A0092B-C50C-407E-A947-70E740481C1C}">
                <a14:useLocalDpi xmlns:a14="http://schemas.microsoft.com/office/drawing/2010/main" val="0"/>
              </a:ext>
            </a:extLst>
          </a:blip>
          <a:srcRect t="1712" b="6357"/>
          <a:stretch>
            <a:fillRect/>
          </a:stretch>
        </p:blipFill>
        <p:spPr bwMode="auto">
          <a:xfrm>
            <a:off x="2057400" y="533400"/>
            <a:ext cx="5339759" cy="492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2438400" y="4829812"/>
            <a:ext cx="1680151" cy="828728"/>
          </a:xfrm>
          <a:prstGeom prst="rect">
            <a:avLst/>
          </a:prstGeom>
        </p:spPr>
      </p:pic>
    </p:spTree>
    <p:extLst>
      <p:ext uri="{BB962C8B-B14F-4D97-AF65-F5344CB8AC3E}">
        <p14:creationId xmlns:p14="http://schemas.microsoft.com/office/powerpoint/2010/main" val="3035382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2171700" y="2114550"/>
            <a:ext cx="4857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n-US" altLang="en-US" sz="1800">
              <a:solidFill>
                <a:srgbClr val="000000"/>
              </a:solidFill>
            </a:endParaRPr>
          </a:p>
        </p:txBody>
      </p:sp>
      <p:sp>
        <p:nvSpPr>
          <p:cNvPr id="61444" name="Rectangle 17"/>
          <p:cNvSpPr>
            <a:spLocks noChangeArrowheads="1"/>
          </p:cNvSpPr>
          <p:nvPr/>
        </p:nvSpPr>
        <p:spPr bwMode="auto">
          <a:xfrm>
            <a:off x="2971800" y="1085850"/>
            <a:ext cx="35433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700">
                <a:solidFill>
                  <a:srgbClr val="002394"/>
                </a:solidFill>
                <a:latin typeface="Arial Black" panose="020B0A04020102020204" pitchFamily="34" charset="0"/>
              </a:rPr>
              <a:t/>
            </a:r>
            <a:br>
              <a:rPr lang="en-US" altLang="en-US" sz="2700">
                <a:solidFill>
                  <a:srgbClr val="002394"/>
                </a:solidFill>
                <a:latin typeface="Arial Black" panose="020B0A04020102020204" pitchFamily="34" charset="0"/>
              </a:rPr>
            </a:br>
            <a:r>
              <a:rPr lang="en-US" altLang="en-US" sz="2400">
                <a:solidFill>
                  <a:srgbClr val="002394"/>
                </a:solidFill>
                <a:latin typeface="Arial Black" panose="020B0A04020102020204" pitchFamily="34" charset="0"/>
              </a:rPr>
              <a:t>Thresholds </a:t>
            </a:r>
            <a:r>
              <a:rPr lang="en-US" altLang="en-US" sz="2700">
                <a:solidFill>
                  <a:srgbClr val="002394"/>
                </a:solidFill>
                <a:latin typeface="Arial Black" panose="020B0A04020102020204" pitchFamily="34" charset="0"/>
              </a:rPr>
              <a:t/>
            </a:r>
            <a:br>
              <a:rPr lang="en-US" altLang="en-US" sz="2700">
                <a:solidFill>
                  <a:srgbClr val="002394"/>
                </a:solidFill>
                <a:latin typeface="Arial Black" panose="020B0A04020102020204" pitchFamily="34" charset="0"/>
              </a:rPr>
            </a:br>
            <a:r>
              <a:rPr lang="en-US" altLang="en-US" sz="1800">
                <a:solidFill>
                  <a:srgbClr val="000000"/>
                </a:solidFill>
              </a:rPr>
              <a:t>Teacher Self-Images to </a:t>
            </a:r>
            <a:r>
              <a:rPr lang="en-US" altLang="en-US" sz="1800" u="sng">
                <a:solidFill>
                  <a:srgbClr val="000000"/>
                </a:solidFill>
              </a:rPr>
              <a:t>Avoid</a:t>
            </a:r>
            <a:endParaRPr lang="en-US" altLang="en-US" sz="2700" u="sng">
              <a:solidFill>
                <a:srgbClr val="000000"/>
              </a:solidFill>
              <a:latin typeface="Arial Black" panose="020B0A04020102020204" pitchFamily="34" charset="0"/>
            </a:endParaRPr>
          </a:p>
        </p:txBody>
      </p:sp>
      <p:sp>
        <p:nvSpPr>
          <p:cNvPr id="61445" name="Text Box 22"/>
          <p:cNvSpPr txBox="1">
            <a:spLocks noChangeArrowheads="1"/>
          </p:cNvSpPr>
          <p:nvPr/>
        </p:nvSpPr>
        <p:spPr bwMode="auto">
          <a:xfrm>
            <a:off x="1771650" y="1943100"/>
            <a:ext cx="57150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endParaRPr lang="en-US" altLang="en-US" sz="750">
              <a:solidFill>
                <a:srgbClr val="000000"/>
              </a:solidFill>
            </a:endParaRPr>
          </a:p>
        </p:txBody>
      </p:sp>
      <p:graphicFrame>
        <p:nvGraphicFramePr>
          <p:cNvPr id="194636" name="Group 76"/>
          <p:cNvGraphicFramePr>
            <a:graphicFrameLocks noGrp="1"/>
          </p:cNvGraphicFramePr>
          <p:nvPr>
            <p:extLst>
              <p:ext uri="{D42A27DB-BD31-4B8C-83A1-F6EECF244321}">
                <p14:modId xmlns:p14="http://schemas.microsoft.com/office/powerpoint/2010/main" val="1339211876"/>
              </p:ext>
            </p:extLst>
          </p:nvPr>
        </p:nvGraphicFramePr>
        <p:xfrm>
          <a:off x="914400" y="2223359"/>
          <a:ext cx="7086600" cy="3619497"/>
        </p:xfrm>
        <a:graphic>
          <a:graphicData uri="http://schemas.openxmlformats.org/drawingml/2006/table">
            <a:tbl>
              <a:tblPr/>
              <a:tblGrid>
                <a:gridCol w="1125908"/>
                <a:gridCol w="5960692"/>
              </a:tblGrid>
              <a:tr h="540428">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1" i="0" u="sng" strike="noStrike" cap="none" normalizeH="0" baseline="0" dirty="0" smtClean="0">
                          <a:ln>
                            <a:noFill/>
                          </a:ln>
                          <a:solidFill>
                            <a:schemeClr val="tx1"/>
                          </a:solidFill>
                          <a:effectLst/>
                          <a:latin typeface="Arial" charset="0"/>
                          <a:ea typeface="ＭＳ Ｐゴシック" charset="-128"/>
                        </a:rPr>
                        <a:t>An Island</a:t>
                      </a: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charset="0"/>
                          <a:ea typeface="ＭＳ Ｐゴシック" charset="-128"/>
                        </a:rPr>
                        <a:t>A person who thinks he/she can function without support from the organization, additional training, or benefit from the experience of fellow teachers.</a:t>
                      </a: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3941">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1" i="0" u="sng" strike="noStrike" cap="none" normalizeH="0" baseline="0" smtClean="0">
                          <a:ln>
                            <a:noFill/>
                          </a:ln>
                          <a:solidFill>
                            <a:schemeClr val="tx1"/>
                          </a:solidFill>
                          <a:effectLst/>
                          <a:latin typeface="Arial" charset="0"/>
                          <a:ea typeface="ＭＳ Ｐゴシック" charset="-128"/>
                        </a:rPr>
                        <a:t>Know-It-All</a:t>
                      </a: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charset="0"/>
                          <a:ea typeface="ＭＳ Ｐゴシック" charset="-128"/>
                        </a:rPr>
                        <a:t>A person who has all the answers, often without being asked.</a:t>
                      </a:r>
                      <a:endParaRPr kumimoji="0" lang="en-US" altLang="en-US" sz="1100" b="0" i="0" u="sng" strike="noStrike" cap="none" normalizeH="0" baseline="0" smtClean="0">
                        <a:ln>
                          <a:noFill/>
                        </a:ln>
                        <a:solidFill>
                          <a:schemeClr val="tx1"/>
                        </a:solidFill>
                        <a:effectLst/>
                        <a:latin typeface="Arial" charset="0"/>
                        <a:ea typeface="ＭＳ Ｐゴシック" charset="-128"/>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100" b="0" i="0" u="none" strike="noStrike" cap="none" normalizeH="0" baseline="0" smtClean="0">
                        <a:ln>
                          <a:noFill/>
                        </a:ln>
                        <a:solidFill>
                          <a:schemeClr val="tx1"/>
                        </a:solidFill>
                        <a:effectLst/>
                        <a:latin typeface="Arial" charset="0"/>
                        <a:ea typeface="ＭＳ Ｐゴシック" charset="-128"/>
                      </a:endParaRP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12">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1" i="0" u="sng" strike="noStrike" cap="none" normalizeH="0" baseline="0" smtClean="0">
                          <a:ln>
                            <a:noFill/>
                          </a:ln>
                          <a:solidFill>
                            <a:schemeClr val="tx1"/>
                          </a:solidFill>
                          <a:effectLst/>
                          <a:latin typeface="Arial" charset="0"/>
                          <a:ea typeface="ＭＳ Ｐゴシック" charset="-128"/>
                        </a:rPr>
                        <a:t>Quick-Fix</a:t>
                      </a:r>
                      <a:endParaRPr kumimoji="0" lang="en-US" altLang="en-US" sz="1100" b="1" i="0" u="none" strike="noStrike" cap="none" normalizeH="0" baseline="0" smtClean="0">
                        <a:ln>
                          <a:noFill/>
                        </a:ln>
                        <a:solidFill>
                          <a:schemeClr val="tx1"/>
                        </a:solidFill>
                        <a:effectLst/>
                        <a:latin typeface="Arial" charset="0"/>
                        <a:ea typeface="ＭＳ Ｐゴシック" charset="-128"/>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charset="0"/>
                          <a:ea typeface="ＭＳ Ｐゴシック" charset="-128"/>
                        </a:rPr>
                        <a:t>A person who expects an overnight success.  Clients did not get that way quickly, and do not change easily.</a:t>
                      </a: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12">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1" i="0" u="sng" strike="noStrike" cap="none" normalizeH="0" baseline="0" smtClean="0">
                          <a:ln>
                            <a:noFill/>
                          </a:ln>
                          <a:solidFill>
                            <a:schemeClr val="tx1"/>
                          </a:solidFill>
                          <a:effectLst/>
                          <a:latin typeface="Arial" charset="0"/>
                          <a:ea typeface="ＭＳ Ｐゴシック" charset="-128"/>
                        </a:rPr>
                        <a:t>Savior</a:t>
                      </a:r>
                      <a:endParaRPr kumimoji="0" lang="en-US" altLang="en-US" sz="1100" b="1" i="0" u="none" strike="noStrike" cap="none" normalizeH="0" baseline="0" smtClean="0">
                        <a:ln>
                          <a:noFill/>
                        </a:ln>
                        <a:solidFill>
                          <a:schemeClr val="tx1"/>
                        </a:solidFill>
                        <a:effectLst/>
                        <a:latin typeface="Arial" charset="0"/>
                        <a:ea typeface="ＭＳ Ｐゴシック" charset="-128"/>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charset="0"/>
                          <a:ea typeface="ＭＳ Ｐゴシック" charset="-128"/>
                        </a:rPr>
                        <a:t>A person who tries to turn the client around through the strength of his/her beliefs.</a:t>
                      </a: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6852">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1" i="0" u="sng" strike="noStrike" cap="none" normalizeH="0" baseline="0" smtClean="0">
                          <a:ln>
                            <a:noFill/>
                          </a:ln>
                          <a:solidFill>
                            <a:schemeClr val="tx1"/>
                          </a:solidFill>
                          <a:effectLst/>
                          <a:latin typeface="Arial" charset="0"/>
                          <a:ea typeface="ＭＳ Ｐゴシック" charset="-128"/>
                        </a:rPr>
                        <a:t>Enable</a:t>
                      </a:r>
                      <a:r>
                        <a:rPr kumimoji="0" lang="en-US" altLang="en-US" sz="1100" b="1" i="0" u="none" strike="noStrike" cap="none" normalizeH="0" baseline="0" smtClean="0">
                          <a:ln>
                            <a:noFill/>
                          </a:ln>
                          <a:solidFill>
                            <a:schemeClr val="tx1"/>
                          </a:solidFill>
                          <a:effectLst/>
                          <a:latin typeface="Arial" charset="0"/>
                          <a:ea typeface="ＭＳ Ｐゴシック" charset="-128"/>
                        </a:rPr>
                        <a:t>r</a:t>
                      </a: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charset="0"/>
                          <a:ea typeface="ＭＳ Ｐゴシック" charset="-128"/>
                        </a:rPr>
                        <a:t>A person who repeatedly finds ways to support the client in his/her effort to pursue new goals or change behavior.  Implicit are unstated identity rewards for the enabler and therefore he/she is reluctant to sever the emotional ties.</a:t>
                      </a: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6852">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1" i="0" u="sng" strike="noStrike" cap="none" normalizeH="0" baseline="0" smtClean="0">
                          <a:ln>
                            <a:noFill/>
                          </a:ln>
                          <a:solidFill>
                            <a:schemeClr val="tx1"/>
                          </a:solidFill>
                          <a:effectLst/>
                          <a:latin typeface="Arial" charset="0"/>
                          <a:ea typeface="ＭＳ Ｐゴシック" charset="-128"/>
                        </a:rPr>
                        <a:t>Rescuer</a:t>
                      </a: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charset="0"/>
                          <a:ea typeface="ＭＳ Ｐゴシック" charset="-128"/>
                        </a:rPr>
                        <a:t>A person who attempts to rescue the client from his/her circumstances.  With an ever increasing effort being put forth, the client may begin to feel like a pawn in the rescuer’s game.</a:t>
                      </a: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46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28448794" indent="-28105894">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FontTx/>
              <a:buNone/>
            </a:pPr>
            <a:fld id="{482F827B-6CC5-455C-BA7E-0A773EB7A6A2}" type="slidenum">
              <a:rPr lang="en-US" altLang="en-US" sz="1050">
                <a:solidFill>
                  <a:srgbClr val="000000"/>
                </a:solidFill>
              </a:rPr>
              <a:pPr fontAlgn="base">
                <a:spcBef>
                  <a:spcPct val="0"/>
                </a:spcBef>
                <a:spcAft>
                  <a:spcPct val="0"/>
                </a:spcAft>
                <a:buFontTx/>
                <a:buNone/>
              </a:pPr>
              <a:t>86</a:t>
            </a:fld>
            <a:endParaRPr lang="en-US" altLang="en-US" sz="1050">
              <a:solidFill>
                <a:srgbClr val="000000"/>
              </a:solidFill>
            </a:endParaRPr>
          </a:p>
        </p:txBody>
      </p:sp>
    </p:spTree>
    <p:extLst>
      <p:ext uri="{BB962C8B-B14F-4D97-AF65-F5344CB8AC3E}">
        <p14:creationId xmlns:p14="http://schemas.microsoft.com/office/powerpoint/2010/main" val="8544865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286000" y="1447800"/>
            <a:ext cx="4343400" cy="1599793"/>
          </a:xfrm>
          <a:prstGeom prst="rect">
            <a:avLst/>
          </a:prstGeom>
        </p:spPr>
      </p:pic>
      <p:sp>
        <p:nvSpPr>
          <p:cNvPr id="16" name="TextBox 15"/>
          <p:cNvSpPr txBox="1"/>
          <p:nvPr/>
        </p:nvSpPr>
        <p:spPr>
          <a:xfrm>
            <a:off x="304800" y="609600"/>
            <a:ext cx="8610600" cy="5755422"/>
          </a:xfrm>
          <a:prstGeom prst="rect">
            <a:avLst/>
          </a:prstGeom>
          <a:noFill/>
        </p:spPr>
        <p:txBody>
          <a:bodyPr wrap="square" rtlCol="0">
            <a:spAutoFit/>
          </a:bodyPr>
          <a:lstStyle/>
          <a:p>
            <a:pPr marL="0" marR="0">
              <a:spcBef>
                <a:spcPts val="0"/>
              </a:spcBef>
              <a:spcAft>
                <a:spcPts val="0"/>
              </a:spcAft>
            </a:pPr>
            <a:r>
              <a:rPr lang="en-US" sz="1600" u="sng" dirty="0">
                <a:latin typeface="Calibri" panose="020F0502020204030204" pitchFamily="34" charset="0"/>
                <a:ea typeface="Calibri" panose="020F0502020204030204" pitchFamily="34" charset="0"/>
                <a:cs typeface="Times New Roman" panose="02020603050405020304" pitchFamily="18" charset="0"/>
              </a:rPr>
              <a:t>Dealing with getting ‘stuck’ [blocked/hindered/slowed-down]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600" dirty="0">
                <a:latin typeface="Calibri" panose="020F0502020204030204" pitchFamily="34" charset="0"/>
                <a:ea typeface="Calibri" panose="020F0502020204030204" pitchFamily="34" charset="0"/>
                <a:cs typeface="Times New Roman" panose="02020603050405020304" pitchFamily="18" charset="0"/>
              </a:rPr>
              <a:t>Pause &amp; consider getting ‘stuck</a:t>
            </a:r>
            <a:r>
              <a:rPr lang="en-US" sz="1600">
                <a:latin typeface="Calibri" panose="020F0502020204030204" pitchFamily="34" charset="0"/>
                <a:ea typeface="Calibri" panose="020F0502020204030204" pitchFamily="34" charset="0"/>
                <a:cs typeface="Times New Roman" panose="02020603050405020304" pitchFamily="18" charset="0"/>
              </a:rPr>
              <a:t>’ </a:t>
            </a:r>
            <a:r>
              <a:rPr lang="en-US" sz="1600" smtClean="0">
                <a:latin typeface="Calibri" panose="020F0502020204030204" pitchFamily="34" charset="0"/>
                <a:ea typeface="Calibri" panose="020F0502020204030204" pitchFamily="34" charset="0"/>
                <a:cs typeface="Times New Roman" panose="02020603050405020304" pitchFamily="18" charset="0"/>
              </a:rPr>
              <a:t>is </a:t>
            </a:r>
            <a:r>
              <a:rPr lang="en-US" sz="1600" dirty="0">
                <a:latin typeface="Calibri" panose="020F0502020204030204" pitchFamily="34" charset="0"/>
                <a:ea typeface="Calibri" panose="020F0502020204030204" pitchFamily="34" charset="0"/>
                <a:cs typeface="Times New Roman" panose="02020603050405020304" pitchFamily="18" charset="0"/>
              </a:rPr>
              <a:t>normal – expect it!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0"/>
              </a:spcAft>
              <a:buFont typeface="Wingdings 3" panose="050401020108070707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‘stuff’ usually isn’t </a:t>
            </a:r>
            <a:r>
              <a:rPr lang="en-US" sz="1600" dirty="0" smtClean="0">
                <a:latin typeface="Calibri" panose="020F0502020204030204" pitchFamily="34" charset="0"/>
                <a:ea typeface="Calibri" panose="020F0502020204030204" pitchFamily="34" charset="0"/>
                <a:cs typeface="Times New Roman" panose="02020603050405020304" pitchFamily="18" charset="0"/>
              </a:rPr>
              <a:t>easy</a:t>
            </a:r>
          </a:p>
          <a:p>
            <a:pPr marL="800100" lvl="1" indent="-342900">
              <a:spcBef>
                <a:spcPts val="0"/>
              </a:spcBef>
              <a:spcAft>
                <a:spcPts val="0"/>
              </a:spcAft>
              <a:buFont typeface="Wingdings 3" panose="050401020108070707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endParaRPr lang="en-US" sz="16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endParaRPr lang="en-US" sz="16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endParaRPr lang="en-US" sz="16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600" dirty="0" smtClean="0">
                <a:latin typeface="Calibri" panose="020F0502020204030204" pitchFamily="34" charset="0"/>
                <a:ea typeface="Calibri" panose="020F0502020204030204" pitchFamily="34" charset="0"/>
                <a:cs typeface="Times New Roman" panose="02020603050405020304" pitchFamily="18" charset="0"/>
              </a:rPr>
              <a:t>Pause </a:t>
            </a:r>
            <a:r>
              <a:rPr lang="en-US" sz="1600" dirty="0">
                <a:latin typeface="Calibri" panose="020F0502020204030204" pitchFamily="34" charset="0"/>
                <a:ea typeface="Calibri" panose="020F0502020204030204" pitchFamily="34" charset="0"/>
                <a:cs typeface="Times New Roman" panose="02020603050405020304" pitchFamily="18" charset="0"/>
              </a:rPr>
              <a:t>&amp; consider how you feel about it [frustration, angry, challenged, motivated]</a:t>
            </a:r>
          </a:p>
          <a:p>
            <a:pPr marL="342900" marR="0" lvl="0" indent="-342900">
              <a:spcBef>
                <a:spcPts val="0"/>
              </a:spcBef>
              <a:spcAft>
                <a:spcPts val="0"/>
              </a:spcAft>
              <a:buFont typeface="+mj-lt"/>
              <a:buAutoNum type="arabicPeriod"/>
            </a:pPr>
            <a:r>
              <a:rPr lang="en-US" sz="1600" dirty="0">
                <a:latin typeface="Calibri" panose="020F0502020204030204" pitchFamily="34" charset="0"/>
                <a:ea typeface="Calibri" panose="020F0502020204030204" pitchFamily="34" charset="0"/>
                <a:cs typeface="Times New Roman" panose="02020603050405020304" pitchFamily="18" charset="0"/>
              </a:rPr>
              <a:t>Pause &amp; consider what is making you fell frustrated / angry</a:t>
            </a:r>
          </a:p>
          <a:p>
            <a:pPr marL="800100" lvl="1" indent="-342900">
              <a:spcBef>
                <a:spcPts val="0"/>
              </a:spcBef>
              <a:spcAft>
                <a:spcPts val="0"/>
              </a:spcAft>
              <a:buFont typeface="Wingdings 3" panose="050401020108070707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Is it important?</a:t>
            </a:r>
          </a:p>
          <a:p>
            <a:pPr marL="800100" lvl="1" indent="-342900">
              <a:spcBef>
                <a:spcPts val="0"/>
              </a:spcBef>
              <a:spcAft>
                <a:spcPts val="0"/>
              </a:spcAft>
              <a:buFont typeface="Wingdings 3" panose="050401020108070707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Will I be judged on this?  if yes-</a:t>
            </a:r>
          </a:p>
          <a:p>
            <a:pPr marL="1257300" lvl="2"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Who is the judge [self - internal / others - external]?</a:t>
            </a:r>
          </a:p>
          <a:p>
            <a:pPr marL="1257300" lvl="2"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Who said I’m responsible [self - internal / others - external]?</a:t>
            </a:r>
          </a:p>
          <a:p>
            <a:pPr marL="800100" lvl="1" indent="-342900">
              <a:spcBef>
                <a:spcPts val="0"/>
              </a:spcBef>
              <a:spcAft>
                <a:spcPts val="0"/>
              </a:spcAft>
              <a:buFont typeface="Wingdings 3" panose="050401020108070707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Do I believe I have the capacity/resources/tools to overcome the obstacle?</a:t>
            </a:r>
          </a:p>
          <a:p>
            <a:pPr marL="342900" marR="0" lvl="0" indent="-342900">
              <a:spcBef>
                <a:spcPts val="0"/>
              </a:spcBef>
              <a:spcAft>
                <a:spcPts val="0"/>
              </a:spcAft>
              <a:buFont typeface="+mj-lt"/>
              <a:buAutoNum type="arabicPeriod"/>
            </a:pPr>
            <a:r>
              <a:rPr lang="en-US" sz="1600" dirty="0">
                <a:latin typeface="Calibri" panose="020F0502020204030204" pitchFamily="34" charset="0"/>
                <a:ea typeface="Calibri" panose="020F0502020204030204" pitchFamily="34" charset="0"/>
                <a:cs typeface="Times New Roman" panose="02020603050405020304" pitchFamily="18" charset="0"/>
              </a:rPr>
              <a:t>Pause &amp; consider where you are ‘stuck’/what is getting you ‘stuck’ – talk to yourself/think about it</a:t>
            </a:r>
          </a:p>
          <a:p>
            <a:pPr marL="800100" lvl="1" indent="-342900">
              <a:spcBef>
                <a:spcPts val="0"/>
              </a:spcBef>
              <a:spcAft>
                <a:spcPts val="0"/>
              </a:spcAft>
              <a:buFont typeface="Wingdings 3" panose="050401020108070707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Brainstorm a different ‘way’ that could avoid where or what is getting you ‘stuck’</a:t>
            </a:r>
          </a:p>
          <a:p>
            <a:pPr marL="0" marR="0">
              <a:spcBef>
                <a:spcPts val="0"/>
              </a:spcBef>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u="sng" dirty="0">
                <a:latin typeface="Calibri" panose="020F0502020204030204" pitchFamily="34" charset="0"/>
                <a:ea typeface="Calibri" panose="020F0502020204030204" pitchFamily="34" charset="0"/>
                <a:cs typeface="Times New Roman" panose="02020603050405020304" pitchFamily="18" charset="0"/>
              </a:rPr>
              <a:t>Encouragement / self-talk to persist through challenges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Have I tried my hardest or just given it an easy ‘go</a:t>
            </a:r>
            <a:r>
              <a:rPr lang="en-US" sz="1600" dirty="0" smtClean="0">
                <a:latin typeface="Calibri" panose="020F0502020204030204" pitchFamily="34" charset="0"/>
                <a:ea typeface="Calibri" panose="020F0502020204030204" pitchFamily="34" charset="0"/>
                <a:cs typeface="Times New Roman" panose="02020603050405020304" pitchFamily="18" charset="0"/>
              </a:rPr>
              <a:t>’?</a:t>
            </a:r>
          </a:p>
          <a:p>
            <a:pPr marL="800100" lvl="1" indent="-342900">
              <a:spcBef>
                <a:spcPts val="0"/>
              </a:spcBef>
              <a:spcAft>
                <a:spcPts val="0"/>
              </a:spcAft>
              <a:buFont typeface="Symbol" panose="05050102010706020507" pitchFamily="18" charset="2"/>
              <a:buChar char=""/>
            </a:pPr>
            <a:r>
              <a:rPr lang="en-US" sz="1600" dirty="0" smtClean="0">
                <a:latin typeface="Calibri" panose="020F0502020204030204" pitchFamily="34" charset="0"/>
                <a:ea typeface="Calibri" panose="020F0502020204030204" pitchFamily="34" charset="0"/>
                <a:cs typeface="Times New Roman" panose="02020603050405020304" pitchFamily="18" charset="0"/>
              </a:rPr>
              <a:t>Do I really care [see # 3 above]</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2963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7F1E47-EB9B-4C2F-9732-AE71B959A81E}" type="slidenum">
              <a:rPr lang="en-US" altLang="en-US" smtClean="0"/>
              <a:pPr/>
              <a:t>88</a:t>
            </a:fld>
            <a:endParaRPr lang="en-US" altLang="en-US"/>
          </a:p>
        </p:txBody>
      </p:sp>
      <p:pic>
        <p:nvPicPr>
          <p:cNvPr id="3" name="Picture 2"/>
          <p:cNvPicPr>
            <a:picLocks noChangeAspect="1"/>
          </p:cNvPicPr>
          <p:nvPr/>
        </p:nvPicPr>
        <p:blipFill>
          <a:blip r:embed="rId2"/>
          <a:stretch>
            <a:fillRect/>
          </a:stretch>
        </p:blipFill>
        <p:spPr>
          <a:xfrm>
            <a:off x="2971800" y="1600200"/>
            <a:ext cx="5901714" cy="4297702"/>
          </a:xfrm>
          <a:prstGeom prst="rect">
            <a:avLst/>
          </a:prstGeom>
        </p:spPr>
      </p:pic>
      <p:pic>
        <p:nvPicPr>
          <p:cNvPr id="5" name="Picture 4"/>
          <p:cNvPicPr>
            <a:picLocks noChangeAspect="1"/>
          </p:cNvPicPr>
          <p:nvPr/>
        </p:nvPicPr>
        <p:blipFill>
          <a:blip r:embed="rId3"/>
          <a:stretch>
            <a:fillRect/>
          </a:stretch>
        </p:blipFill>
        <p:spPr>
          <a:xfrm>
            <a:off x="304800" y="304800"/>
            <a:ext cx="3095045" cy="2057400"/>
          </a:xfrm>
          <a:prstGeom prst="rect">
            <a:avLst/>
          </a:prstGeom>
        </p:spPr>
      </p:pic>
    </p:spTree>
    <p:extLst>
      <p:ext uri="{BB962C8B-B14F-4D97-AF65-F5344CB8AC3E}">
        <p14:creationId xmlns:p14="http://schemas.microsoft.com/office/powerpoint/2010/main" val="3541713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050"/>
          <p:cNvSpPr>
            <a:spLocks noGrp="1" noChangeArrowheads="1"/>
          </p:cNvSpPr>
          <p:nvPr>
            <p:ph type="title"/>
          </p:nvPr>
        </p:nvSpPr>
        <p:spPr>
          <a:xfrm>
            <a:off x="838200" y="381000"/>
            <a:ext cx="75438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Agenda</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160771" name="Text Box 2051"/>
          <p:cNvSpPr txBox="1">
            <a:spLocks noChangeArrowheads="1"/>
          </p:cNvSpPr>
          <p:nvPr/>
        </p:nvSpPr>
        <p:spPr bwMode="auto">
          <a:xfrm>
            <a:off x="381000" y="1752600"/>
            <a:ext cx="83820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1500">
                <a:solidFill>
                  <a:schemeClr val="tx1"/>
                </a:solidFill>
                <a:latin typeface="Arial" panose="020B0604020202020204" pitchFamily="34" charset="0"/>
                <a:ea typeface="ＭＳ Ｐゴシック" panose="020B0600070205080204" pitchFamily="34" charset="-128"/>
              </a:defRPr>
            </a:lvl1pPr>
            <a:lvl2pPr>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Clr>
                <a:schemeClr val="accent2"/>
              </a:buClr>
              <a:buFont typeface="Wingdings" panose="05000000000000000000" pitchFamily="2" charset="2"/>
              <a:buChar char=""/>
            </a:pPr>
            <a:r>
              <a:rPr lang="en-US" altLang="en-US" sz="2400"/>
              <a:t>Registration   </a:t>
            </a:r>
          </a:p>
          <a:p>
            <a:pPr>
              <a:buClr>
                <a:schemeClr val="accent2"/>
              </a:buClr>
              <a:buFont typeface="Wingdings" panose="05000000000000000000" pitchFamily="2" charset="2"/>
              <a:buChar char=""/>
            </a:pPr>
            <a:r>
              <a:rPr lang="en-US" altLang="en-US" sz="2400"/>
              <a:t>Introductions/Structured Conversation</a:t>
            </a:r>
          </a:p>
          <a:p>
            <a:pPr>
              <a:buClr>
                <a:schemeClr val="accent2"/>
              </a:buClr>
              <a:buFont typeface="Wingdings" panose="05000000000000000000" pitchFamily="2" charset="2"/>
              <a:buChar char=""/>
            </a:pPr>
            <a:r>
              <a:rPr lang="en-US" altLang="en-US" sz="2400"/>
              <a:t>Overview of Thresholds</a:t>
            </a:r>
          </a:p>
          <a:p>
            <a:pPr>
              <a:buClr>
                <a:schemeClr val="accent2"/>
              </a:buClr>
              <a:buFont typeface="Wingdings" panose="05000000000000000000" pitchFamily="2" charset="2"/>
              <a:buChar char=""/>
            </a:pPr>
            <a:r>
              <a:rPr lang="en-US" altLang="en-US" sz="2400"/>
              <a:t>6 Step Overview</a:t>
            </a:r>
          </a:p>
          <a:p>
            <a:pPr>
              <a:buClr>
                <a:schemeClr val="accent2"/>
              </a:buClr>
              <a:buFont typeface="Wingdings" panose="05000000000000000000" pitchFamily="2" charset="2"/>
              <a:buChar char=""/>
            </a:pPr>
            <a:r>
              <a:rPr lang="en-US" altLang="en-US" sz="2400"/>
              <a:t>Prison Information/Prison Clearance Forms</a:t>
            </a:r>
          </a:p>
          <a:p>
            <a:pPr>
              <a:buClr>
                <a:schemeClr val="accent2"/>
              </a:buClr>
              <a:buFont typeface="Wingdings" panose="05000000000000000000" pitchFamily="2" charset="2"/>
              <a:buChar char=""/>
            </a:pPr>
            <a:r>
              <a:rPr lang="en-US" altLang="en-US" sz="2400"/>
              <a:t>Micro/Macro Overview</a:t>
            </a:r>
          </a:p>
          <a:p>
            <a:pPr lvl="1">
              <a:buClr>
                <a:schemeClr val="accent2"/>
              </a:buClr>
              <a:buSzPct val="50000"/>
              <a:buFont typeface="Wingdings" panose="05000000000000000000" pitchFamily="2" charset="2"/>
              <a:buChar char="Ø"/>
            </a:pPr>
            <a:r>
              <a:rPr lang="en-US" altLang="en-US" sz="2000"/>
              <a:t>  </a:t>
            </a:r>
            <a:r>
              <a:rPr lang="en-US" altLang="en-US" sz="1800"/>
              <a:t>Distribute Vol. Teacher Guide &amp; Student Manual</a:t>
            </a:r>
          </a:p>
          <a:p>
            <a:pPr>
              <a:buClr>
                <a:schemeClr val="accent2"/>
              </a:buClr>
              <a:buFont typeface="Wingdings" panose="05000000000000000000" pitchFamily="2" charset="2"/>
              <a:buChar char=""/>
            </a:pPr>
            <a:r>
              <a:rPr lang="en-US" altLang="en-US" sz="2400"/>
              <a:t>Outline/Detail/Demo – 6 Steps Decision Model</a:t>
            </a:r>
          </a:p>
          <a:p>
            <a:pPr>
              <a:buClr>
                <a:schemeClr val="accent2"/>
              </a:buClr>
              <a:buFont typeface="Wingdings" panose="05000000000000000000" pitchFamily="2" charset="2"/>
              <a:buChar char=""/>
            </a:pPr>
            <a:r>
              <a:rPr lang="en-US" altLang="en-US" sz="2400"/>
              <a:t>Going to Prison/Prison Guidelines </a:t>
            </a:r>
          </a:p>
          <a:p>
            <a:pPr>
              <a:buClr>
                <a:schemeClr val="accent2"/>
              </a:buClr>
              <a:buFont typeface="Wingdings" panose="05000000000000000000" pitchFamily="2" charset="2"/>
              <a:buChar char=""/>
            </a:pPr>
            <a:r>
              <a:rPr lang="en-US" altLang="en-US" sz="2400"/>
              <a:t>Open Issues</a:t>
            </a:r>
          </a:p>
          <a:p>
            <a:pPr>
              <a:buClr>
                <a:schemeClr val="accent2"/>
              </a:buClr>
              <a:buFont typeface="Wingdings" panose="05000000000000000000" pitchFamily="2" charset="2"/>
              <a:buChar char=""/>
            </a:pPr>
            <a:r>
              <a:rPr lang="en-US" altLang="en-US" sz="2400" u="sng"/>
              <a:t>Closing Ritual &amp; Critique of the day </a:t>
            </a:r>
          </a:p>
          <a:p>
            <a:pPr>
              <a:buClr>
                <a:schemeClr val="accent2"/>
              </a:buClr>
              <a:buFont typeface="Wingdings" panose="05000000000000000000" pitchFamily="2" charset="2"/>
              <a:buChar char=""/>
            </a:pPr>
            <a:endParaRPr lang="en-US" altLang="en-US" sz="2400"/>
          </a:p>
        </p:txBody>
      </p:sp>
      <p:sp>
        <p:nvSpPr>
          <p:cNvPr id="16077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198B1AFC-DD3A-4FED-95F2-AE5224E1BA64}" type="slidenum">
              <a:rPr lang="en-US" altLang="en-US" sz="1400"/>
              <a:pPr/>
              <a:t>89</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914400" y="533400"/>
            <a:ext cx="7620000" cy="1143000"/>
          </a:xfrm>
        </p:spPr>
        <p:txBody>
          <a:bodyPr/>
          <a:lstStyle/>
          <a:p>
            <a:pPr eaLnBrk="1" hangingPunct="1"/>
            <a:r>
              <a:rPr lang="en-US" altLang="en-US" sz="3200" smtClean="0">
                <a:solidFill>
                  <a:srgbClr val="002394"/>
                </a:solidFill>
                <a:latin typeface="Arial Black" panose="020B0A04020102020204" pitchFamily="34" charset="0"/>
                <a:ea typeface="ＭＳ Ｐゴシック" panose="020B0600070205080204" pitchFamily="34" charset="-128"/>
              </a:rPr>
              <a:t>What is Thresholds</a:t>
            </a:r>
          </a:p>
        </p:txBody>
      </p:sp>
      <p:sp>
        <p:nvSpPr>
          <p:cNvPr id="35843" name="Rectangle 11"/>
          <p:cNvSpPr>
            <a:spLocks noGrp="1" noChangeArrowheads="1"/>
          </p:cNvSpPr>
          <p:nvPr>
            <p:ph type="body" sz="half" idx="4294967295"/>
          </p:nvPr>
        </p:nvSpPr>
        <p:spPr>
          <a:xfrm>
            <a:off x="457200" y="1798638"/>
            <a:ext cx="4114800" cy="4678362"/>
          </a:xfrm>
        </p:spPr>
        <p:txBody>
          <a:bodyPr/>
          <a:lstStyle/>
          <a:p>
            <a:pPr eaLnBrk="1" hangingPunct="1">
              <a:spcBef>
                <a:spcPct val="0"/>
              </a:spcBef>
              <a:buFontTx/>
              <a:buNone/>
            </a:pPr>
            <a:r>
              <a:rPr lang="en-US" altLang="en-US" sz="2800" smtClean="0">
                <a:ea typeface="ＭＳ Ｐゴシック" panose="020B0600070205080204" pitchFamily="34" charset="-128"/>
              </a:rPr>
              <a:t>Program Background</a:t>
            </a:r>
          </a:p>
          <a:p>
            <a:pPr eaLnBrk="1" hangingPunct="1">
              <a:spcBef>
                <a:spcPct val="50000"/>
              </a:spcBef>
              <a:spcAft>
                <a:spcPct val="35000"/>
              </a:spcAft>
            </a:pPr>
            <a:r>
              <a:rPr lang="en-US" altLang="en-US" sz="1800" smtClean="0">
                <a:ea typeface="ＭＳ Ｐゴシック" panose="020B0600070205080204" pitchFamily="34" charset="-128"/>
              </a:rPr>
              <a:t>Designed by former inmate Milton Burglass, imprisoned for embezzlement, who believed the biggest challenge for those in prison was their ability to make sound and informed decisions</a:t>
            </a:r>
          </a:p>
          <a:p>
            <a:pPr eaLnBrk="1" hangingPunct="1">
              <a:spcBef>
                <a:spcPct val="0"/>
              </a:spcBef>
              <a:spcAft>
                <a:spcPct val="35000"/>
              </a:spcAft>
            </a:pPr>
            <a:r>
              <a:rPr lang="en-US" altLang="en-US" sz="1800" smtClean="0">
                <a:ea typeface="ＭＳ Ｐゴシック" panose="020B0600070205080204" pitchFamily="34" charset="-128"/>
              </a:rPr>
              <a:t>He developed a very basic process designed to </a:t>
            </a:r>
            <a:r>
              <a:rPr lang="en-US" altLang="en-US" sz="1800" i="1" smtClean="0">
                <a:ea typeface="ＭＳ Ｐゴシック" panose="020B0600070205080204" pitchFamily="34" charset="-128"/>
              </a:rPr>
              <a:t>slow down</a:t>
            </a:r>
            <a:r>
              <a:rPr lang="en-US" altLang="en-US" sz="1800" smtClean="0">
                <a:ea typeface="ＭＳ Ｐゴシック" panose="020B0600070205080204" pitchFamily="34" charset="-128"/>
              </a:rPr>
              <a:t> the </a:t>
            </a:r>
            <a:r>
              <a:rPr lang="en-US" altLang="en-US" sz="1800" u="sng" smtClean="0">
                <a:ea typeface="ＭＳ Ｐゴシック" panose="020B0600070205080204" pitchFamily="34" charset="-128"/>
              </a:rPr>
              <a:t>decision making process</a:t>
            </a:r>
            <a:r>
              <a:rPr lang="en-US" altLang="en-US" sz="1800" smtClean="0">
                <a:ea typeface="ＭＳ Ｐゴシック" panose="020B0600070205080204" pitchFamily="34" charset="-128"/>
              </a:rPr>
              <a:t> to evaluate options… to </a:t>
            </a:r>
            <a:r>
              <a:rPr lang="en-US" altLang="en-US" sz="1800" u="sng" smtClean="0">
                <a:ea typeface="ＭＳ Ｐゴシック" panose="020B0600070205080204" pitchFamily="34" charset="-128"/>
              </a:rPr>
              <a:t>think before acting</a:t>
            </a:r>
          </a:p>
          <a:p>
            <a:pPr eaLnBrk="1" hangingPunct="1"/>
            <a:endParaRPr lang="en-US" altLang="en-US" sz="2400" u="sng" smtClean="0">
              <a:ea typeface="ＭＳ Ｐゴシック" panose="020B0600070205080204" pitchFamily="34" charset="-128"/>
            </a:endParaRPr>
          </a:p>
        </p:txBody>
      </p:sp>
      <p:sp>
        <p:nvSpPr>
          <p:cNvPr id="35844" name="Rectangle 12"/>
          <p:cNvSpPr>
            <a:spLocks noGrp="1" noChangeArrowheads="1"/>
          </p:cNvSpPr>
          <p:nvPr>
            <p:ph type="body" sz="half" idx="4294967295"/>
          </p:nvPr>
        </p:nvSpPr>
        <p:spPr>
          <a:xfrm>
            <a:off x="4953000" y="2133600"/>
            <a:ext cx="3962400" cy="3687763"/>
          </a:xfrm>
          <a:ln cap="flat">
            <a:solidFill>
              <a:schemeClr val="hlink"/>
            </a:solidFill>
            <a:prstDash val="dash"/>
            <a:miter lim="800000"/>
            <a:headEnd/>
            <a:tailEnd/>
          </a:ln>
        </p:spPr>
        <p:txBody>
          <a:bodyPr/>
          <a:lstStyle/>
          <a:p>
            <a:pPr marL="457200" indent="-457200" eaLnBrk="1" hangingPunct="1">
              <a:lnSpc>
                <a:spcPct val="80000"/>
              </a:lnSpc>
              <a:buFontTx/>
              <a:buNone/>
            </a:pPr>
            <a:r>
              <a:rPr lang="en-US" altLang="en-US" sz="1800" b="1" smtClean="0">
                <a:ea typeface="ＭＳ Ｐゴシック" panose="020B0600070205080204" pitchFamily="34" charset="-128"/>
              </a:rPr>
              <a:t>Six Steps</a:t>
            </a:r>
          </a:p>
          <a:p>
            <a:pPr marL="457200" indent="-457200" eaLnBrk="1" hangingPunct="1">
              <a:buFontTx/>
              <a:buAutoNum type="arabicPeriod"/>
            </a:pPr>
            <a:r>
              <a:rPr lang="en-US" altLang="en-US" sz="1800" b="1" smtClean="0">
                <a:ea typeface="ＭＳ Ｐゴシック" panose="020B0600070205080204" pitchFamily="34" charset="-128"/>
              </a:rPr>
              <a:t>Define the situation</a:t>
            </a:r>
          </a:p>
          <a:p>
            <a:pPr marL="457200" indent="-457200" eaLnBrk="1" hangingPunct="1">
              <a:buFontTx/>
              <a:buAutoNum type="arabicPeriod"/>
            </a:pPr>
            <a:r>
              <a:rPr lang="en-US" altLang="en-US" sz="1800" b="1" smtClean="0">
                <a:ea typeface="ＭＳ Ｐゴシック" panose="020B0600070205080204" pitchFamily="34" charset="-128"/>
              </a:rPr>
              <a:t>Set the goal</a:t>
            </a:r>
          </a:p>
          <a:p>
            <a:pPr marL="457200" indent="-457200" eaLnBrk="1" hangingPunct="1">
              <a:buFontTx/>
              <a:buAutoNum type="arabicPeriod"/>
            </a:pPr>
            <a:r>
              <a:rPr lang="en-US" altLang="en-US" sz="1800" b="1" smtClean="0">
                <a:ea typeface="ＭＳ Ｐゴシック" panose="020B0600070205080204" pitchFamily="34" charset="-128"/>
              </a:rPr>
              <a:t>Develop the possibilities to reach the goal</a:t>
            </a:r>
          </a:p>
          <a:p>
            <a:pPr marL="457200" indent="-457200" eaLnBrk="1" hangingPunct="1">
              <a:buFontTx/>
              <a:buAutoNum type="arabicPeriod"/>
            </a:pPr>
            <a:r>
              <a:rPr lang="en-US" altLang="en-US" sz="1800" b="1" smtClean="0">
                <a:ea typeface="ＭＳ Ｐゴシック" panose="020B0600070205080204" pitchFamily="34" charset="-128"/>
              </a:rPr>
              <a:t>Evaluate the possibilities, to ID those most likely to accomplish the goal</a:t>
            </a:r>
          </a:p>
          <a:p>
            <a:pPr marL="457200" indent="-457200" eaLnBrk="1" hangingPunct="1">
              <a:buFontTx/>
              <a:buAutoNum type="arabicPeriod"/>
            </a:pPr>
            <a:r>
              <a:rPr lang="en-US" altLang="en-US" sz="1800" b="1" smtClean="0">
                <a:ea typeface="ＭＳ Ｐゴシック" panose="020B0600070205080204" pitchFamily="34" charset="-128"/>
              </a:rPr>
              <a:t>Make the decision</a:t>
            </a:r>
          </a:p>
          <a:p>
            <a:pPr marL="457200" indent="-457200" eaLnBrk="1" hangingPunct="1">
              <a:buFontTx/>
              <a:buAutoNum type="arabicPeriod"/>
            </a:pPr>
            <a:r>
              <a:rPr lang="en-US" altLang="en-US" sz="1800" b="1" smtClean="0">
                <a:ea typeface="ＭＳ Ｐゴシック" panose="020B0600070205080204" pitchFamily="34" charset="-128"/>
              </a:rPr>
              <a:t>Implement the decision, [strategies, tactics and timeline]</a:t>
            </a:r>
          </a:p>
        </p:txBody>
      </p:sp>
      <p:sp>
        <p:nvSpPr>
          <p:cNvPr id="35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B5886003-900D-4AC7-84B0-5CAEC608AD07}" type="slidenum">
              <a:rPr lang="en-US" altLang="en-US" sz="1400"/>
              <a:pPr/>
              <a:t>9</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r"/>
            <a:fld id="{6581BC64-155F-4D96-A73A-12BFD9101AB7}" type="slidenum">
              <a:rPr lang="en-US" altLang="en-US" sz="1400"/>
              <a:pPr algn="r"/>
              <a:t>90</a:t>
            </a:fld>
            <a:endParaRPr lang="en-US" altLang="en-US" sz="1400"/>
          </a:p>
        </p:txBody>
      </p:sp>
      <p:sp>
        <p:nvSpPr>
          <p:cNvPr id="162819" name="Rectangle 2"/>
          <p:cNvSpPr>
            <a:spLocks noGrp="1" noChangeArrowheads="1"/>
          </p:cNvSpPr>
          <p:nvPr>
            <p:ph type="title" idx="4294967295"/>
          </p:nvPr>
        </p:nvSpPr>
        <p:spPr>
          <a:xfrm>
            <a:off x="1676400" y="533400"/>
            <a:ext cx="6705600" cy="609600"/>
          </a:xfrm>
        </p:spPr>
        <p:txBody>
          <a:bodyPr/>
          <a:lstStyle/>
          <a:p>
            <a:pPr algn="l">
              <a:lnSpc>
                <a:spcPct val="80000"/>
              </a:lnSpc>
            </a:pPr>
            <a:r>
              <a:rPr lang="en-US" altLang="en-US" sz="3200" smtClean="0">
                <a:solidFill>
                  <a:srgbClr val="002394"/>
                </a:solidFill>
                <a:latin typeface="Arial Black" panose="020B0A04020102020204" pitchFamily="34" charset="0"/>
                <a:ea typeface="ＭＳ Ｐゴシック" panose="020B0600070205080204" pitchFamily="34" charset="-128"/>
              </a:rPr>
              <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3200" smtClean="0">
                <a:solidFill>
                  <a:srgbClr val="002394"/>
                </a:solidFill>
                <a:latin typeface="Arial Black" panose="020B0A04020102020204" pitchFamily="34" charset="0"/>
                <a:ea typeface="ＭＳ Ｐゴシック" panose="020B0600070205080204" pitchFamily="34" charset="-128"/>
              </a:rPr>
              <a:t>Thresholds</a:t>
            </a:r>
            <a:br>
              <a:rPr lang="en-US" altLang="en-US" sz="3200" smtClean="0">
                <a:solidFill>
                  <a:srgbClr val="002394"/>
                </a:solidFill>
                <a:latin typeface="Arial Black" panose="020B0A04020102020204" pitchFamily="34" charset="0"/>
                <a:ea typeface="ＭＳ Ｐゴシック" panose="020B0600070205080204" pitchFamily="34" charset="-128"/>
              </a:rPr>
            </a:br>
            <a:r>
              <a:rPr lang="en-US" altLang="en-US" sz="2400" smtClean="0">
                <a:solidFill>
                  <a:schemeClr val="tx1"/>
                </a:solidFill>
                <a:ea typeface="ＭＳ Ｐゴシック" panose="020B0600070205080204" pitchFamily="34" charset="-128"/>
              </a:rPr>
              <a:t>Example – Closing Ritual</a:t>
            </a:r>
            <a:br>
              <a:rPr lang="en-US" altLang="en-US" sz="2400" smtClean="0">
                <a:solidFill>
                  <a:schemeClr val="tx1"/>
                </a:solidFill>
                <a:ea typeface="ＭＳ Ｐゴシック" panose="020B0600070205080204" pitchFamily="34" charset="-128"/>
              </a:rPr>
            </a:br>
            <a:r>
              <a:rPr lang="en-US" altLang="en-US" sz="3200" smtClean="0">
                <a:solidFill>
                  <a:schemeClr val="tx1"/>
                </a:solidFill>
                <a:latin typeface="Arial Black" panose="020B0A04020102020204" pitchFamily="34" charset="0"/>
                <a:ea typeface="ＭＳ Ｐゴシック" panose="020B0600070205080204" pitchFamily="34" charset="-128"/>
              </a:rPr>
              <a:t/>
            </a:r>
            <a:br>
              <a:rPr lang="en-US" altLang="en-US" sz="3200" smtClean="0">
                <a:solidFill>
                  <a:schemeClr val="tx1"/>
                </a:solidFill>
                <a:latin typeface="Arial Black" panose="020B0A04020102020204" pitchFamily="34" charset="0"/>
                <a:ea typeface="ＭＳ Ｐゴシック" panose="020B0600070205080204" pitchFamily="34" charset="-128"/>
              </a:rPr>
            </a:br>
            <a:endParaRPr lang="en-US" altLang="en-US" sz="3200" smtClean="0">
              <a:solidFill>
                <a:srgbClr val="FF3300"/>
              </a:solidFill>
              <a:ea typeface="ＭＳ Ｐゴシック" panose="020B0600070205080204" pitchFamily="34" charset="-128"/>
            </a:endParaRPr>
          </a:p>
        </p:txBody>
      </p:sp>
      <p:sp>
        <p:nvSpPr>
          <p:cNvPr id="162820" name="Text Box 3"/>
          <p:cNvSpPr txBox="1">
            <a:spLocks noChangeArrowheads="1"/>
          </p:cNvSpPr>
          <p:nvPr/>
        </p:nvSpPr>
        <p:spPr bwMode="auto">
          <a:xfrm>
            <a:off x="2514600" y="3198813"/>
            <a:ext cx="4419600" cy="1392237"/>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2575" indent="-282575">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SzPct val="125000"/>
              <a:buFontTx/>
              <a:buChar char="•"/>
            </a:pPr>
            <a:r>
              <a:rPr lang="en-US" altLang="en-US" sz="2400"/>
              <a:t>  </a:t>
            </a:r>
            <a:r>
              <a:rPr lang="en-US" altLang="en-US" sz="2800">
                <a:solidFill>
                  <a:schemeClr val="hlink"/>
                </a:solidFill>
                <a:latin typeface="Arial Black" panose="020B0A04020102020204" pitchFamily="34" charset="0"/>
              </a:rPr>
              <a:t>I am unique</a:t>
            </a:r>
          </a:p>
          <a:p>
            <a:pPr>
              <a:buClr>
                <a:schemeClr val="accent2"/>
              </a:buClr>
              <a:buFont typeface="Wingdings" panose="05000000000000000000" pitchFamily="2" charset="2"/>
              <a:buChar char=""/>
            </a:pPr>
            <a:r>
              <a:rPr lang="en-US" altLang="en-US" sz="2800">
                <a:solidFill>
                  <a:schemeClr val="hlink"/>
                </a:solidFill>
                <a:latin typeface="Arial Black" panose="020B0A04020102020204" pitchFamily="34" charset="0"/>
              </a:rPr>
              <a:t> I am important</a:t>
            </a:r>
          </a:p>
          <a:p>
            <a:pPr>
              <a:buClr>
                <a:schemeClr val="accent2"/>
              </a:buClr>
              <a:buFont typeface="Wingdings" panose="05000000000000000000" pitchFamily="2" charset="2"/>
              <a:buChar char=""/>
            </a:pPr>
            <a:r>
              <a:rPr lang="en-US" altLang="en-US" sz="2800">
                <a:solidFill>
                  <a:schemeClr val="hlink"/>
                </a:solidFill>
                <a:latin typeface="Arial Black" panose="020B0A04020102020204" pitchFamily="34" charset="0"/>
              </a:rPr>
              <a:t> I am irreplaceable</a:t>
            </a:r>
            <a:endParaRPr lang="en-US" altLang="en-US" sz="2800" u="sng">
              <a:solidFill>
                <a:schemeClr val="hlink"/>
              </a:solidFill>
              <a:latin typeface="Arial Black" panose="020B0A04020102020204" pitchFamily="34" charset="0"/>
            </a:endParaRPr>
          </a:p>
        </p:txBody>
      </p:sp>
      <p:sp>
        <p:nvSpPr>
          <p:cNvPr id="162821" name="Text Box 5"/>
          <p:cNvSpPr txBox="1">
            <a:spLocks noChangeArrowheads="1"/>
          </p:cNvSpPr>
          <p:nvPr/>
        </p:nvSpPr>
        <p:spPr bwMode="auto">
          <a:xfrm>
            <a:off x="533400" y="2286000"/>
            <a:ext cx="3505200" cy="558800"/>
          </a:xfrm>
          <a:prstGeom prst="rect">
            <a:avLst/>
          </a:prstGeom>
          <a:noFill/>
          <a:ln w="9525">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a:t> I am the story I tell myself I am</a:t>
            </a:r>
          </a:p>
          <a:p>
            <a:pPr>
              <a:buFontTx/>
              <a:buChar char="•"/>
            </a:pPr>
            <a:r>
              <a:rPr lang="en-US" altLang="en-US"/>
              <a:t> I’ll do the things I tell myself I can </a:t>
            </a:r>
          </a:p>
        </p:txBody>
      </p:sp>
      <p:sp>
        <p:nvSpPr>
          <p:cNvPr id="162822" name="Text Box 6"/>
          <p:cNvSpPr txBox="1">
            <a:spLocks noChangeArrowheads="1"/>
          </p:cNvSpPr>
          <p:nvPr/>
        </p:nvSpPr>
        <p:spPr bwMode="auto">
          <a:xfrm>
            <a:off x="5410200" y="2286000"/>
            <a:ext cx="3200400" cy="558800"/>
          </a:xfrm>
          <a:prstGeom prst="rect">
            <a:avLst/>
          </a:prstGeom>
          <a:noFill/>
          <a:ln w="9525">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a:t> If I can see it, I can do it</a:t>
            </a:r>
          </a:p>
          <a:p>
            <a:pPr>
              <a:buFontTx/>
              <a:buChar char="•"/>
            </a:pPr>
            <a:r>
              <a:rPr lang="en-US" altLang="en-US"/>
              <a:t> If I believe it, there’s nothing to it </a:t>
            </a:r>
          </a:p>
        </p:txBody>
      </p:sp>
      <p:sp>
        <p:nvSpPr>
          <p:cNvPr id="162823" name="Text Box 7"/>
          <p:cNvSpPr txBox="1">
            <a:spLocks noChangeArrowheads="1"/>
          </p:cNvSpPr>
          <p:nvPr/>
        </p:nvSpPr>
        <p:spPr bwMode="auto">
          <a:xfrm>
            <a:off x="1066800" y="5003800"/>
            <a:ext cx="2133600" cy="558800"/>
          </a:xfrm>
          <a:prstGeom prst="rect">
            <a:avLst/>
          </a:prstGeom>
          <a:noFill/>
          <a:ln w="9525">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a:t> I wasn’t born to lose</a:t>
            </a:r>
          </a:p>
          <a:p>
            <a:pPr>
              <a:buFontTx/>
              <a:buChar char="•"/>
            </a:pPr>
            <a:r>
              <a:rPr lang="en-US" altLang="en-US"/>
              <a:t> I was born to choose</a:t>
            </a:r>
          </a:p>
        </p:txBody>
      </p:sp>
      <p:sp>
        <p:nvSpPr>
          <p:cNvPr id="162824" name="Text Box 8"/>
          <p:cNvSpPr txBox="1">
            <a:spLocks noChangeArrowheads="1"/>
          </p:cNvSpPr>
          <p:nvPr/>
        </p:nvSpPr>
        <p:spPr bwMode="auto">
          <a:xfrm>
            <a:off x="5334000" y="5080000"/>
            <a:ext cx="3124200" cy="558800"/>
          </a:xfrm>
          <a:prstGeom prst="rect">
            <a:avLst/>
          </a:prstGeom>
          <a:noFill/>
          <a:ln w="9525">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a:t> I am the story I tell myself I am.  </a:t>
            </a:r>
          </a:p>
          <a:p>
            <a:pPr>
              <a:buFontTx/>
              <a:buChar char="•"/>
            </a:pPr>
            <a:r>
              <a:rPr lang="en-US" altLang="en-US"/>
              <a:t> I’ll do the things I tell myself I can</a:t>
            </a:r>
          </a:p>
        </p:txBody>
      </p:sp>
      <p:sp>
        <p:nvSpPr>
          <p:cNvPr id="162825" name="Text Box 9"/>
          <p:cNvSpPr txBox="1">
            <a:spLocks noChangeArrowheads="1"/>
          </p:cNvSpPr>
          <p:nvPr/>
        </p:nvSpPr>
        <p:spPr bwMode="auto">
          <a:xfrm>
            <a:off x="2057400" y="6070600"/>
            <a:ext cx="3810000" cy="558800"/>
          </a:xfrm>
          <a:prstGeom prst="rect">
            <a:avLst/>
          </a:prstGeom>
          <a:noFill/>
          <a:ln w="9525">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a:t> Reacting gives others control over me.</a:t>
            </a:r>
          </a:p>
          <a:p>
            <a:pPr>
              <a:buFontTx/>
              <a:buChar char="•"/>
            </a:pPr>
            <a:r>
              <a:rPr lang="en-US" altLang="en-US"/>
              <a:t> Deciding helps me to feel and be free </a:t>
            </a:r>
          </a:p>
        </p:txBody>
      </p:sp>
      <p:sp>
        <p:nvSpPr>
          <p:cNvPr id="162826" name="Text Box 10"/>
          <p:cNvSpPr txBox="1">
            <a:spLocks noChangeArrowheads="1"/>
          </p:cNvSpPr>
          <p:nvPr/>
        </p:nvSpPr>
        <p:spPr bwMode="auto">
          <a:xfrm>
            <a:off x="2438400" y="1524000"/>
            <a:ext cx="4343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solidFill>
                  <a:srgbClr val="002394"/>
                </a:solidFill>
              </a:rPr>
              <a:t>(stand - - repeat 3 times - - w/increasing volume)</a:t>
            </a:r>
          </a:p>
        </p:txBody>
      </p:sp>
      <p:sp>
        <p:nvSpPr>
          <p:cNvPr id="162827"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E3891F37-2E48-41FE-9229-AA1DBB52334A}" type="slidenum">
              <a:rPr lang="en-US" altLang="en-US" sz="1400"/>
              <a:pPr/>
              <a:t>90</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228600" y="80196"/>
            <a:ext cx="5867400" cy="702748"/>
          </a:xfrm>
        </p:spPr>
        <p:txBody>
          <a:bodyPr/>
          <a:lstStyle/>
          <a:p>
            <a:pPr algn="l"/>
            <a:r>
              <a:rPr lang="en-US" altLang="en-US" sz="2000" dirty="0" err="1" smtClean="0">
                <a:ea typeface="ＭＳ Ｐゴシック" panose="020B0600070205080204" pitchFamily="34" charset="-128"/>
              </a:rPr>
              <a:t>VTW</a:t>
            </a:r>
            <a:r>
              <a:rPr lang="en-US" altLang="en-US" sz="2000" dirty="0" smtClean="0">
                <a:ea typeface="ＭＳ Ｐゴシック" panose="020B0600070205080204" pitchFamily="34" charset="-128"/>
              </a:rPr>
              <a:t> Slides </a:t>
            </a:r>
            <a:r>
              <a:rPr lang="en-US" altLang="en-US" sz="2000" dirty="0" smtClean="0">
                <a:ea typeface="ＭＳ Ｐゴシック" panose="020B0600070205080204" pitchFamily="34" charset="-128"/>
              </a:rPr>
              <a:t>@ </a:t>
            </a:r>
            <a:r>
              <a:rPr lang="en-US" altLang="en-US" sz="2000" dirty="0" smtClean="0">
                <a:ea typeface="ＭＳ Ｐゴシック" panose="020B0600070205080204" pitchFamily="34" charset="-128"/>
              </a:rPr>
              <a:t>Threshold Chester County </a:t>
            </a:r>
            <a:r>
              <a:rPr lang="en-US" altLang="en-US" sz="2000" dirty="0" smtClean="0">
                <a:ea typeface="ＭＳ Ｐゴシック" panose="020B0600070205080204" pitchFamily="34" charset="-128"/>
              </a:rPr>
              <a:t>website</a:t>
            </a:r>
            <a:endParaRPr lang="en-US" altLang="en-US" sz="2000" dirty="0" smtClean="0">
              <a:ea typeface="ＭＳ Ｐゴシック" panose="020B0600070205080204" pitchFamily="34" charset="-128"/>
            </a:endParaRPr>
          </a:p>
        </p:txBody>
      </p:sp>
      <p:grpSp>
        <p:nvGrpSpPr>
          <p:cNvPr id="13" name="Group 12"/>
          <p:cNvGrpSpPr/>
          <p:nvPr/>
        </p:nvGrpSpPr>
        <p:grpSpPr>
          <a:xfrm>
            <a:off x="228600" y="782944"/>
            <a:ext cx="8763000" cy="1743266"/>
            <a:chOff x="228600" y="782944"/>
            <a:chExt cx="8763000" cy="1743266"/>
          </a:xfrm>
        </p:grpSpPr>
        <p:sp>
          <p:nvSpPr>
            <p:cNvPr id="2" name="TextBox 1"/>
            <p:cNvSpPr txBox="1"/>
            <p:nvPr/>
          </p:nvSpPr>
          <p:spPr>
            <a:xfrm>
              <a:off x="292509" y="891160"/>
              <a:ext cx="3429000" cy="800219"/>
            </a:xfrm>
            <a:prstGeom prst="rect">
              <a:avLst/>
            </a:prstGeom>
            <a:noFill/>
          </p:spPr>
          <p:txBody>
            <a:bodyPr wrap="square" rtlCol="0">
              <a:spAutoFit/>
            </a:bodyPr>
            <a:lstStyle/>
            <a:p>
              <a:pPr lvl="0"/>
              <a:r>
                <a:rPr lang="en-US" altLang="en-US" sz="1600" b="1" u="sng" dirty="0" smtClean="0">
                  <a:solidFill>
                    <a:srgbClr val="C00000"/>
                  </a:solidFill>
                </a:rPr>
                <a:t>NEW</a:t>
              </a:r>
              <a:r>
                <a:rPr lang="en-US" altLang="en-US" sz="1600" dirty="0" smtClean="0">
                  <a:solidFill>
                    <a:srgbClr val="000000"/>
                  </a:solidFill>
                </a:rPr>
                <a:t> </a:t>
              </a:r>
              <a:r>
                <a:rPr lang="en-US" altLang="en-US" sz="1600" dirty="0">
                  <a:solidFill>
                    <a:srgbClr val="000000"/>
                  </a:solidFill>
                </a:rPr>
                <a:t>Website:</a:t>
              </a:r>
            </a:p>
            <a:p>
              <a:r>
                <a:rPr lang="en-US" dirty="0" smtClean="0">
                  <a:hlinkClick r:id="rId2"/>
                </a:rPr>
                <a:t>http</a:t>
              </a:r>
              <a:r>
                <a:rPr lang="en-US" dirty="0">
                  <a:hlinkClick r:id="rId2"/>
                </a:rPr>
                <a:t>://www.thresholdschesco.org/wp</a:t>
              </a:r>
              <a:r>
                <a:rPr lang="en-US" dirty="0" smtClean="0">
                  <a:hlinkClick r:id="rId2"/>
                </a:rPr>
                <a:t>/</a:t>
              </a:r>
              <a:endParaRPr lang="en-US" dirty="0" smtClean="0"/>
            </a:p>
            <a:p>
              <a:endParaRPr lang="en-US" dirty="0"/>
            </a:p>
          </p:txBody>
        </p:sp>
        <p:sp>
          <p:nvSpPr>
            <p:cNvPr id="4" name="Oval 3"/>
            <p:cNvSpPr/>
            <p:nvPr/>
          </p:nvSpPr>
          <p:spPr bwMode="auto">
            <a:xfrm>
              <a:off x="3125779" y="1160693"/>
              <a:ext cx="427037" cy="384709"/>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pic>
          <p:nvPicPr>
            <p:cNvPr id="7" name="Picture 6"/>
            <p:cNvPicPr>
              <a:picLocks noChangeAspect="1"/>
            </p:cNvPicPr>
            <p:nvPr/>
          </p:nvPicPr>
          <p:blipFill>
            <a:blip r:embed="rId3"/>
            <a:stretch>
              <a:fillRect/>
            </a:stretch>
          </p:blipFill>
          <p:spPr>
            <a:xfrm>
              <a:off x="381000" y="1570771"/>
              <a:ext cx="8534400" cy="667728"/>
            </a:xfrm>
            <a:prstGeom prst="rect">
              <a:avLst/>
            </a:prstGeom>
          </p:spPr>
        </p:pic>
        <p:sp>
          <p:nvSpPr>
            <p:cNvPr id="10" name="Rounded Rectangle 9"/>
            <p:cNvSpPr/>
            <p:nvPr/>
          </p:nvSpPr>
          <p:spPr bwMode="auto">
            <a:xfrm>
              <a:off x="228600" y="782944"/>
              <a:ext cx="8763000" cy="1743266"/>
            </a:xfrm>
            <a:prstGeom prst="round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grpSp>
      <p:grpSp>
        <p:nvGrpSpPr>
          <p:cNvPr id="15" name="Group 14"/>
          <p:cNvGrpSpPr/>
          <p:nvPr/>
        </p:nvGrpSpPr>
        <p:grpSpPr>
          <a:xfrm>
            <a:off x="381000" y="2707134"/>
            <a:ext cx="7048500" cy="3846066"/>
            <a:chOff x="381000" y="2707134"/>
            <a:chExt cx="7048500" cy="3846066"/>
          </a:xfrm>
        </p:grpSpPr>
        <p:pic>
          <p:nvPicPr>
            <p:cNvPr id="16691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400" y="3151187"/>
              <a:ext cx="274320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916" name="Group 6"/>
            <p:cNvGrpSpPr>
              <a:grpSpLocks/>
            </p:cNvGrpSpPr>
            <p:nvPr/>
          </p:nvGrpSpPr>
          <p:grpSpPr bwMode="auto">
            <a:xfrm>
              <a:off x="3390900" y="2800844"/>
              <a:ext cx="4038600" cy="3520888"/>
              <a:chOff x="5682343" y="1919093"/>
              <a:chExt cx="6693838" cy="4900463"/>
            </a:xfrm>
          </p:grpSpPr>
          <p:pic>
            <p:nvPicPr>
              <p:cNvPr id="16692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82343" y="1919093"/>
                <a:ext cx="2347231" cy="221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82343" y="3258302"/>
                <a:ext cx="6693838" cy="356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Oval 7"/>
            <p:cNvSpPr/>
            <p:nvPr/>
          </p:nvSpPr>
          <p:spPr>
            <a:xfrm>
              <a:off x="2371725" y="3648075"/>
              <a:ext cx="420688" cy="363537"/>
            </a:xfrm>
            <a:prstGeom prst="ellipse">
              <a:avLst/>
            </a:prstGeom>
            <a:noFill/>
            <a:ln w="19050">
              <a:solidFill>
                <a:srgbClr val="33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4953000" y="6105524"/>
              <a:ext cx="403225" cy="371475"/>
            </a:xfrm>
            <a:prstGeom prst="ellipse">
              <a:avLst/>
            </a:prstGeom>
            <a:noFill/>
            <a:ln w="19050">
              <a:solidFill>
                <a:srgbClr val="33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919" name="TextBox 9"/>
            <p:cNvSpPr txBox="1">
              <a:spLocks noChangeArrowheads="1"/>
            </p:cNvSpPr>
            <p:nvPr/>
          </p:nvSpPr>
          <p:spPr bwMode="auto">
            <a:xfrm>
              <a:off x="517525" y="5075237"/>
              <a:ext cx="2771775"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buFontTx/>
                <a:buAutoNum type="arabicPeriod"/>
              </a:pPr>
              <a:r>
                <a:rPr lang="en-US" altLang="en-US" sz="1200" dirty="0"/>
                <a:t>At home page - click on “Resources”</a:t>
              </a:r>
            </a:p>
            <a:p>
              <a:pPr>
                <a:buFontTx/>
                <a:buAutoNum type="arabicPeriod"/>
              </a:pPr>
              <a:r>
                <a:rPr lang="en-US" altLang="en-US" sz="1200" dirty="0"/>
                <a:t>At Resources page – click to open </a:t>
              </a:r>
              <a:r>
                <a:rPr lang="en-US" altLang="en-US" sz="1200" dirty="0" err="1"/>
                <a:t>VTW</a:t>
              </a:r>
              <a:r>
                <a:rPr lang="en-US" altLang="en-US" sz="1200" dirty="0"/>
                <a:t> PowerPoint presentation</a:t>
              </a:r>
            </a:p>
            <a:p>
              <a:endParaRPr lang="en-US" altLang="en-US" dirty="0"/>
            </a:p>
          </p:txBody>
        </p:sp>
        <p:cxnSp>
          <p:nvCxnSpPr>
            <p:cNvPr id="12" name="Straight Arrow Connector 11"/>
            <p:cNvCxnSpPr/>
            <p:nvPr/>
          </p:nvCxnSpPr>
          <p:spPr>
            <a:xfrm flipV="1">
              <a:off x="2638425" y="4095750"/>
              <a:ext cx="14288" cy="979487"/>
            </a:xfrm>
            <a:prstGeom prst="straightConnector1">
              <a:avLst/>
            </a:prstGeom>
            <a:ln w="19050">
              <a:solidFill>
                <a:srgbClr val="3366FF"/>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01157" y="5852318"/>
              <a:ext cx="2051843" cy="396082"/>
            </a:xfrm>
            <a:prstGeom prst="straightConnector1">
              <a:avLst/>
            </a:prstGeom>
            <a:ln w="19050">
              <a:solidFill>
                <a:srgbClr val="3366FF"/>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36579" y="2707134"/>
              <a:ext cx="2489200" cy="461665"/>
            </a:xfrm>
            <a:prstGeom prst="rect">
              <a:avLst/>
            </a:prstGeom>
            <a:noFill/>
          </p:spPr>
          <p:txBody>
            <a:bodyPr wrap="square" rtlCol="0">
              <a:spAutoFit/>
            </a:bodyPr>
            <a:lstStyle/>
            <a:p>
              <a:r>
                <a:rPr lang="en-US" altLang="en-US" sz="1200" b="1" u="sng" dirty="0" smtClean="0">
                  <a:solidFill>
                    <a:srgbClr val="3366FF"/>
                  </a:solidFill>
                </a:rPr>
                <a:t>Old</a:t>
              </a:r>
              <a:r>
                <a:rPr lang="en-US" altLang="en-US" sz="1200" dirty="0" smtClean="0"/>
                <a:t> Website:</a:t>
              </a:r>
            </a:p>
            <a:p>
              <a:r>
                <a:rPr lang="en-US" altLang="en-US" sz="1200" dirty="0" smtClean="0">
                  <a:hlinkClick r:id="rId7" action="ppaction://hlinkpres?slideindex=1&amp;slidetitle="/>
                </a:rPr>
                <a:t>http://www.thresholdschesco.org/</a:t>
              </a:r>
              <a:endParaRPr lang="en-US" altLang="en-US" sz="1200" dirty="0" smtClean="0"/>
            </a:p>
          </p:txBody>
        </p:sp>
        <p:sp>
          <p:nvSpPr>
            <p:cNvPr id="11" name="Rounded Rectangle 10"/>
            <p:cNvSpPr/>
            <p:nvPr/>
          </p:nvSpPr>
          <p:spPr bwMode="auto">
            <a:xfrm>
              <a:off x="381000" y="2707134"/>
              <a:ext cx="7048500" cy="3846066"/>
            </a:xfrm>
            <a:prstGeom prst="roundRect">
              <a:avLst/>
            </a:prstGeom>
            <a:noFill/>
            <a:ln w="9525"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1295400" y="381000"/>
            <a:ext cx="6705600" cy="609600"/>
          </a:xfrm>
        </p:spPr>
        <p:txBody>
          <a:bodyPr/>
          <a:lstStyle/>
          <a:p>
            <a:r>
              <a:rPr lang="en-US" altLang="en-US" sz="3200" smtClean="0">
                <a:solidFill>
                  <a:srgbClr val="002394"/>
                </a:solidFill>
                <a:latin typeface="Arial Black" panose="020B0A04020102020204" pitchFamily="34" charset="0"/>
                <a:ea typeface="ＭＳ Ｐゴシック" panose="020B0600070205080204" pitchFamily="34" charset="-128"/>
              </a:rPr>
              <a:t>Evaluation</a:t>
            </a:r>
            <a:endParaRPr lang="en-US" altLang="en-US" sz="3200" smtClean="0">
              <a:solidFill>
                <a:srgbClr val="FF3300"/>
              </a:solidFill>
              <a:latin typeface="Arial Black" panose="020B0A04020102020204" pitchFamily="34" charset="0"/>
              <a:ea typeface="ＭＳ Ｐゴシック" panose="020B0600070205080204" pitchFamily="34" charset="-128"/>
            </a:endParaRPr>
          </a:p>
        </p:txBody>
      </p:sp>
      <p:sp>
        <p:nvSpPr>
          <p:cNvPr id="164867" name="Text Box 4"/>
          <p:cNvSpPr txBox="1">
            <a:spLocks noChangeArrowheads="1"/>
          </p:cNvSpPr>
          <p:nvPr/>
        </p:nvSpPr>
        <p:spPr bwMode="auto">
          <a:xfrm>
            <a:off x="304800" y="1524000"/>
            <a:ext cx="8534400"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5537200" algn="l"/>
              </a:tabLst>
              <a:defRPr sz="1500">
                <a:solidFill>
                  <a:schemeClr val="tx1"/>
                </a:solidFill>
                <a:latin typeface="Arial" panose="020B0604020202020204" pitchFamily="34" charset="0"/>
                <a:ea typeface="ＭＳ Ｐゴシック" panose="020B0600070205080204" pitchFamily="34" charset="-128"/>
              </a:defRPr>
            </a:lvl1pPr>
            <a:lvl2pPr marL="793750" indent="-217488">
              <a:tabLst>
                <a:tab pos="5537200" algn="l"/>
              </a:tabLst>
              <a:defRPr sz="1500">
                <a:solidFill>
                  <a:schemeClr val="tx1"/>
                </a:solidFill>
                <a:latin typeface="Arial" panose="020B0604020202020204" pitchFamily="34" charset="0"/>
                <a:ea typeface="ＭＳ Ｐゴシック" panose="020B0600070205080204" pitchFamily="34" charset="-128"/>
              </a:defRPr>
            </a:lvl2pPr>
            <a:lvl3pPr>
              <a:tabLst>
                <a:tab pos="5537200" algn="l"/>
              </a:tabLst>
              <a:defRPr sz="1500">
                <a:solidFill>
                  <a:schemeClr val="tx1"/>
                </a:solidFill>
                <a:latin typeface="Arial" panose="020B0604020202020204" pitchFamily="34" charset="0"/>
                <a:ea typeface="ＭＳ Ｐゴシック" panose="020B0600070205080204" pitchFamily="34" charset="-128"/>
              </a:defRPr>
            </a:lvl3pPr>
            <a:lvl4pPr>
              <a:tabLst>
                <a:tab pos="5537200" algn="l"/>
              </a:tabLst>
              <a:defRPr sz="1500">
                <a:solidFill>
                  <a:schemeClr val="tx1"/>
                </a:solidFill>
                <a:latin typeface="Arial" panose="020B0604020202020204" pitchFamily="34" charset="0"/>
                <a:ea typeface="ＭＳ Ｐゴシック" panose="020B0600070205080204" pitchFamily="34" charset="-128"/>
              </a:defRPr>
            </a:lvl4pPr>
            <a:lvl5pPr>
              <a:tabLst>
                <a:tab pos="5537200" algn="l"/>
              </a:tabLst>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5537200" algn="l"/>
              </a:tabLs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5537200" algn="l"/>
              </a:tabLs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5537200" algn="l"/>
              </a:tabLs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5537200" algn="l"/>
              </a:tabLst>
              <a:defRPr sz="1500">
                <a:solidFill>
                  <a:schemeClr val="tx1"/>
                </a:solidFill>
                <a:latin typeface="Arial" panose="020B0604020202020204" pitchFamily="34" charset="0"/>
                <a:ea typeface="ＭＳ Ｐゴシック" panose="020B0600070205080204" pitchFamily="34" charset="-128"/>
              </a:defRPr>
            </a:lvl9pPr>
          </a:lstStyle>
          <a:p>
            <a:pPr algn="ctr">
              <a:lnSpc>
                <a:spcPct val="120000"/>
              </a:lnSpc>
              <a:buClr>
                <a:schemeClr val="accent2"/>
              </a:buClr>
            </a:pPr>
            <a:r>
              <a:rPr lang="en-US" altLang="en-US" sz="2800">
                <a:cs typeface="Times New Roman" panose="02020603050405020304" pitchFamily="18" charset="0"/>
              </a:rPr>
              <a:t>Objectives:</a:t>
            </a:r>
          </a:p>
          <a:p>
            <a:pPr>
              <a:lnSpc>
                <a:spcPct val="120000"/>
              </a:lnSpc>
              <a:buClr>
                <a:schemeClr val="accent2"/>
              </a:buClr>
              <a:buFont typeface="Wingdings" panose="05000000000000000000" pitchFamily="2" charset="2"/>
              <a:buChar char=""/>
            </a:pPr>
            <a:r>
              <a:rPr lang="en-US" altLang="en-US" sz="2400">
                <a:cs typeface="Times New Roman" panose="02020603050405020304" pitchFamily="18" charset="0"/>
              </a:rPr>
              <a:t>Present info needed to be a Thresholds Volunteer Teacher</a:t>
            </a:r>
          </a:p>
          <a:p>
            <a:pPr lvl="1">
              <a:lnSpc>
                <a:spcPct val="120000"/>
              </a:lnSpc>
              <a:buClr>
                <a:schemeClr val="accent2"/>
              </a:buClr>
              <a:buFont typeface="Wingdings" panose="05000000000000000000" pitchFamily="2" charset="2"/>
              <a:buChar char="Ø"/>
            </a:pPr>
            <a:r>
              <a:rPr lang="en-US" altLang="en-US" sz="2000">
                <a:cs typeface="Times New Roman" panose="02020603050405020304" pitchFamily="18" charset="0"/>
              </a:rPr>
              <a:t> Learn 6-step Decision Model</a:t>
            </a:r>
          </a:p>
          <a:p>
            <a:pPr lvl="1">
              <a:lnSpc>
                <a:spcPct val="85000"/>
              </a:lnSpc>
              <a:spcBef>
                <a:spcPct val="25000"/>
              </a:spcBef>
              <a:buClr>
                <a:schemeClr val="accent2"/>
              </a:buClr>
              <a:buFont typeface="Wingdings" panose="05000000000000000000" pitchFamily="2" charset="2"/>
              <a:buChar char="Ø"/>
            </a:pPr>
            <a:r>
              <a:rPr lang="en-US" altLang="en-US" sz="2000">
                <a:cs typeface="Times New Roman" panose="02020603050405020304" pitchFamily="18" charset="0"/>
              </a:rPr>
              <a:t> Learn about Communication tools &amp; resources in the teacher Manual</a:t>
            </a:r>
          </a:p>
          <a:p>
            <a:pPr lvl="1">
              <a:lnSpc>
                <a:spcPct val="85000"/>
              </a:lnSpc>
              <a:spcBef>
                <a:spcPct val="25000"/>
              </a:spcBef>
              <a:buClr>
                <a:schemeClr val="accent2"/>
              </a:buClr>
              <a:buFont typeface="Wingdings" panose="05000000000000000000" pitchFamily="2" charset="2"/>
              <a:buChar char="Ø"/>
            </a:pPr>
            <a:r>
              <a:rPr lang="en-US" altLang="en-US" sz="2000">
                <a:cs typeface="Times New Roman" panose="02020603050405020304" pitchFamily="18" charset="0"/>
              </a:rPr>
              <a:t> Review the Student ‘Guide to Decision Making’</a:t>
            </a:r>
          </a:p>
          <a:p>
            <a:pPr lvl="1">
              <a:lnSpc>
                <a:spcPct val="85000"/>
              </a:lnSpc>
              <a:spcBef>
                <a:spcPct val="25000"/>
              </a:spcBef>
              <a:buClr>
                <a:schemeClr val="accent2"/>
              </a:buClr>
              <a:buFont typeface="Wingdings" panose="05000000000000000000" pitchFamily="2" charset="2"/>
              <a:buChar char="Ø"/>
            </a:pPr>
            <a:r>
              <a:rPr lang="en-US" altLang="en-US" sz="2000">
                <a:cs typeface="Times New Roman" panose="02020603050405020304" pitchFamily="18" charset="0"/>
              </a:rPr>
              <a:t> Understand the process and rules about going to the Prison</a:t>
            </a:r>
            <a:endParaRPr lang="en-US" altLang="en-US" sz="2000"/>
          </a:p>
          <a:p>
            <a:pPr>
              <a:lnSpc>
                <a:spcPct val="85000"/>
              </a:lnSpc>
              <a:spcBef>
                <a:spcPct val="25000"/>
              </a:spcBef>
              <a:buClr>
                <a:schemeClr val="accent2"/>
              </a:buClr>
              <a:buFont typeface="Wingdings" panose="05000000000000000000" pitchFamily="2" charset="2"/>
              <a:buChar char=""/>
            </a:pPr>
            <a:r>
              <a:rPr lang="en-US" altLang="en-US" sz="2400">
                <a:cs typeface="Times New Roman" panose="02020603050405020304" pitchFamily="18" charset="0"/>
              </a:rPr>
              <a:t>Answer questions about the Thresholds org, program content , &amp; the role of a Thresholds volunteer</a:t>
            </a:r>
          </a:p>
          <a:p>
            <a:pPr>
              <a:lnSpc>
                <a:spcPct val="120000"/>
              </a:lnSpc>
              <a:buClr>
                <a:schemeClr val="accent2"/>
              </a:buClr>
              <a:buFont typeface="Wingdings" panose="05000000000000000000" pitchFamily="2" charset="2"/>
              <a:buChar char=""/>
            </a:pPr>
            <a:r>
              <a:rPr lang="en-US" altLang="en-US" sz="2400">
                <a:cs typeface="Times New Roman" panose="02020603050405020304" pitchFamily="18" charset="0"/>
              </a:rPr>
              <a:t>Ensure Volunteers feel confident in their role </a:t>
            </a:r>
          </a:p>
          <a:p>
            <a:pPr>
              <a:lnSpc>
                <a:spcPct val="85000"/>
              </a:lnSpc>
              <a:spcBef>
                <a:spcPct val="25000"/>
              </a:spcBef>
              <a:buClr>
                <a:schemeClr val="accent2"/>
              </a:buClr>
              <a:buFont typeface="Wingdings" panose="05000000000000000000" pitchFamily="2" charset="2"/>
              <a:buChar char=""/>
            </a:pPr>
            <a:r>
              <a:rPr lang="en-US" altLang="en-US" sz="2400">
                <a:cs typeface="Times New Roman" panose="02020603050405020304" pitchFamily="18" charset="0"/>
              </a:rPr>
              <a:t>Provide an opportunity to meet &amp; begin networking with other Volunteers</a:t>
            </a:r>
          </a:p>
        </p:txBody>
      </p:sp>
      <p:sp>
        <p:nvSpPr>
          <p:cNvPr id="16486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fld id="{0A37DD6D-A6EE-4DE2-859F-0F60AC4F0F53}" type="slidenum">
              <a:rPr lang="en-US" altLang="en-US" sz="1400"/>
              <a:pPr/>
              <a:t>92</a:t>
            </a:fld>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3105150" y="1600200"/>
            <a:ext cx="2933700" cy="1567256"/>
          </a:xfrm>
          <a:ln>
            <a:solidFill>
              <a:srgbClr val="000099"/>
            </a:solidFill>
            <a:prstDash val="dash"/>
          </a:ln>
        </p:spPr>
        <p:txBody>
          <a:bodyPr/>
          <a:lstStyle/>
          <a:p>
            <a:r>
              <a:rPr lang="en-US" altLang="en-US" dirty="0" smtClean="0">
                <a:ea typeface="ＭＳ Ｐゴシック" panose="020B0600070205080204" pitchFamily="34" charset="-128"/>
              </a:rPr>
              <a:t> </a:t>
            </a:r>
            <a:r>
              <a:rPr lang="en-US" altLang="en-US" sz="3600" dirty="0" smtClean="0">
                <a:solidFill>
                  <a:schemeClr val="hlink"/>
                </a:solidFill>
                <a:ea typeface="ＭＳ Ｐゴシック" panose="020B0600070205080204" pitchFamily="34" charset="-128"/>
              </a:rPr>
              <a:t>Thank you!!</a:t>
            </a:r>
            <a:endParaRPr lang="en-US" altLang="en-US" sz="3600" dirty="0" smtClean="0">
              <a:solidFill>
                <a:srgbClr val="0000FF"/>
              </a:solidFill>
              <a:ea typeface="ＭＳ Ｐゴシック" panose="020B0600070205080204" pitchFamily="34" charset="-128"/>
            </a:endParaRPr>
          </a:p>
        </p:txBody>
      </p:sp>
      <p:sp>
        <p:nvSpPr>
          <p:cNvPr id="167939" name="Rectangle 8"/>
          <p:cNvSpPr>
            <a:spLocks noChangeArrowheads="1"/>
          </p:cNvSpPr>
          <p:nvPr/>
        </p:nvSpPr>
        <p:spPr bwMode="auto">
          <a:xfrm>
            <a:off x="4876800" y="3733800"/>
            <a:ext cx="609600" cy="304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500">
                <a:solidFill>
                  <a:schemeClr val="tx1"/>
                </a:solidFill>
                <a:latin typeface="Arial" panose="020B0604020202020204" pitchFamily="34" charset="0"/>
                <a:ea typeface="ＭＳ Ｐゴシック" panose="020B0600070205080204" pitchFamily="34" charset="-128"/>
              </a:defRPr>
            </a:lvl1pPr>
            <a:lvl2pPr marL="37931725" indent="-37474525">
              <a:defRPr sz="1500">
                <a:solidFill>
                  <a:schemeClr val="tx1"/>
                </a:solidFill>
                <a:latin typeface="Arial" panose="020B0604020202020204" pitchFamily="34" charset="0"/>
                <a:ea typeface="ＭＳ Ｐゴシック" panose="020B0600070205080204" pitchFamily="34" charset="-128"/>
              </a:defRPr>
            </a:lvl2pPr>
            <a:lvl3pPr>
              <a:defRPr sz="1500">
                <a:solidFill>
                  <a:schemeClr val="tx1"/>
                </a:solidFill>
                <a:latin typeface="Arial" panose="020B0604020202020204" pitchFamily="34" charset="0"/>
                <a:ea typeface="ＭＳ Ｐゴシック" panose="020B0600070205080204" pitchFamily="34" charset="-128"/>
              </a:defRPr>
            </a:lvl3pPr>
            <a:lvl4pPr>
              <a:defRPr sz="1500">
                <a:solidFill>
                  <a:schemeClr val="tx1"/>
                </a:solidFill>
                <a:latin typeface="Arial" panose="020B0604020202020204" pitchFamily="34" charset="0"/>
                <a:ea typeface="ＭＳ Ｐゴシック" panose="020B0600070205080204" pitchFamily="34" charset="-128"/>
              </a:defRPr>
            </a:lvl4pPr>
            <a:lvl5pPr>
              <a:defRPr sz="1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500">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a:sym typeface="Wingdings 3" panose="05040102010807070707" pitchFamily="18" charset="2"/>
            </a:endParaRPr>
          </a:p>
        </p:txBody>
      </p:sp>
      <p:pic>
        <p:nvPicPr>
          <p:cNvPr id="3" name="Picture 2"/>
          <p:cNvPicPr>
            <a:picLocks noChangeAspect="1"/>
          </p:cNvPicPr>
          <p:nvPr/>
        </p:nvPicPr>
        <p:blipFill>
          <a:blip r:embed="rId2"/>
          <a:stretch>
            <a:fillRect/>
          </a:stretch>
        </p:blipFill>
        <p:spPr>
          <a:xfrm>
            <a:off x="364511" y="3200400"/>
            <a:ext cx="2188189" cy="2060101"/>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886200"/>
            <a:ext cx="2133600" cy="2045887"/>
          </a:xfrm>
          <a:prstGeom prst="rect">
            <a:avLst/>
          </a:prstGeom>
          <a:noFill/>
        </p:spPr>
      </p:pic>
      <p:pic>
        <p:nvPicPr>
          <p:cNvPr id="4" name="Picture 3"/>
          <p:cNvPicPr>
            <a:picLocks noChangeAspect="1"/>
          </p:cNvPicPr>
          <p:nvPr/>
        </p:nvPicPr>
        <p:blipFill rotWithShape="1">
          <a:blip r:embed="rId4"/>
          <a:srcRect l="7404" t="9920" r="6224" b="23947"/>
          <a:stretch/>
        </p:blipFill>
        <p:spPr>
          <a:xfrm>
            <a:off x="6172200" y="3276600"/>
            <a:ext cx="2667000" cy="152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7F1E47-EB9B-4C2F-9732-AE71B959A81E}" type="slidenum">
              <a:rPr lang="en-US" altLang="en-US" smtClean="0"/>
              <a:pPr/>
              <a:t>94</a:t>
            </a:fld>
            <a:endParaRPr lang="en-US" altLang="en-US"/>
          </a:p>
        </p:txBody>
      </p:sp>
      <p:sp>
        <p:nvSpPr>
          <p:cNvPr id="3" name="TextBox 2"/>
          <p:cNvSpPr txBox="1"/>
          <p:nvPr/>
        </p:nvSpPr>
        <p:spPr>
          <a:xfrm>
            <a:off x="609600" y="1066800"/>
            <a:ext cx="4800600" cy="461665"/>
          </a:xfrm>
          <a:prstGeom prst="rect">
            <a:avLst/>
          </a:prstGeom>
          <a:noFill/>
        </p:spPr>
        <p:txBody>
          <a:bodyPr wrap="square" rtlCol="0">
            <a:spAutoFit/>
          </a:bodyPr>
          <a:lstStyle/>
          <a:p>
            <a:r>
              <a:rPr lang="en-US" sz="2400" dirty="0" smtClean="0"/>
              <a:t>back-ups / alt’s on following slides</a:t>
            </a:r>
            <a:endParaRPr lang="en-US" sz="2400" dirty="0"/>
          </a:p>
        </p:txBody>
      </p:sp>
    </p:spTree>
    <p:extLst>
      <p:ext uri="{BB962C8B-B14F-4D97-AF65-F5344CB8AC3E}">
        <p14:creationId xmlns:p14="http://schemas.microsoft.com/office/powerpoint/2010/main" val="4207674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5867400" y="1295400"/>
            <a:ext cx="2780207" cy="1020157"/>
          </a:xfrm>
        </p:spPr>
        <p:txBody>
          <a:bodyPr/>
          <a:lstStyle/>
          <a:p>
            <a:pPr eaLnBrk="1" hangingPunct="1"/>
            <a:r>
              <a:rPr lang="en-US" altLang="en-US" sz="3300" dirty="0">
                <a:latin typeface="Calligraphic" pitchFamily="2" charset="0"/>
              </a:rPr>
              <a:t>Decision Making</a:t>
            </a:r>
          </a:p>
        </p:txBody>
      </p:sp>
      <p:sp>
        <p:nvSpPr>
          <p:cNvPr id="2" name="TextBox 1"/>
          <p:cNvSpPr txBox="1"/>
          <p:nvPr/>
        </p:nvSpPr>
        <p:spPr>
          <a:xfrm>
            <a:off x="76200" y="3414299"/>
            <a:ext cx="8991600" cy="3123932"/>
          </a:xfrm>
          <a:prstGeom prst="rect">
            <a:avLst/>
          </a:prstGeom>
          <a:noFill/>
          <a:ln>
            <a:solidFill>
              <a:schemeClr val="tx1"/>
            </a:solidFill>
            <a:prstDash val="dash"/>
          </a:ln>
        </p:spPr>
        <p:txBody>
          <a:bodyPr wrap="square">
            <a:spAutoFit/>
          </a:bodyPr>
          <a:lstStyle/>
          <a:p>
            <a:pPr>
              <a:defRPr/>
            </a:pPr>
            <a:r>
              <a:rPr lang="en-US" sz="1400" b="1" dirty="0">
                <a:solidFill>
                  <a:prstClr val="black"/>
                </a:solidFill>
                <a:latin typeface="Calibri" panose="020F0502020204030204" pitchFamily="34" charset="0"/>
                <a:ea typeface="+mn-ea"/>
              </a:rPr>
              <a:t>The strategies we use to decide (or not decide)</a:t>
            </a:r>
          </a:p>
          <a:p>
            <a:pPr marL="342900" indent="-169863">
              <a:buFont typeface="+mj-lt"/>
              <a:buAutoNum type="arabicPeriod"/>
              <a:defRPr/>
            </a:pPr>
            <a:r>
              <a:rPr lang="en-US" sz="1400" dirty="0">
                <a:solidFill>
                  <a:srgbClr val="C00000"/>
                </a:solidFill>
                <a:latin typeface="Calibri" panose="020F0502020204030204" pitchFamily="34" charset="0"/>
                <a:ea typeface="+mn-ea"/>
              </a:rPr>
              <a:t>Impulsiveness</a:t>
            </a:r>
            <a:r>
              <a:rPr lang="en-US" sz="1400" dirty="0">
                <a:solidFill>
                  <a:prstClr val="black"/>
                </a:solidFill>
                <a:latin typeface="Calibri" panose="020F0502020204030204" pitchFamily="34" charset="0"/>
                <a:ea typeface="+mn-ea"/>
              </a:rPr>
              <a:t> —  </a:t>
            </a:r>
            <a:r>
              <a:rPr lang="en-US" sz="1400" b="1" dirty="0">
                <a:solidFill>
                  <a:prstClr val="black"/>
                </a:solidFill>
                <a:latin typeface="Calibri" panose="020F0502020204030204" pitchFamily="34" charset="0"/>
                <a:ea typeface="+mn-ea"/>
              </a:rPr>
              <a:t>React</a:t>
            </a:r>
            <a:r>
              <a:rPr lang="en-US" sz="1400" dirty="0">
                <a:solidFill>
                  <a:prstClr val="black"/>
                </a:solidFill>
                <a:latin typeface="Calibri" panose="020F0502020204030204" pitchFamily="34" charset="0"/>
                <a:ea typeface="+mn-ea"/>
              </a:rPr>
              <a:t>, pursue the first option and be done. </a:t>
            </a:r>
          </a:p>
          <a:p>
            <a:pPr marL="342900" indent="-169863">
              <a:buFont typeface="+mj-lt"/>
              <a:buAutoNum type="arabicPeriod"/>
              <a:defRPr/>
            </a:pPr>
            <a:r>
              <a:rPr lang="en-US" sz="1400" dirty="0">
                <a:solidFill>
                  <a:srgbClr val="C00000"/>
                </a:solidFill>
                <a:latin typeface="Calibri" panose="020F0502020204030204" pitchFamily="34" charset="0"/>
                <a:ea typeface="+mn-ea"/>
              </a:rPr>
              <a:t>Compliance</a:t>
            </a:r>
            <a:r>
              <a:rPr lang="en-US" sz="1400" dirty="0">
                <a:solidFill>
                  <a:prstClr val="black"/>
                </a:solidFill>
                <a:latin typeface="Calibri" panose="020F0502020204030204" pitchFamily="34" charset="0"/>
                <a:ea typeface="+mn-ea"/>
              </a:rPr>
              <a:t> — pursue the most pleasing, comfortable &amp; popular option.</a:t>
            </a:r>
          </a:p>
          <a:p>
            <a:pPr marL="342900" indent="-169863">
              <a:buFont typeface="+mj-lt"/>
              <a:buAutoNum type="arabicPeriod"/>
              <a:defRPr/>
            </a:pPr>
            <a:r>
              <a:rPr lang="en-US" sz="1400" dirty="0">
                <a:solidFill>
                  <a:srgbClr val="C00000"/>
                </a:solidFill>
                <a:latin typeface="Calibri" panose="020F0502020204030204" pitchFamily="34" charset="0"/>
                <a:ea typeface="+mn-ea"/>
              </a:rPr>
              <a:t>Delegation</a:t>
            </a:r>
            <a:r>
              <a:rPr lang="en-US" sz="1400" dirty="0">
                <a:solidFill>
                  <a:prstClr val="black"/>
                </a:solidFill>
                <a:latin typeface="Calibri" panose="020F0502020204030204" pitchFamily="34" charset="0"/>
                <a:ea typeface="+mn-ea"/>
              </a:rPr>
              <a:t> — Not deciding  yourself, but pushing</a:t>
            </a:r>
            <a:r>
              <a:rPr lang="en-US" sz="1400" dirty="0" smtClean="0">
                <a:solidFill>
                  <a:prstClr val="black"/>
                </a:solidFill>
                <a:latin typeface="Calibri" panose="020F0502020204030204" pitchFamily="34" charset="0"/>
                <a:ea typeface="+mn-ea"/>
              </a:rPr>
              <a:t>/”</a:t>
            </a:r>
            <a:r>
              <a:rPr lang="en-US" sz="1600" b="1" i="1" dirty="0" smtClean="0">
                <a:solidFill>
                  <a:prstClr val="black"/>
                </a:solidFill>
                <a:latin typeface="Calibri" panose="020F0502020204030204" pitchFamily="34" charset="0"/>
                <a:ea typeface="+mn-ea"/>
              </a:rPr>
              <a:t>kicking it off</a:t>
            </a:r>
            <a:r>
              <a:rPr lang="en-US" sz="1400" dirty="0" smtClean="0">
                <a:solidFill>
                  <a:prstClr val="black"/>
                </a:solidFill>
                <a:latin typeface="Calibri" panose="020F0502020204030204" pitchFamily="34" charset="0"/>
                <a:ea typeface="+mn-ea"/>
              </a:rPr>
              <a:t>” </a:t>
            </a:r>
            <a:r>
              <a:rPr lang="en-US" sz="1400" dirty="0">
                <a:solidFill>
                  <a:prstClr val="black"/>
                </a:solidFill>
                <a:latin typeface="Calibri" panose="020F0502020204030204" pitchFamily="34" charset="0"/>
                <a:ea typeface="+mn-ea"/>
              </a:rPr>
              <a:t>to others. </a:t>
            </a:r>
          </a:p>
          <a:p>
            <a:pPr marL="342900" indent="-169863">
              <a:buFont typeface="+mj-lt"/>
              <a:buAutoNum type="arabicPeriod"/>
              <a:defRPr/>
            </a:pPr>
            <a:r>
              <a:rPr lang="en-US" sz="1400" dirty="0" smtClean="0">
                <a:solidFill>
                  <a:srgbClr val="C00000"/>
                </a:solidFill>
                <a:latin typeface="Calibri" panose="020F0502020204030204" pitchFamily="34" charset="0"/>
                <a:ea typeface="+mn-ea"/>
              </a:rPr>
              <a:t>Avoidance/Deflection</a:t>
            </a:r>
            <a:r>
              <a:rPr lang="en-US" sz="1400" dirty="0" smtClean="0">
                <a:solidFill>
                  <a:prstClr val="black"/>
                </a:solidFill>
                <a:latin typeface="Calibri" panose="020F0502020204030204" pitchFamily="34" charset="0"/>
                <a:ea typeface="+mn-ea"/>
              </a:rPr>
              <a:t> </a:t>
            </a:r>
            <a:r>
              <a:rPr lang="en-US" sz="1400" dirty="0">
                <a:solidFill>
                  <a:prstClr val="black"/>
                </a:solidFill>
                <a:latin typeface="Calibri" panose="020F0502020204030204" pitchFamily="34" charset="0"/>
                <a:ea typeface="+mn-ea"/>
              </a:rPr>
              <a:t>— Either avoiding or ignoring decisions.</a:t>
            </a:r>
          </a:p>
          <a:p>
            <a:pPr marL="132160" indent="-132160">
              <a:buFont typeface="+mj-lt"/>
              <a:buAutoNum type="arabicPeriod"/>
              <a:defRPr/>
            </a:pPr>
            <a:endParaRPr lang="en-US" sz="1400" dirty="0">
              <a:solidFill>
                <a:prstClr val="black"/>
              </a:solidFill>
              <a:latin typeface="Calibri" panose="020F0502020204030204" pitchFamily="34" charset="0"/>
              <a:ea typeface="+mn-ea"/>
            </a:endParaRPr>
          </a:p>
          <a:p>
            <a:pPr marL="132160" indent="-132160">
              <a:buFont typeface="Dotum" panose="020B0600000101010101" pitchFamily="34" charset="-127"/>
              <a:buChar char="◈"/>
              <a:defRPr/>
            </a:pPr>
            <a:endParaRPr lang="en-US" sz="1400" dirty="0">
              <a:solidFill>
                <a:prstClr val="black"/>
              </a:solidFill>
              <a:latin typeface="Calibri" panose="020F0502020204030204" pitchFamily="34" charset="0"/>
              <a:ea typeface="+mn-ea"/>
            </a:endParaRPr>
          </a:p>
          <a:p>
            <a:pPr marL="132160" indent="-132160">
              <a:buFont typeface="Dotum" panose="020B0600000101010101" pitchFamily="34" charset="-127"/>
              <a:buChar char="◈"/>
              <a:defRPr/>
            </a:pPr>
            <a:endParaRPr lang="en-US" sz="1400" dirty="0">
              <a:solidFill>
                <a:prstClr val="black"/>
              </a:solidFill>
              <a:latin typeface="Calibri" panose="020F0502020204030204" pitchFamily="34" charset="0"/>
              <a:ea typeface="+mn-ea"/>
            </a:endParaRPr>
          </a:p>
          <a:p>
            <a:pPr marL="132160" indent="-132160">
              <a:buFont typeface="Dotum" panose="020B0600000101010101" pitchFamily="34" charset="-127"/>
              <a:buChar char="◈"/>
              <a:defRPr/>
            </a:pPr>
            <a:endParaRPr lang="en-US" sz="1400" dirty="0">
              <a:solidFill>
                <a:prstClr val="black"/>
              </a:solidFill>
              <a:latin typeface="Calibri" panose="020F0502020204030204" pitchFamily="34" charset="0"/>
              <a:ea typeface="+mn-ea"/>
            </a:endParaRPr>
          </a:p>
          <a:p>
            <a:pPr marL="132160" indent="-132160">
              <a:buFont typeface="Dotum" panose="020B0600000101010101" pitchFamily="34" charset="-127"/>
              <a:buChar char="◈"/>
              <a:defRPr/>
            </a:pPr>
            <a:endParaRPr lang="en-US" sz="1400" dirty="0">
              <a:solidFill>
                <a:prstClr val="black"/>
              </a:solidFill>
              <a:latin typeface="Calibri" panose="020F0502020204030204" pitchFamily="34" charset="0"/>
              <a:ea typeface="+mn-ea"/>
            </a:endParaRPr>
          </a:p>
          <a:p>
            <a:pPr marL="132160" indent="-132160">
              <a:buFont typeface="Dotum" panose="020B0600000101010101" pitchFamily="34" charset="-127"/>
              <a:buChar char="◈"/>
              <a:defRPr/>
            </a:pPr>
            <a:endParaRPr lang="en-US" sz="1400" dirty="0">
              <a:solidFill>
                <a:prstClr val="black"/>
              </a:solidFill>
              <a:latin typeface="Calibri" panose="020F0502020204030204" pitchFamily="34" charset="0"/>
              <a:ea typeface="+mn-ea"/>
            </a:endParaRPr>
          </a:p>
          <a:p>
            <a:pPr marL="132160" indent="-132160">
              <a:buFont typeface="Dotum" panose="020B0600000101010101" pitchFamily="34" charset="-127"/>
              <a:buChar char="◈"/>
              <a:defRPr/>
            </a:pPr>
            <a:r>
              <a:rPr lang="en-US" sz="1600" b="1" dirty="0" smtClean="0">
                <a:solidFill>
                  <a:schemeClr val="accent6">
                    <a:lumMod val="75000"/>
                  </a:schemeClr>
                </a:solidFill>
                <a:latin typeface="Calibri" panose="020F0502020204030204" pitchFamily="34" charset="0"/>
                <a:ea typeface="+mn-ea"/>
              </a:rPr>
              <a:t> Think, Reflect, Balance </a:t>
            </a:r>
            <a:r>
              <a:rPr lang="en-US" sz="1400" dirty="0">
                <a:solidFill>
                  <a:prstClr val="black"/>
                </a:solidFill>
                <a:latin typeface="Calibri" panose="020F0502020204030204" pitchFamily="34" charset="0"/>
                <a:ea typeface="+mn-ea"/>
              </a:rPr>
              <a:t>— </a:t>
            </a:r>
            <a:r>
              <a:rPr lang="en-US" sz="1600" b="1" dirty="0">
                <a:solidFill>
                  <a:prstClr val="black"/>
                </a:solidFill>
                <a:latin typeface="Calibri" panose="020F0502020204030204" pitchFamily="34" charset="0"/>
                <a:ea typeface="+mn-ea"/>
              </a:rPr>
              <a:t>Putting thought and effort into </a:t>
            </a:r>
            <a:r>
              <a:rPr lang="en-US" sz="1600" b="1" dirty="0" smtClean="0">
                <a:solidFill>
                  <a:prstClr val="black"/>
                </a:solidFill>
                <a:latin typeface="Calibri" panose="020F0502020204030204" pitchFamily="34" charset="0"/>
                <a:ea typeface="+mn-ea"/>
              </a:rPr>
              <a:t>choices </a:t>
            </a:r>
            <a:r>
              <a:rPr lang="en-US" sz="1600" b="1" dirty="0">
                <a:solidFill>
                  <a:prstClr val="black"/>
                </a:solidFill>
                <a:latin typeface="Calibri" panose="020F0502020204030204" pitchFamily="34" charset="0"/>
                <a:ea typeface="+mn-ea"/>
              </a:rPr>
              <a:t>that are </a:t>
            </a:r>
            <a:r>
              <a:rPr lang="en-US" sz="1600" b="1" dirty="0" smtClean="0">
                <a:solidFill>
                  <a:prstClr val="black"/>
                </a:solidFill>
                <a:latin typeface="Calibri" panose="020F0502020204030204" pitchFamily="34" charset="0"/>
                <a:ea typeface="+mn-ea"/>
              </a:rPr>
              <a:t>important; </a:t>
            </a:r>
            <a:r>
              <a:rPr lang="en-US" sz="1600" b="1" dirty="0">
                <a:solidFill>
                  <a:prstClr val="black"/>
                </a:solidFill>
                <a:latin typeface="Calibri" panose="020F0502020204030204" pitchFamily="34" charset="0"/>
                <a:ea typeface="+mn-ea"/>
              </a:rPr>
              <a:t> </a:t>
            </a:r>
            <a:r>
              <a:rPr lang="en-US" sz="1600" b="1" dirty="0" smtClean="0">
                <a:solidFill>
                  <a:prstClr val="black"/>
                </a:solidFill>
                <a:latin typeface="Calibri" panose="020F0502020204030204" pitchFamily="34" charset="0"/>
                <a:ea typeface="+mn-ea"/>
              </a:rPr>
              <a:t>consider</a:t>
            </a:r>
          </a:p>
          <a:p>
            <a:pPr>
              <a:defRPr/>
            </a:pPr>
            <a:r>
              <a:rPr lang="en-US" sz="1600" b="1" dirty="0">
                <a:solidFill>
                  <a:prstClr val="black"/>
                </a:solidFill>
                <a:latin typeface="Calibri" panose="020F0502020204030204" pitchFamily="34" charset="0"/>
                <a:ea typeface="+mn-ea"/>
              </a:rPr>
              <a:t> </a:t>
            </a:r>
            <a:r>
              <a:rPr lang="en-US" sz="1600" b="1" dirty="0" smtClean="0">
                <a:solidFill>
                  <a:prstClr val="black"/>
                </a:solidFill>
                <a:latin typeface="Calibri" panose="020F0502020204030204" pitchFamily="34" charset="0"/>
                <a:ea typeface="+mn-ea"/>
              </a:rPr>
              <a:t>    </a:t>
            </a:r>
            <a:r>
              <a:rPr lang="en-US" sz="1600" b="1" dirty="0" smtClean="0">
                <a:solidFill>
                  <a:prstClr val="black"/>
                </a:solidFill>
                <a:latin typeface="Calibri" panose="020F0502020204030204" pitchFamily="34" charset="0"/>
                <a:ea typeface="+mn-ea"/>
              </a:rPr>
              <a:t> the </a:t>
            </a:r>
            <a:r>
              <a:rPr lang="en-US" sz="1600" b="1" dirty="0">
                <a:solidFill>
                  <a:prstClr val="black"/>
                </a:solidFill>
                <a:latin typeface="Calibri" panose="020F0502020204030204" pitchFamily="34" charset="0"/>
                <a:ea typeface="+mn-ea"/>
              </a:rPr>
              <a:t>factors involved, </a:t>
            </a:r>
            <a:r>
              <a:rPr lang="en-US" sz="1600" b="1" dirty="0" smtClean="0">
                <a:solidFill>
                  <a:prstClr val="black"/>
                </a:solidFill>
                <a:latin typeface="Calibri" panose="020F0502020204030204" pitchFamily="34" charset="0"/>
                <a:ea typeface="+mn-ea"/>
              </a:rPr>
              <a:t>weighing &amp; </a:t>
            </a:r>
            <a:r>
              <a:rPr lang="en-US" sz="1600" b="1" dirty="0">
                <a:solidFill>
                  <a:prstClr val="black"/>
                </a:solidFill>
                <a:latin typeface="Calibri" panose="020F0502020204030204" pitchFamily="34" charset="0"/>
                <a:ea typeface="+mn-ea"/>
              </a:rPr>
              <a:t>using the information </a:t>
            </a:r>
            <a:r>
              <a:rPr lang="en-US" sz="1600" b="1" dirty="0" smtClean="0">
                <a:solidFill>
                  <a:prstClr val="black"/>
                </a:solidFill>
                <a:latin typeface="Calibri" panose="020F0502020204030204" pitchFamily="34" charset="0"/>
                <a:ea typeface="+mn-ea"/>
              </a:rPr>
              <a:t>- to reach </a:t>
            </a:r>
            <a:r>
              <a:rPr lang="en-US" sz="1600" b="1" dirty="0">
                <a:solidFill>
                  <a:prstClr val="black"/>
                </a:solidFill>
                <a:latin typeface="Calibri" panose="020F0502020204030204" pitchFamily="34" charset="0"/>
                <a:ea typeface="+mn-ea"/>
              </a:rPr>
              <a:t>the best decision </a:t>
            </a:r>
            <a:r>
              <a:rPr lang="en-US" sz="1600" b="1" dirty="0" smtClean="0">
                <a:solidFill>
                  <a:prstClr val="black"/>
                </a:solidFill>
                <a:latin typeface="Calibri" panose="020F0502020204030204" pitchFamily="34" charset="0"/>
                <a:ea typeface="+mn-ea"/>
              </a:rPr>
              <a:t>for the situation</a:t>
            </a:r>
            <a:endParaRPr lang="en-US" sz="1600" b="1" dirty="0">
              <a:solidFill>
                <a:prstClr val="black"/>
              </a:solidFill>
              <a:latin typeface="Calibri" panose="020F0502020204030204" pitchFamily="34" charset="0"/>
              <a:ea typeface="+mn-ea"/>
            </a:endParaRPr>
          </a:p>
          <a:p>
            <a:pPr marL="132160" indent="-132160">
              <a:buFont typeface="+mj-lt"/>
              <a:buAutoNum type="arabicPeriod"/>
              <a:defRPr/>
            </a:pPr>
            <a:endParaRPr lang="en-US" sz="900" dirty="0">
              <a:solidFill>
                <a:prstClr val="black"/>
              </a:solidFill>
              <a:latin typeface="Calibri" panose="020F0502020204030204" pitchFamily="34" charset="0"/>
              <a:ea typeface="+mn-ea"/>
            </a:endParaRPr>
          </a:p>
        </p:txBody>
      </p:sp>
      <p:pic>
        <p:nvPicPr>
          <p:cNvPr id="15366" name="Picture 2"/>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005612" y="4731289"/>
            <a:ext cx="719947" cy="83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49691" y="1787129"/>
            <a:ext cx="203597" cy="9286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pic>
        <p:nvPicPr>
          <p:cNvPr id="1536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4523" y="4712359"/>
            <a:ext cx="941683" cy="85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49673" y="4689142"/>
            <a:ext cx="1026725" cy="87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35959" y="4675710"/>
            <a:ext cx="932093" cy="88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8"/>
          <p:cNvPicPr>
            <a:picLocks noChangeAspect="1"/>
          </p:cNvPicPr>
          <p:nvPr/>
        </p:nvPicPr>
        <p:blipFill>
          <a:blip r:embed="rId6">
            <a:extLst>
              <a:ext uri="{28A0092B-C50C-407E-A947-70E740481C1C}">
                <a14:useLocalDpi xmlns:a14="http://schemas.microsoft.com/office/drawing/2010/main" val="0"/>
              </a:ext>
            </a:extLst>
          </a:blip>
          <a:srcRect l="22964" r="20943"/>
          <a:stretch>
            <a:fillRect/>
          </a:stretch>
        </p:blipFill>
        <p:spPr bwMode="auto">
          <a:xfrm>
            <a:off x="7467600" y="4584788"/>
            <a:ext cx="707297" cy="95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flipH="1">
            <a:off x="7261556" y="4631529"/>
            <a:ext cx="139303" cy="65603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37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7423" y="340114"/>
            <a:ext cx="4736451" cy="255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6135959" y="1066800"/>
            <a:ext cx="2246041" cy="1447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1194" y="5060057"/>
            <a:ext cx="228600" cy="323165"/>
          </a:xfrm>
          <a:prstGeom prst="rect">
            <a:avLst/>
          </a:prstGeom>
          <a:noFill/>
        </p:spPr>
        <p:txBody>
          <a:bodyPr wrap="square" rtlCol="0">
            <a:spAutoFit/>
          </a:bodyPr>
          <a:lstStyle/>
          <a:p>
            <a:r>
              <a:rPr lang="en-US" dirty="0">
                <a:solidFill>
                  <a:srgbClr val="C00000"/>
                </a:solidFill>
              </a:rPr>
              <a:t>1</a:t>
            </a:r>
          </a:p>
        </p:txBody>
      </p:sp>
      <p:sp>
        <p:nvSpPr>
          <p:cNvPr id="7" name="TextBox 6"/>
          <p:cNvSpPr txBox="1"/>
          <p:nvPr/>
        </p:nvSpPr>
        <p:spPr>
          <a:xfrm>
            <a:off x="2628913" y="5060058"/>
            <a:ext cx="362402" cy="323165"/>
          </a:xfrm>
          <a:prstGeom prst="rect">
            <a:avLst/>
          </a:prstGeom>
          <a:noFill/>
        </p:spPr>
        <p:txBody>
          <a:bodyPr wrap="square" rtlCol="0">
            <a:spAutoFit/>
          </a:bodyPr>
          <a:lstStyle/>
          <a:p>
            <a:r>
              <a:rPr lang="en-US" dirty="0" smtClean="0">
                <a:solidFill>
                  <a:srgbClr val="C00000"/>
                </a:solidFill>
              </a:rPr>
              <a:t>2</a:t>
            </a:r>
            <a:endParaRPr lang="en-US" dirty="0">
              <a:solidFill>
                <a:srgbClr val="C00000"/>
              </a:solidFill>
            </a:endParaRPr>
          </a:p>
        </p:txBody>
      </p:sp>
      <p:sp>
        <p:nvSpPr>
          <p:cNvPr id="8" name="TextBox 7"/>
          <p:cNvSpPr txBox="1"/>
          <p:nvPr/>
        </p:nvSpPr>
        <p:spPr>
          <a:xfrm>
            <a:off x="4540591" y="5068211"/>
            <a:ext cx="170998" cy="323165"/>
          </a:xfrm>
          <a:prstGeom prst="rect">
            <a:avLst/>
          </a:prstGeom>
          <a:noFill/>
        </p:spPr>
        <p:txBody>
          <a:bodyPr wrap="square" rtlCol="0">
            <a:spAutoFit/>
          </a:bodyPr>
          <a:lstStyle/>
          <a:p>
            <a:r>
              <a:rPr lang="en-US" dirty="0" smtClean="0">
                <a:solidFill>
                  <a:srgbClr val="C00000"/>
                </a:solidFill>
              </a:rPr>
              <a:t>3</a:t>
            </a:r>
            <a:endParaRPr lang="en-US" dirty="0">
              <a:solidFill>
                <a:srgbClr val="C00000"/>
              </a:solidFill>
            </a:endParaRPr>
          </a:p>
        </p:txBody>
      </p:sp>
      <p:sp>
        <p:nvSpPr>
          <p:cNvPr id="9" name="TextBox 8"/>
          <p:cNvSpPr txBox="1"/>
          <p:nvPr/>
        </p:nvSpPr>
        <p:spPr>
          <a:xfrm>
            <a:off x="7210359" y="4745046"/>
            <a:ext cx="190500" cy="323165"/>
          </a:xfrm>
          <a:prstGeom prst="rect">
            <a:avLst/>
          </a:prstGeom>
          <a:noFill/>
        </p:spPr>
        <p:txBody>
          <a:bodyPr wrap="square" rtlCol="0">
            <a:spAutoFit/>
          </a:bodyPr>
          <a:lstStyle/>
          <a:p>
            <a:r>
              <a:rPr lang="en-US" dirty="0" smtClean="0">
                <a:solidFill>
                  <a:srgbClr val="C00000"/>
                </a:solidFill>
              </a:rPr>
              <a:t>4</a:t>
            </a:r>
            <a:endParaRPr lang="en-US" dirty="0">
              <a:solidFill>
                <a:srgbClr val="C00000"/>
              </a:solidFill>
            </a:endParaRPr>
          </a:p>
        </p:txBody>
      </p:sp>
    </p:spTree>
    <p:extLst>
      <p:ext uri="{BB962C8B-B14F-4D97-AF65-F5344CB8AC3E}">
        <p14:creationId xmlns:p14="http://schemas.microsoft.com/office/powerpoint/2010/main" val="220620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594" y="1069181"/>
            <a:ext cx="3065860" cy="184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9129" y="3006329"/>
            <a:ext cx="3764756"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6597" y="4508898"/>
            <a:ext cx="3929063" cy="136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Bent-Up Arrow 15"/>
          <p:cNvSpPr/>
          <p:nvPr/>
        </p:nvSpPr>
        <p:spPr>
          <a:xfrm rot="5400000">
            <a:off x="1459111" y="3134321"/>
            <a:ext cx="745331" cy="725091"/>
          </a:xfrm>
          <a:prstGeom prst="bentUp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pic>
        <p:nvPicPr>
          <p:cNvPr id="16390" name="Picture 17"/>
          <p:cNvPicPr>
            <a:picLocks noChangeAspect="1"/>
          </p:cNvPicPr>
          <p:nvPr/>
        </p:nvPicPr>
        <p:blipFill>
          <a:blip r:embed="rId5">
            <a:extLst>
              <a:ext uri="{28A0092B-C50C-407E-A947-70E740481C1C}">
                <a14:useLocalDpi xmlns:a14="http://schemas.microsoft.com/office/drawing/2010/main" val="0"/>
              </a:ext>
            </a:extLst>
          </a:blip>
          <a:srcRect l="30272"/>
          <a:stretch>
            <a:fillRect/>
          </a:stretch>
        </p:blipFill>
        <p:spPr bwMode="auto">
          <a:xfrm>
            <a:off x="6943725" y="3337323"/>
            <a:ext cx="846535" cy="106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8" descr="Thresholds log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04460" y="1069182"/>
            <a:ext cx="1551384"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Rectangle 2"/>
          <p:cNvSpPr txBox="1">
            <a:spLocks noChangeArrowheads="1"/>
          </p:cNvSpPr>
          <p:nvPr/>
        </p:nvSpPr>
        <p:spPr bwMode="auto">
          <a:xfrm>
            <a:off x="3985022" y="2015729"/>
            <a:ext cx="4776788"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2100" u="sng">
                <a:solidFill>
                  <a:srgbClr val="008000"/>
                </a:solidFill>
                <a:latin typeface="Arial Black" panose="020B0A04020102020204" pitchFamily="34" charset="0"/>
                <a:ea typeface="MS PGothic" panose="020B0600070205080204" pitchFamily="34" charset="-128"/>
              </a:rPr>
              <a:t>Six Steps To Decision Making</a:t>
            </a:r>
          </a:p>
        </p:txBody>
      </p:sp>
    </p:spTree>
    <p:extLst>
      <p:ext uri="{BB962C8B-B14F-4D97-AF65-F5344CB8AC3E}">
        <p14:creationId xmlns:p14="http://schemas.microsoft.com/office/powerpoint/2010/main" val="264893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7219" y="1178719"/>
            <a:ext cx="2943225" cy="300082"/>
          </a:xfrm>
          <a:prstGeom prst="rect">
            <a:avLst/>
          </a:prstGeom>
          <a:noFill/>
        </p:spPr>
        <p:txBody>
          <a:bodyPr>
            <a:spAutoFit/>
          </a:bodyPr>
          <a:lstStyle/>
          <a:p>
            <a:pPr>
              <a:defRPr/>
            </a:pPr>
            <a:r>
              <a:rPr lang="en-US" sz="1350" b="1" dirty="0">
                <a:solidFill>
                  <a:srgbClr val="70AD47">
                    <a:lumMod val="50000"/>
                  </a:srgbClr>
                </a:solidFill>
                <a:latin typeface="Calibri" panose="020F0502020204030204" pitchFamily="34" charset="0"/>
                <a:ea typeface="+mn-ea"/>
              </a:rPr>
              <a:t>Thresholds Life Skill-Decision Making</a:t>
            </a:r>
          </a:p>
        </p:txBody>
      </p:sp>
      <p:pic>
        <p:nvPicPr>
          <p:cNvPr id="174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6713" y="1964531"/>
            <a:ext cx="3163491" cy="148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arallelogram 4"/>
          <p:cNvSpPr/>
          <p:nvPr/>
        </p:nvSpPr>
        <p:spPr bwMode="auto">
          <a:xfrm rot="6834355">
            <a:off x="2775347" y="1989535"/>
            <a:ext cx="578644" cy="1057275"/>
          </a:xfrm>
          <a:prstGeom prst="parallelogram">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7413" name="TextBox 6"/>
          <p:cNvSpPr txBox="1">
            <a:spLocks noChangeArrowheads="1"/>
          </p:cNvSpPr>
          <p:nvPr/>
        </p:nvSpPr>
        <p:spPr bwMode="auto">
          <a:xfrm rot="1183826">
            <a:off x="2558654" y="2380998"/>
            <a:ext cx="12346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500" b="1">
                <a:solidFill>
                  <a:srgbClr val="339933"/>
                </a:solidFill>
                <a:latin typeface="18thCentury" pitchFamily="2" charset="0"/>
                <a:ea typeface="MS PGothic" panose="020B0600070205080204" pitchFamily="34" charset="-128"/>
              </a:rPr>
              <a:t>HAPPENING?</a:t>
            </a:r>
          </a:p>
        </p:txBody>
      </p:sp>
      <p:pic>
        <p:nvPicPr>
          <p:cNvPr id="1741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366" y="1100138"/>
            <a:ext cx="1779984" cy="118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l_fi" descr="creativity_cartoon"/>
          <p:cNvPicPr>
            <a:picLocks noChangeAspect="1" noChangeArrowheads="1"/>
          </p:cNvPicPr>
          <p:nvPr/>
        </p:nvPicPr>
        <p:blipFill>
          <a:blip r:embed="rId4">
            <a:extLst>
              <a:ext uri="{28A0092B-C50C-407E-A947-70E740481C1C}">
                <a14:useLocalDpi xmlns:a14="http://schemas.microsoft.com/office/drawing/2010/main" val="0"/>
              </a:ext>
            </a:extLst>
          </a:blip>
          <a:srcRect l="3654" t="9380" r="12926"/>
          <a:stretch>
            <a:fillRect/>
          </a:stretch>
        </p:blipFill>
        <p:spPr bwMode="auto">
          <a:xfrm>
            <a:off x="7050882" y="1370410"/>
            <a:ext cx="1793081"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85776" y="1050132"/>
            <a:ext cx="2993231" cy="564356"/>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pic>
        <p:nvPicPr>
          <p:cNvPr id="17417" name="Picture 6"/>
          <p:cNvPicPr>
            <a:picLocks noChangeAspect="1" noChangeArrowheads="1"/>
          </p:cNvPicPr>
          <p:nvPr/>
        </p:nvPicPr>
        <p:blipFill>
          <a:blip r:embed="rId5">
            <a:extLst>
              <a:ext uri="{28A0092B-C50C-407E-A947-70E740481C1C}">
                <a14:useLocalDpi xmlns:a14="http://schemas.microsoft.com/office/drawing/2010/main" val="0"/>
              </a:ext>
            </a:extLst>
          </a:blip>
          <a:srcRect l="25916" t="34169" r="45016" b="20956"/>
          <a:stretch>
            <a:fillRect/>
          </a:stretch>
        </p:blipFill>
        <p:spPr bwMode="auto">
          <a:xfrm>
            <a:off x="3879057" y="4175522"/>
            <a:ext cx="154066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rg_hi" descr="ANd9GcT3lnnPt_7EcFIt1RBUmdPfY0Imtcn7X90E69mkslBgpTEX0TBmHg"/>
          <p:cNvPicPr>
            <a:picLocks noChangeAspect="1" noChangeArrowheads="1"/>
          </p:cNvPicPr>
          <p:nvPr/>
        </p:nvPicPr>
        <p:blipFill>
          <a:blip r:embed="rId6">
            <a:extLst>
              <a:ext uri="{28A0092B-C50C-407E-A947-70E740481C1C}">
                <a14:useLocalDpi xmlns:a14="http://schemas.microsoft.com/office/drawing/2010/main" val="0"/>
              </a:ext>
            </a:extLst>
          </a:blip>
          <a:srcRect b="6024"/>
          <a:stretch>
            <a:fillRect/>
          </a:stretch>
        </p:blipFill>
        <p:spPr bwMode="auto">
          <a:xfrm>
            <a:off x="856060" y="4479132"/>
            <a:ext cx="1924050" cy="135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9" name="Group 16"/>
          <p:cNvGrpSpPr>
            <a:grpSpLocks/>
          </p:cNvGrpSpPr>
          <p:nvPr/>
        </p:nvGrpSpPr>
        <p:grpSpPr bwMode="auto">
          <a:xfrm>
            <a:off x="6054329" y="4479132"/>
            <a:ext cx="2353865" cy="1354931"/>
            <a:chOff x="8072437" y="4829175"/>
            <a:chExt cx="2466975" cy="1209676"/>
          </a:xfrm>
        </p:grpSpPr>
        <p:pic>
          <p:nvPicPr>
            <p:cNvPr id="17434" name="Picture 9" descr="ANd9GcRAj7Behtes_D6cOaz8gPI_LmwXukbdiaE80LUAySG-oEaizvI_"/>
            <p:cNvPicPr>
              <a:picLocks noChangeAspect="1" noChangeArrowheads="1"/>
            </p:cNvPicPr>
            <p:nvPr/>
          </p:nvPicPr>
          <p:blipFill>
            <a:blip r:embed="rId7">
              <a:extLst>
                <a:ext uri="{28A0092B-C50C-407E-A947-70E740481C1C}">
                  <a14:useLocalDpi xmlns:a14="http://schemas.microsoft.com/office/drawing/2010/main" val="0"/>
                </a:ext>
              </a:extLst>
            </a:blip>
            <a:srcRect t="16171" b="20317"/>
            <a:stretch>
              <a:fillRect/>
            </a:stretch>
          </p:blipFill>
          <p:spPr bwMode="auto">
            <a:xfrm>
              <a:off x="8072437" y="4829175"/>
              <a:ext cx="24669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706339" y="5905978"/>
              <a:ext cx="761181" cy="132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grpSp>
      <p:sp>
        <p:nvSpPr>
          <p:cNvPr id="18" name="Bent-Up Arrow 17"/>
          <p:cNvSpPr/>
          <p:nvPr/>
        </p:nvSpPr>
        <p:spPr>
          <a:xfrm>
            <a:off x="3739753" y="2376488"/>
            <a:ext cx="595313" cy="522685"/>
          </a:xfrm>
          <a:prstGeom prst="ben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9" name="Right Arrow 18"/>
          <p:cNvSpPr/>
          <p:nvPr/>
        </p:nvSpPr>
        <p:spPr>
          <a:xfrm>
            <a:off x="6179344" y="2060973"/>
            <a:ext cx="729854" cy="315515"/>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0" name="Down Arrow 19"/>
          <p:cNvSpPr/>
          <p:nvPr/>
        </p:nvSpPr>
        <p:spPr>
          <a:xfrm rot="1354238">
            <a:off x="7414022" y="3370660"/>
            <a:ext cx="341709" cy="885825"/>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1" name="Bent-Up Arrow 20"/>
          <p:cNvSpPr/>
          <p:nvPr/>
        </p:nvSpPr>
        <p:spPr>
          <a:xfrm rot="16200000">
            <a:off x="5556647" y="4473178"/>
            <a:ext cx="595313" cy="521494"/>
          </a:xfrm>
          <a:prstGeom prst="ben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2" name="Down Arrow 21"/>
          <p:cNvSpPr/>
          <p:nvPr/>
        </p:nvSpPr>
        <p:spPr>
          <a:xfrm rot="3189032">
            <a:off x="3131344" y="4532710"/>
            <a:ext cx="341710" cy="887015"/>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pic>
        <p:nvPicPr>
          <p:cNvPr id="17425" name="Picture 25"/>
          <p:cNvPicPr>
            <a:picLocks noChangeAspect="1"/>
          </p:cNvPicPr>
          <p:nvPr/>
        </p:nvPicPr>
        <p:blipFill>
          <a:blip r:embed="rId8">
            <a:extLst>
              <a:ext uri="{28A0092B-C50C-407E-A947-70E740481C1C}">
                <a14:useLocalDpi xmlns:a14="http://schemas.microsoft.com/office/drawing/2010/main" val="0"/>
              </a:ext>
            </a:extLst>
          </a:blip>
          <a:srcRect l="5460" t="7779" r="4597" b="21777"/>
          <a:stretch>
            <a:fillRect/>
          </a:stretch>
        </p:blipFill>
        <p:spPr bwMode="auto">
          <a:xfrm rot="1642594">
            <a:off x="148829" y="3011092"/>
            <a:ext cx="838200" cy="84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p:cNvCxnSpPr/>
          <p:nvPr/>
        </p:nvCxnSpPr>
        <p:spPr>
          <a:xfrm>
            <a:off x="735807" y="1393031"/>
            <a:ext cx="2455069" cy="0"/>
          </a:xfrm>
          <a:prstGeom prst="line">
            <a:avLst/>
          </a:prstGeom>
          <a:ln>
            <a:solidFill>
              <a:srgbClr val="339933"/>
            </a:solidFill>
          </a:ln>
        </p:spPr>
        <p:style>
          <a:lnRef idx="1">
            <a:schemeClr val="accent1"/>
          </a:lnRef>
          <a:fillRef idx="0">
            <a:schemeClr val="accent1"/>
          </a:fillRef>
          <a:effectRef idx="0">
            <a:schemeClr val="accent1"/>
          </a:effectRef>
          <a:fontRef idx="minor">
            <a:schemeClr val="tx1"/>
          </a:fontRef>
        </p:style>
      </p:cxnSp>
      <p:sp>
        <p:nvSpPr>
          <p:cNvPr id="23" name="Subtitle 2"/>
          <p:cNvSpPr txBox="1">
            <a:spLocks/>
          </p:cNvSpPr>
          <p:nvPr/>
        </p:nvSpPr>
        <p:spPr>
          <a:xfrm>
            <a:off x="4583907" y="2587228"/>
            <a:ext cx="2103835" cy="1432322"/>
          </a:xfrm>
          <a:prstGeom prst="rect">
            <a:avLst/>
          </a:prstGeom>
          <a:ln w="19050">
            <a:solidFill>
              <a:srgbClr val="CC6600"/>
            </a:solidFill>
            <a:prstDash val="dash"/>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a:lstStyle>
          <a:p>
            <a:pPr eaLnBrk="1" hangingPunct="1">
              <a:buFont typeface="Calibri Light" panose="020F0302020204030204" pitchFamily="34" charset="0"/>
              <a:buAutoNum type="arabicPeriod"/>
              <a:defRPr/>
            </a:pPr>
            <a:r>
              <a:rPr lang="en-US" altLang="en-US" sz="1200" b="1" kern="0" dirty="0">
                <a:solidFill>
                  <a:srgbClr val="996600"/>
                </a:solidFill>
              </a:rPr>
              <a:t>Define Situation</a:t>
            </a:r>
          </a:p>
          <a:p>
            <a:pPr eaLnBrk="1" hangingPunct="1">
              <a:buFont typeface="Calibri Light" panose="020F0302020204030204" pitchFamily="34" charset="0"/>
              <a:buAutoNum type="arabicPeriod"/>
              <a:defRPr/>
            </a:pPr>
            <a:r>
              <a:rPr lang="en-US" altLang="en-US" sz="1200" b="1" kern="0" dirty="0">
                <a:solidFill>
                  <a:srgbClr val="996600"/>
                </a:solidFill>
              </a:rPr>
              <a:t>Set Goal</a:t>
            </a:r>
          </a:p>
          <a:p>
            <a:pPr eaLnBrk="1" hangingPunct="1">
              <a:buFont typeface="Calibri Light" panose="020F0302020204030204" pitchFamily="34" charset="0"/>
              <a:buAutoNum type="arabicPeriod"/>
              <a:defRPr/>
            </a:pPr>
            <a:r>
              <a:rPr lang="en-US" altLang="en-US" sz="1200" b="1" kern="0" dirty="0">
                <a:solidFill>
                  <a:srgbClr val="996600"/>
                </a:solidFill>
              </a:rPr>
              <a:t>Develop Possibilities</a:t>
            </a:r>
          </a:p>
          <a:p>
            <a:pPr eaLnBrk="1" hangingPunct="1">
              <a:buFont typeface="Calibri Light" panose="020F0302020204030204" pitchFamily="34" charset="0"/>
              <a:buAutoNum type="arabicPeriod"/>
              <a:defRPr/>
            </a:pPr>
            <a:r>
              <a:rPr lang="en-US" altLang="en-US" sz="1200" b="1" kern="0" dirty="0">
                <a:solidFill>
                  <a:srgbClr val="996600"/>
                </a:solidFill>
              </a:rPr>
              <a:t>Evaluate Possibilities</a:t>
            </a:r>
          </a:p>
          <a:p>
            <a:pPr eaLnBrk="1" hangingPunct="1">
              <a:buFont typeface="Calibri Light" panose="020F0302020204030204" pitchFamily="34" charset="0"/>
              <a:buAutoNum type="arabicPeriod"/>
              <a:defRPr/>
            </a:pPr>
            <a:r>
              <a:rPr lang="en-US" altLang="en-US" sz="1200" b="1" kern="0" dirty="0">
                <a:solidFill>
                  <a:srgbClr val="996600"/>
                </a:solidFill>
              </a:rPr>
              <a:t>Make Decision</a:t>
            </a:r>
          </a:p>
          <a:p>
            <a:pPr eaLnBrk="1" hangingPunct="1">
              <a:buFont typeface="Calibri Light" panose="020F0302020204030204" pitchFamily="34" charset="0"/>
              <a:buAutoNum type="arabicPeriod"/>
              <a:defRPr/>
            </a:pPr>
            <a:r>
              <a:rPr lang="en-US" altLang="en-US" sz="1200" b="1" kern="0" dirty="0">
                <a:solidFill>
                  <a:srgbClr val="996600"/>
                </a:solidFill>
              </a:rPr>
              <a:t>Implement the Decision</a:t>
            </a:r>
          </a:p>
        </p:txBody>
      </p:sp>
      <p:sp>
        <p:nvSpPr>
          <p:cNvPr id="17428" name="TextBox 2"/>
          <p:cNvSpPr txBox="1">
            <a:spLocks noChangeArrowheads="1"/>
          </p:cNvSpPr>
          <p:nvPr/>
        </p:nvSpPr>
        <p:spPr bwMode="auto">
          <a:xfrm>
            <a:off x="615554" y="2603897"/>
            <a:ext cx="240506" cy="300082"/>
          </a:xfrm>
          <a:prstGeom prst="rect">
            <a:avLst/>
          </a:prstGeom>
          <a:noFill/>
          <a:ln w="12700">
            <a:solidFill>
              <a:srgbClr val="9966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350" b="1">
                <a:solidFill>
                  <a:srgbClr val="CC6600"/>
                </a:solidFill>
                <a:ea typeface="MS PGothic" panose="020B0600070205080204" pitchFamily="34" charset="-128"/>
              </a:rPr>
              <a:t>1</a:t>
            </a:r>
          </a:p>
        </p:txBody>
      </p:sp>
      <p:sp>
        <p:nvSpPr>
          <p:cNvPr id="17429" name="TextBox 24"/>
          <p:cNvSpPr txBox="1">
            <a:spLocks noChangeArrowheads="1"/>
          </p:cNvSpPr>
          <p:nvPr/>
        </p:nvSpPr>
        <p:spPr bwMode="auto">
          <a:xfrm>
            <a:off x="3790951" y="1115616"/>
            <a:ext cx="240506" cy="300082"/>
          </a:xfrm>
          <a:prstGeom prst="rect">
            <a:avLst/>
          </a:prstGeom>
          <a:noFill/>
          <a:ln w="12700">
            <a:solidFill>
              <a:srgbClr val="9966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350" b="1">
                <a:solidFill>
                  <a:srgbClr val="CC6600"/>
                </a:solidFill>
                <a:ea typeface="MS PGothic" panose="020B0600070205080204" pitchFamily="34" charset="-128"/>
              </a:rPr>
              <a:t>2</a:t>
            </a:r>
          </a:p>
        </p:txBody>
      </p:sp>
      <p:sp>
        <p:nvSpPr>
          <p:cNvPr id="17430" name="TextBox 25"/>
          <p:cNvSpPr txBox="1">
            <a:spLocks noChangeArrowheads="1"/>
          </p:cNvSpPr>
          <p:nvPr/>
        </p:nvSpPr>
        <p:spPr bwMode="auto">
          <a:xfrm>
            <a:off x="6930629" y="1476375"/>
            <a:ext cx="240506" cy="300082"/>
          </a:xfrm>
          <a:prstGeom prst="rect">
            <a:avLst/>
          </a:prstGeom>
          <a:noFill/>
          <a:ln w="12700">
            <a:solidFill>
              <a:srgbClr val="9966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350" b="1">
                <a:solidFill>
                  <a:srgbClr val="CC6600"/>
                </a:solidFill>
                <a:ea typeface="MS PGothic" panose="020B0600070205080204" pitchFamily="34" charset="-128"/>
              </a:rPr>
              <a:t>3</a:t>
            </a:r>
          </a:p>
        </p:txBody>
      </p:sp>
      <p:sp>
        <p:nvSpPr>
          <p:cNvPr id="17431" name="TextBox 26"/>
          <p:cNvSpPr txBox="1">
            <a:spLocks noChangeArrowheads="1"/>
          </p:cNvSpPr>
          <p:nvPr/>
        </p:nvSpPr>
        <p:spPr bwMode="auto">
          <a:xfrm>
            <a:off x="7706917" y="4494610"/>
            <a:ext cx="240506" cy="300082"/>
          </a:xfrm>
          <a:prstGeom prst="rect">
            <a:avLst/>
          </a:prstGeom>
          <a:noFill/>
          <a:ln w="12700">
            <a:solidFill>
              <a:srgbClr val="9966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350" b="1">
                <a:solidFill>
                  <a:srgbClr val="CC6600"/>
                </a:solidFill>
                <a:ea typeface="MS PGothic" panose="020B0600070205080204" pitchFamily="34" charset="-128"/>
              </a:rPr>
              <a:t>4</a:t>
            </a:r>
          </a:p>
        </p:txBody>
      </p:sp>
      <p:sp>
        <p:nvSpPr>
          <p:cNvPr id="17432" name="TextBox 28"/>
          <p:cNvSpPr txBox="1">
            <a:spLocks noChangeArrowheads="1"/>
          </p:cNvSpPr>
          <p:nvPr/>
        </p:nvSpPr>
        <p:spPr bwMode="auto">
          <a:xfrm>
            <a:off x="4555332" y="4216003"/>
            <a:ext cx="240506" cy="300082"/>
          </a:xfrm>
          <a:prstGeom prst="rect">
            <a:avLst/>
          </a:prstGeom>
          <a:noFill/>
          <a:ln w="12700">
            <a:solidFill>
              <a:srgbClr val="9966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350" b="1">
                <a:solidFill>
                  <a:srgbClr val="CC6600"/>
                </a:solidFill>
                <a:ea typeface="MS PGothic" panose="020B0600070205080204" pitchFamily="34" charset="-128"/>
              </a:rPr>
              <a:t>5</a:t>
            </a:r>
          </a:p>
        </p:txBody>
      </p:sp>
      <p:sp>
        <p:nvSpPr>
          <p:cNvPr id="17433" name="TextBox 29"/>
          <p:cNvSpPr txBox="1">
            <a:spLocks noChangeArrowheads="1"/>
          </p:cNvSpPr>
          <p:nvPr/>
        </p:nvSpPr>
        <p:spPr bwMode="auto">
          <a:xfrm>
            <a:off x="1982392" y="4341019"/>
            <a:ext cx="240506" cy="300082"/>
          </a:xfrm>
          <a:prstGeom prst="rect">
            <a:avLst/>
          </a:prstGeom>
          <a:noFill/>
          <a:ln w="12700">
            <a:solidFill>
              <a:srgbClr val="9966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350" b="1">
                <a:solidFill>
                  <a:srgbClr val="CC6600"/>
                </a:solidFill>
                <a:ea typeface="MS PGothic" panose="020B0600070205080204" pitchFamily="34" charset="-128"/>
              </a:rPr>
              <a:t>6</a:t>
            </a:r>
          </a:p>
        </p:txBody>
      </p:sp>
    </p:spTree>
    <p:extLst>
      <p:ext uri="{BB962C8B-B14F-4D97-AF65-F5344CB8AC3E}">
        <p14:creationId xmlns:p14="http://schemas.microsoft.com/office/powerpoint/2010/main" val="3237880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7219" y="1178719"/>
            <a:ext cx="2943225" cy="300082"/>
          </a:xfrm>
          <a:prstGeom prst="rect">
            <a:avLst/>
          </a:prstGeom>
          <a:noFill/>
        </p:spPr>
        <p:txBody>
          <a:bodyPr>
            <a:spAutoFit/>
          </a:bodyPr>
          <a:lstStyle/>
          <a:p>
            <a:pPr>
              <a:defRPr/>
            </a:pPr>
            <a:r>
              <a:rPr lang="en-US" sz="1350" b="1" dirty="0">
                <a:solidFill>
                  <a:srgbClr val="70AD47">
                    <a:lumMod val="50000"/>
                  </a:srgbClr>
                </a:solidFill>
                <a:latin typeface="Calibri" panose="020F0502020204030204" pitchFamily="34" charset="0"/>
                <a:ea typeface="+mn-ea"/>
              </a:rPr>
              <a:t>Thresholds Life Skill-Decision Making</a:t>
            </a:r>
          </a:p>
        </p:txBody>
      </p:sp>
      <p:sp>
        <p:nvSpPr>
          <p:cNvPr id="4" name="Oval 3"/>
          <p:cNvSpPr/>
          <p:nvPr/>
        </p:nvSpPr>
        <p:spPr>
          <a:xfrm>
            <a:off x="485776" y="1050132"/>
            <a:ext cx="2993231" cy="564356"/>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cxnSp>
        <p:nvCxnSpPr>
          <p:cNvPr id="5" name="Straight Connector 4"/>
          <p:cNvCxnSpPr/>
          <p:nvPr/>
        </p:nvCxnSpPr>
        <p:spPr>
          <a:xfrm>
            <a:off x="735807" y="1393031"/>
            <a:ext cx="2455069" cy="0"/>
          </a:xfrm>
          <a:prstGeom prst="line">
            <a:avLst/>
          </a:prstGeom>
          <a:ln>
            <a:solidFill>
              <a:srgbClr val="339933"/>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nvGraphicFramePr>
        <p:xfrm>
          <a:off x="788194" y="1828800"/>
          <a:ext cx="7771211" cy="1920325"/>
        </p:xfrm>
        <a:graphic>
          <a:graphicData uri="http://schemas.openxmlformats.org/drawingml/2006/table">
            <a:tbl>
              <a:tblPr firstRow="1" bandRow="1">
                <a:tableStyleId>{5940675A-B579-460E-94D1-54222C63F5DA}</a:tableStyleId>
              </a:tblPr>
              <a:tblGrid>
                <a:gridCol w="1761770"/>
                <a:gridCol w="1015937"/>
                <a:gridCol w="1015937"/>
                <a:gridCol w="1015937"/>
                <a:gridCol w="1323461"/>
                <a:gridCol w="1638169"/>
              </a:tblGrid>
              <a:tr h="278165">
                <a:tc gridSpan="6">
                  <a:txBody>
                    <a:bodyPr/>
                    <a:lstStyle/>
                    <a:p>
                      <a:r>
                        <a:rPr lang="en-US" sz="1400" dirty="0" smtClean="0"/>
                        <a:t>Thresholds 6 Step Decision Making Model</a:t>
                      </a:r>
                      <a:endParaRPr lang="en-US" sz="1400" dirty="0"/>
                    </a:p>
                  </a:txBody>
                  <a:tcPr marL="68576" marR="68576" marT="34295" marB="34295">
                    <a:solidFill>
                      <a:schemeClr val="accent2">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lnL w="12700" cmpd="sng">
                      <a:noFill/>
                    </a:lnL>
                    <a:lnR w="12700" cmpd="sng">
                      <a:noFill/>
                    </a:lnR>
                  </a:tcPr>
                </a:tc>
                <a:tc hMerge="1">
                  <a:txBody>
                    <a:bodyPr/>
                    <a:lstStyle/>
                    <a:p>
                      <a:endParaRPr lang="en-US" dirty="0"/>
                    </a:p>
                  </a:txBody>
                  <a:tcPr>
                    <a:lnL w="12700" cmpd="sng">
                      <a:noFill/>
                    </a:lnL>
                  </a:tcPr>
                </a:tc>
              </a:tr>
              <a:tr h="434395">
                <a:tc>
                  <a:txBody>
                    <a:bodyPr/>
                    <a:lstStyle/>
                    <a:p>
                      <a:r>
                        <a:rPr lang="en-US" sz="1200" dirty="0" smtClean="0"/>
                        <a:t>1. Define the Situation</a:t>
                      </a:r>
                      <a:endParaRPr lang="en-US" sz="1200" dirty="0"/>
                    </a:p>
                  </a:txBody>
                  <a:tcPr marL="68576" marR="68576" marT="34295" marB="34295">
                    <a:lnB w="12700" cap="flat" cmpd="sng" algn="ctr">
                      <a:solidFill>
                        <a:schemeClr val="tx1"/>
                      </a:solidFill>
                      <a:prstDash val="dash"/>
                      <a:round/>
                      <a:headEnd type="none" w="med" len="med"/>
                      <a:tailEnd type="none" w="med" len="med"/>
                    </a:lnB>
                  </a:tcPr>
                </a:tc>
                <a:tc>
                  <a:txBody>
                    <a:bodyPr/>
                    <a:lstStyle/>
                    <a:p>
                      <a:r>
                        <a:rPr lang="en-US" sz="1200" dirty="0" smtClean="0"/>
                        <a:t>2. Set Goal</a:t>
                      </a:r>
                      <a:endParaRPr lang="en-US" sz="1200" dirty="0"/>
                    </a:p>
                  </a:txBody>
                  <a:tcPr marL="68576" marR="68576" marT="34295" marB="34295">
                    <a:lnB w="12700" cap="flat" cmpd="sng" algn="ctr">
                      <a:solidFill>
                        <a:schemeClr val="tx1"/>
                      </a:solidFill>
                      <a:prstDash val="dash"/>
                      <a:round/>
                      <a:headEnd type="none" w="med" len="med"/>
                      <a:tailEnd type="none" w="med" len="med"/>
                    </a:lnB>
                  </a:tcPr>
                </a:tc>
                <a:tc>
                  <a:txBody>
                    <a:bodyPr/>
                    <a:lstStyle/>
                    <a:p>
                      <a:r>
                        <a:rPr lang="en-US" sz="1200" dirty="0" smtClean="0"/>
                        <a:t>3. Develop Possibilities</a:t>
                      </a:r>
                      <a:endParaRPr lang="en-US" sz="1200" dirty="0"/>
                    </a:p>
                  </a:txBody>
                  <a:tcPr marL="68576" marR="68576" marT="34295" marB="34295">
                    <a:lnB w="12700" cap="flat" cmpd="sng" algn="ctr">
                      <a:solidFill>
                        <a:schemeClr val="tx1"/>
                      </a:solidFill>
                      <a:prstDash val="dash"/>
                      <a:round/>
                      <a:headEnd type="none" w="med" len="med"/>
                      <a:tailEnd type="none" w="med" len="med"/>
                    </a:lnB>
                  </a:tcPr>
                </a:tc>
                <a:tc>
                  <a:txBody>
                    <a:bodyPr/>
                    <a:lstStyle/>
                    <a:p>
                      <a:r>
                        <a:rPr lang="en-US" sz="1200" dirty="0" smtClean="0"/>
                        <a:t>4. Evaluate Possibilities</a:t>
                      </a:r>
                      <a:endParaRPr lang="en-US" sz="1200" dirty="0"/>
                    </a:p>
                  </a:txBody>
                  <a:tcPr marL="68576" marR="68576" marT="34295" marB="34295">
                    <a:lnB w="12700" cap="flat" cmpd="sng" algn="ctr">
                      <a:solidFill>
                        <a:schemeClr val="tx1"/>
                      </a:solidFill>
                      <a:prstDash val="dash"/>
                      <a:round/>
                      <a:headEnd type="none" w="med" len="med"/>
                      <a:tailEnd type="none" w="med" len="med"/>
                    </a:lnB>
                  </a:tcPr>
                </a:tc>
                <a:tc>
                  <a:txBody>
                    <a:bodyPr/>
                    <a:lstStyle/>
                    <a:p>
                      <a:r>
                        <a:rPr lang="en-US" sz="1200" dirty="0" smtClean="0"/>
                        <a:t>5. Make  Decision</a:t>
                      </a:r>
                      <a:endParaRPr lang="en-US" sz="1200" dirty="0"/>
                    </a:p>
                  </a:txBody>
                  <a:tcPr marL="68576" marR="68576" marT="34295" marB="34295">
                    <a:lnB w="12700" cap="flat" cmpd="sng" algn="ctr">
                      <a:solidFill>
                        <a:schemeClr val="tx1"/>
                      </a:solidFill>
                      <a:prstDash val="dash"/>
                      <a:round/>
                      <a:headEnd type="none" w="med" len="med"/>
                      <a:tailEnd type="none" w="med" len="med"/>
                    </a:lnB>
                  </a:tcPr>
                </a:tc>
                <a:tc>
                  <a:txBody>
                    <a:bodyPr/>
                    <a:lstStyle/>
                    <a:p>
                      <a:r>
                        <a:rPr lang="en-US" sz="1200" dirty="0" smtClean="0"/>
                        <a:t>6. Implement Decision</a:t>
                      </a:r>
                      <a:endParaRPr lang="en-US" sz="1200" dirty="0"/>
                    </a:p>
                  </a:txBody>
                  <a:tcPr marL="68576" marR="68576" marT="34295" marB="34295">
                    <a:lnB w="12700" cap="flat" cmpd="sng" algn="ctr">
                      <a:solidFill>
                        <a:schemeClr val="tx1"/>
                      </a:solidFill>
                      <a:prstDash val="dash"/>
                      <a:round/>
                      <a:headEnd type="none" w="med" len="med"/>
                      <a:tailEnd type="none" w="med" len="med"/>
                    </a:lnB>
                  </a:tcPr>
                </a:tc>
              </a:tr>
              <a:tr h="891653">
                <a:tc>
                  <a:txBody>
                    <a:bodyPr/>
                    <a:lstStyle/>
                    <a:p>
                      <a:endParaRPr lang="en-US" sz="1400" dirty="0" smtClean="0"/>
                    </a:p>
                    <a:p>
                      <a:endParaRPr lang="en-US" sz="1400" dirty="0" smtClean="0"/>
                    </a:p>
                    <a:p>
                      <a:endParaRPr lang="en-US" sz="1400" dirty="0" smtClean="0"/>
                    </a:p>
                    <a:p>
                      <a:endParaRPr lang="en-US" sz="1400" dirty="0"/>
                    </a:p>
                  </a:txBody>
                  <a:tcPr marL="68576" marR="68576" marT="34295" marB="34295">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US" sz="1400"/>
                    </a:p>
                  </a:txBody>
                  <a:tcPr marL="68576" marR="68576" marT="34295" marB="34295">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US" sz="1400" dirty="0"/>
                    </a:p>
                  </a:txBody>
                  <a:tcPr marL="68576" marR="68576" marT="34295" marB="34295">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US" sz="1400"/>
                    </a:p>
                  </a:txBody>
                  <a:tcPr marL="68576" marR="68576" marT="34295" marB="34295">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US" sz="1400" dirty="0"/>
                    </a:p>
                  </a:txBody>
                  <a:tcPr marL="68576" marR="68576" marT="34295" marB="34295">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US" sz="1400" dirty="0"/>
                    </a:p>
                  </a:txBody>
                  <a:tcPr marL="68576" marR="68576" marT="34295" marB="34295">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r>
              <a:tr h="278165">
                <a:tc>
                  <a:txBody>
                    <a:bodyPr/>
                    <a:lstStyle/>
                    <a:p>
                      <a:endParaRPr lang="en-US" sz="1400" dirty="0"/>
                    </a:p>
                  </a:txBody>
                  <a:tcPr marL="68576" marR="68576" marT="34295" marB="34295">
                    <a:lnT w="12700" cap="flat" cmpd="sng" algn="ctr">
                      <a:solidFill>
                        <a:schemeClr val="tx1"/>
                      </a:solidFill>
                      <a:prstDash val="dash"/>
                      <a:round/>
                      <a:headEnd type="none" w="med" len="med"/>
                      <a:tailEnd type="none" w="med" len="med"/>
                    </a:lnT>
                  </a:tcPr>
                </a:tc>
                <a:tc>
                  <a:txBody>
                    <a:bodyPr/>
                    <a:lstStyle/>
                    <a:p>
                      <a:endParaRPr lang="en-US" sz="1400"/>
                    </a:p>
                  </a:txBody>
                  <a:tcPr marL="68576" marR="68576" marT="34295" marB="34295">
                    <a:lnT w="12700" cap="flat" cmpd="sng" algn="ctr">
                      <a:solidFill>
                        <a:schemeClr val="tx1"/>
                      </a:solidFill>
                      <a:prstDash val="dash"/>
                      <a:round/>
                      <a:headEnd type="none" w="med" len="med"/>
                      <a:tailEnd type="none" w="med" len="med"/>
                    </a:lnT>
                  </a:tcPr>
                </a:tc>
                <a:tc>
                  <a:txBody>
                    <a:bodyPr/>
                    <a:lstStyle/>
                    <a:p>
                      <a:endParaRPr lang="en-US" sz="1400" dirty="0"/>
                    </a:p>
                  </a:txBody>
                  <a:tcPr marL="68576" marR="68576" marT="34295" marB="34295">
                    <a:lnT w="12700" cap="flat" cmpd="sng" algn="ctr">
                      <a:solidFill>
                        <a:schemeClr val="tx1"/>
                      </a:solidFill>
                      <a:prstDash val="dash"/>
                      <a:round/>
                      <a:headEnd type="none" w="med" len="med"/>
                      <a:tailEnd type="none" w="med" len="med"/>
                    </a:lnT>
                  </a:tcPr>
                </a:tc>
                <a:tc>
                  <a:txBody>
                    <a:bodyPr/>
                    <a:lstStyle/>
                    <a:p>
                      <a:endParaRPr lang="en-US" sz="1400"/>
                    </a:p>
                  </a:txBody>
                  <a:tcPr marL="68576" marR="68576" marT="34295" marB="34295">
                    <a:lnT w="12700" cap="flat" cmpd="sng" algn="ctr">
                      <a:solidFill>
                        <a:schemeClr val="tx1"/>
                      </a:solidFill>
                      <a:prstDash val="dash"/>
                      <a:round/>
                      <a:headEnd type="none" w="med" len="med"/>
                      <a:tailEnd type="none" w="med" len="med"/>
                    </a:lnT>
                  </a:tcPr>
                </a:tc>
                <a:tc>
                  <a:txBody>
                    <a:bodyPr/>
                    <a:lstStyle/>
                    <a:p>
                      <a:endParaRPr lang="en-US" sz="1400" dirty="0"/>
                    </a:p>
                  </a:txBody>
                  <a:tcPr marL="68576" marR="68576" marT="34295" marB="34295">
                    <a:lnT w="12700" cap="flat" cmpd="sng" algn="ctr">
                      <a:solidFill>
                        <a:schemeClr val="tx1"/>
                      </a:solidFill>
                      <a:prstDash val="dash"/>
                      <a:round/>
                      <a:headEnd type="none" w="med" len="med"/>
                      <a:tailEnd type="none" w="med" len="med"/>
                    </a:lnT>
                  </a:tcPr>
                </a:tc>
                <a:tc>
                  <a:txBody>
                    <a:bodyPr/>
                    <a:lstStyle/>
                    <a:p>
                      <a:endParaRPr lang="en-US" sz="1400" dirty="0"/>
                    </a:p>
                  </a:txBody>
                  <a:tcPr marL="68576" marR="68576" marT="34295" marB="34295">
                    <a:lnT w="12700" cap="flat" cmpd="sng" algn="ctr">
                      <a:solidFill>
                        <a:schemeClr val="tx1"/>
                      </a:solidFill>
                      <a:prstDash val="dash"/>
                      <a:round/>
                      <a:headEnd type="none" w="med" len="med"/>
                      <a:tailEnd type="none" w="med" len="med"/>
                    </a:lnT>
                  </a:tcPr>
                </a:tc>
              </a:tr>
            </a:tbl>
          </a:graphicData>
        </a:graphic>
      </p:graphicFrame>
      <p:pic>
        <p:nvPicPr>
          <p:cNvPr id="18469" name="Picture 15"/>
          <p:cNvPicPr>
            <a:picLocks noChangeAspect="1"/>
          </p:cNvPicPr>
          <p:nvPr/>
        </p:nvPicPr>
        <p:blipFill>
          <a:blip r:embed="rId2">
            <a:extLst>
              <a:ext uri="{28A0092B-C50C-407E-A947-70E740481C1C}">
                <a14:useLocalDpi xmlns:a14="http://schemas.microsoft.com/office/drawing/2010/main" val="0"/>
              </a:ext>
            </a:extLst>
          </a:blip>
          <a:srcRect l="7515" t="4202"/>
          <a:stretch>
            <a:fillRect/>
          </a:stretch>
        </p:blipFill>
        <p:spPr bwMode="auto">
          <a:xfrm>
            <a:off x="1102519" y="2606279"/>
            <a:ext cx="1173956" cy="68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0" name="Picture 17"/>
          <p:cNvPicPr>
            <a:picLocks noChangeAspect="1"/>
          </p:cNvPicPr>
          <p:nvPr/>
        </p:nvPicPr>
        <p:blipFill>
          <a:blip r:embed="rId3">
            <a:extLst>
              <a:ext uri="{28A0092B-C50C-407E-A947-70E740481C1C}">
                <a14:useLocalDpi xmlns:a14="http://schemas.microsoft.com/office/drawing/2010/main" val="0"/>
              </a:ext>
            </a:extLst>
          </a:blip>
          <a:srcRect l="44493"/>
          <a:stretch>
            <a:fillRect/>
          </a:stretch>
        </p:blipFill>
        <p:spPr bwMode="auto">
          <a:xfrm>
            <a:off x="2859882" y="2726532"/>
            <a:ext cx="483394" cy="5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1" name="Picture 18"/>
          <p:cNvPicPr>
            <a:picLocks noChangeAspect="1"/>
          </p:cNvPicPr>
          <p:nvPr/>
        </p:nvPicPr>
        <p:blipFill>
          <a:blip r:embed="rId3">
            <a:extLst>
              <a:ext uri="{28A0092B-C50C-407E-A947-70E740481C1C}">
                <a14:useLocalDpi xmlns:a14="http://schemas.microsoft.com/office/drawing/2010/main" val="0"/>
              </a:ext>
            </a:extLst>
          </a:blip>
          <a:srcRect r="50903"/>
          <a:stretch>
            <a:fillRect/>
          </a:stretch>
        </p:blipFill>
        <p:spPr bwMode="auto">
          <a:xfrm>
            <a:off x="3789760" y="2626519"/>
            <a:ext cx="57507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2" name="Picture 19"/>
          <p:cNvPicPr>
            <a:picLocks noChangeAspect="1"/>
          </p:cNvPicPr>
          <p:nvPr/>
        </p:nvPicPr>
        <p:blipFill>
          <a:blip r:embed="rId3">
            <a:extLst>
              <a:ext uri="{28A0092B-C50C-407E-A947-70E740481C1C}">
                <a14:useLocalDpi xmlns:a14="http://schemas.microsoft.com/office/drawing/2010/main" val="0"/>
              </a:ext>
            </a:extLst>
          </a:blip>
          <a:srcRect l="44493"/>
          <a:stretch>
            <a:fillRect/>
          </a:stretch>
        </p:blipFill>
        <p:spPr bwMode="auto">
          <a:xfrm>
            <a:off x="4701779" y="2607469"/>
            <a:ext cx="65008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3" name="Picture 20"/>
          <p:cNvPicPr>
            <a:picLocks noChangeAspect="1"/>
          </p:cNvPicPr>
          <p:nvPr/>
        </p:nvPicPr>
        <p:blipFill>
          <a:blip r:embed="rId4">
            <a:extLst>
              <a:ext uri="{28A0092B-C50C-407E-A947-70E740481C1C}">
                <a14:useLocalDpi xmlns:a14="http://schemas.microsoft.com/office/drawing/2010/main" val="0"/>
              </a:ext>
            </a:extLst>
          </a:blip>
          <a:srcRect l="44493"/>
          <a:stretch>
            <a:fillRect/>
          </a:stretch>
        </p:blipFill>
        <p:spPr bwMode="auto">
          <a:xfrm>
            <a:off x="5885260" y="2734867"/>
            <a:ext cx="408384"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4" name="Picture 21"/>
          <p:cNvPicPr>
            <a:picLocks noChangeAspect="1"/>
          </p:cNvPicPr>
          <p:nvPr/>
        </p:nvPicPr>
        <p:blipFill>
          <a:blip r:embed="rId2">
            <a:extLst>
              <a:ext uri="{28A0092B-C50C-407E-A947-70E740481C1C}">
                <a14:useLocalDpi xmlns:a14="http://schemas.microsoft.com/office/drawing/2010/main" val="0"/>
              </a:ext>
            </a:extLst>
          </a:blip>
          <a:srcRect l="7515" t="4202"/>
          <a:stretch>
            <a:fillRect/>
          </a:stretch>
        </p:blipFill>
        <p:spPr bwMode="auto">
          <a:xfrm>
            <a:off x="7131844" y="2602706"/>
            <a:ext cx="1173956" cy="68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377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type="title"/>
          </p:nvPr>
        </p:nvSpPr>
        <p:spPr>
          <a:xfrm>
            <a:off x="1640682" y="1475184"/>
            <a:ext cx="1550193" cy="857250"/>
          </a:xfrm>
        </p:spPr>
        <p:txBody>
          <a:bodyPr rtlCol="0">
            <a:noAutofit/>
          </a:bodyPr>
          <a:lstStyle/>
          <a:p>
            <a:pPr marL="257175" indent="-257175" eaLnBrk="1" fontAlgn="auto" hangingPunct="1">
              <a:spcAft>
                <a:spcPts val="0"/>
              </a:spcAft>
              <a:buFont typeface="+mj-lt"/>
              <a:buAutoNum type="arabicPeriod"/>
              <a:defRPr/>
            </a:pPr>
            <a:r>
              <a:rPr lang="en-US" altLang="en-US" sz="2400" dirty="0">
                <a:latin typeface="+mn-lt"/>
              </a:rPr>
              <a:t>Define  Situation</a:t>
            </a:r>
          </a:p>
        </p:txBody>
      </p:sp>
      <p:sp>
        <p:nvSpPr>
          <p:cNvPr id="32771" name="Text Box 9"/>
          <p:cNvSpPr txBox="1">
            <a:spLocks noChangeArrowheads="1"/>
          </p:cNvSpPr>
          <p:nvPr/>
        </p:nvSpPr>
        <p:spPr bwMode="auto">
          <a:xfrm>
            <a:off x="1657350" y="2777728"/>
            <a:ext cx="2000250" cy="1200329"/>
          </a:xfrm>
          <a:prstGeom prst="rect">
            <a:avLst/>
          </a:prstGeom>
          <a:solidFill>
            <a:srgbClr val="DDDDDD"/>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400" dirty="0">
                <a:solidFill>
                  <a:prstClr val="black"/>
                </a:solidFill>
                <a:ea typeface="+mn-ea"/>
              </a:rPr>
              <a:t>Examine the characteristics of an event </a:t>
            </a:r>
            <a:endParaRPr lang="en-US" altLang="en-US" sz="2400" dirty="0" smtClean="0">
              <a:solidFill>
                <a:prstClr val="black"/>
              </a:solidFill>
              <a:ea typeface="+mn-ea"/>
            </a:endParaRPr>
          </a:p>
        </p:txBody>
      </p:sp>
      <p:sp>
        <p:nvSpPr>
          <p:cNvPr id="8202" name="Text Box 10"/>
          <p:cNvSpPr txBox="1">
            <a:spLocks noChangeArrowheads="1"/>
          </p:cNvSpPr>
          <p:nvPr/>
        </p:nvSpPr>
        <p:spPr bwMode="auto">
          <a:xfrm>
            <a:off x="3929063" y="1143000"/>
            <a:ext cx="4954191" cy="3599447"/>
          </a:xfrm>
          <a:prstGeom prst="rect">
            <a:avLst/>
          </a:prstGeom>
          <a:noFill/>
          <a:ln w="9525">
            <a:solidFill>
              <a:srgbClr val="336699"/>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284163" indent="-11588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fontAlgn="auto" hangingPunct="1">
              <a:spcBef>
                <a:spcPct val="50000"/>
              </a:spcBef>
              <a:spcAft>
                <a:spcPts val="0"/>
              </a:spcAft>
              <a:defRPr/>
            </a:pPr>
            <a:r>
              <a:rPr lang="en-US" altLang="en-US" sz="2100" u="sng" dirty="0">
                <a:solidFill>
                  <a:prstClr val="black"/>
                </a:solidFill>
                <a:latin typeface="Calibri" panose="020F0502020204030204"/>
                <a:ea typeface="+mn-ea"/>
              </a:rPr>
              <a:t>Roots</a:t>
            </a:r>
            <a:r>
              <a:rPr lang="en-US" altLang="en-US" sz="2100" dirty="0">
                <a:solidFill>
                  <a:prstClr val="black"/>
                </a:solidFill>
                <a:latin typeface="Calibri" panose="020F0502020204030204"/>
                <a:ea typeface="+mn-ea"/>
              </a:rPr>
              <a:t>: </a:t>
            </a:r>
            <a:r>
              <a:rPr lang="en-US" altLang="en-US" sz="1800" i="1" dirty="0">
                <a:solidFill>
                  <a:prstClr val="black"/>
                </a:solidFill>
                <a:latin typeface="Calibri" panose="020F0502020204030204"/>
                <a:ea typeface="+mn-ea"/>
              </a:rPr>
              <a:t>(how did I come to be in this situation?)</a:t>
            </a:r>
          </a:p>
          <a:p>
            <a:pPr lvl="1" eaLnBrk="1" fontAlgn="auto" hangingPunct="1">
              <a:lnSpc>
                <a:spcPct val="85000"/>
              </a:lnSpc>
              <a:spcBef>
                <a:spcPct val="25000"/>
              </a:spcBef>
              <a:spcAft>
                <a:spcPts val="0"/>
              </a:spcAft>
              <a:buFontTx/>
              <a:buChar char="•"/>
              <a:defRPr/>
            </a:pPr>
            <a:r>
              <a:rPr lang="en-US" altLang="en-US" sz="2100" b="1" dirty="0">
                <a:solidFill>
                  <a:prstClr val="black"/>
                </a:solidFill>
                <a:latin typeface="Calibri" panose="020F0502020204030204"/>
                <a:ea typeface="+mn-ea"/>
              </a:rPr>
              <a:t>C</a:t>
            </a:r>
            <a:r>
              <a:rPr lang="en-US" altLang="en-US" sz="2100" dirty="0">
                <a:solidFill>
                  <a:prstClr val="black"/>
                </a:solidFill>
                <a:latin typeface="Calibri" panose="020F0502020204030204"/>
                <a:ea typeface="+mn-ea"/>
              </a:rPr>
              <a:t>hance</a:t>
            </a:r>
          </a:p>
          <a:p>
            <a:pPr lvl="1" eaLnBrk="1" fontAlgn="auto" hangingPunct="1">
              <a:lnSpc>
                <a:spcPct val="85000"/>
              </a:lnSpc>
              <a:spcBef>
                <a:spcPct val="25000"/>
              </a:spcBef>
              <a:spcAft>
                <a:spcPts val="0"/>
              </a:spcAft>
              <a:buFontTx/>
              <a:buChar char="•"/>
              <a:defRPr/>
            </a:pPr>
            <a:r>
              <a:rPr lang="en-US" altLang="en-US" sz="2100" b="1" dirty="0">
                <a:solidFill>
                  <a:prstClr val="black"/>
                </a:solidFill>
                <a:latin typeface="Calibri" panose="020F0502020204030204"/>
                <a:ea typeface="+mn-ea"/>
              </a:rPr>
              <a:t>A</a:t>
            </a:r>
            <a:r>
              <a:rPr lang="en-US" altLang="en-US" sz="2100" dirty="0">
                <a:solidFill>
                  <a:prstClr val="black"/>
                </a:solidFill>
                <a:latin typeface="Calibri" panose="020F0502020204030204"/>
                <a:ea typeface="+mn-ea"/>
              </a:rPr>
              <a:t>ssumption</a:t>
            </a:r>
          </a:p>
          <a:p>
            <a:pPr lvl="1" eaLnBrk="1" fontAlgn="auto" hangingPunct="1">
              <a:lnSpc>
                <a:spcPct val="85000"/>
              </a:lnSpc>
              <a:spcBef>
                <a:spcPct val="25000"/>
              </a:spcBef>
              <a:spcAft>
                <a:spcPts val="0"/>
              </a:spcAft>
              <a:buFontTx/>
              <a:buChar char="•"/>
              <a:defRPr/>
            </a:pPr>
            <a:r>
              <a:rPr lang="en-US" altLang="en-US" sz="2100" b="1" dirty="0">
                <a:solidFill>
                  <a:prstClr val="black"/>
                </a:solidFill>
                <a:latin typeface="Calibri" panose="020F0502020204030204"/>
                <a:ea typeface="+mn-ea"/>
              </a:rPr>
              <a:t>R</a:t>
            </a:r>
            <a:r>
              <a:rPr lang="en-US" altLang="en-US" sz="2100" dirty="0">
                <a:solidFill>
                  <a:prstClr val="black"/>
                </a:solidFill>
                <a:latin typeface="Calibri" panose="020F0502020204030204"/>
                <a:ea typeface="+mn-ea"/>
              </a:rPr>
              <a:t>eaction</a:t>
            </a:r>
          </a:p>
          <a:p>
            <a:pPr lvl="1" eaLnBrk="1" fontAlgn="auto" hangingPunct="1">
              <a:lnSpc>
                <a:spcPct val="85000"/>
              </a:lnSpc>
              <a:spcBef>
                <a:spcPct val="25000"/>
              </a:spcBef>
              <a:spcAft>
                <a:spcPts val="0"/>
              </a:spcAft>
              <a:buFontTx/>
              <a:buChar char="•"/>
              <a:defRPr/>
            </a:pPr>
            <a:r>
              <a:rPr lang="en-US" altLang="en-US" sz="2100" b="1" dirty="0">
                <a:solidFill>
                  <a:prstClr val="black"/>
                </a:solidFill>
                <a:latin typeface="Calibri" panose="020F0502020204030204"/>
                <a:ea typeface="+mn-ea"/>
              </a:rPr>
              <a:t>D</a:t>
            </a:r>
            <a:r>
              <a:rPr lang="en-US" altLang="en-US" sz="2100" dirty="0">
                <a:solidFill>
                  <a:prstClr val="black"/>
                </a:solidFill>
                <a:latin typeface="Calibri" panose="020F0502020204030204"/>
                <a:ea typeface="+mn-ea"/>
              </a:rPr>
              <a:t>ecision</a:t>
            </a:r>
          </a:p>
          <a:p>
            <a:pPr eaLnBrk="1" fontAlgn="auto" hangingPunct="1">
              <a:spcBef>
                <a:spcPts val="450"/>
              </a:spcBef>
              <a:spcAft>
                <a:spcPts val="0"/>
              </a:spcAft>
              <a:defRPr/>
            </a:pPr>
            <a:r>
              <a:rPr lang="en-US" altLang="en-US" sz="2100" u="sng" dirty="0">
                <a:solidFill>
                  <a:prstClr val="black"/>
                </a:solidFill>
                <a:latin typeface="Calibri" panose="020F0502020204030204"/>
                <a:ea typeface="+mn-ea"/>
              </a:rPr>
              <a:t>External</a:t>
            </a:r>
            <a:r>
              <a:rPr lang="en-US" altLang="en-US" sz="2100" dirty="0">
                <a:solidFill>
                  <a:prstClr val="black"/>
                </a:solidFill>
                <a:latin typeface="Calibri" panose="020F0502020204030204"/>
                <a:ea typeface="+mn-ea"/>
              </a:rPr>
              <a:t> </a:t>
            </a:r>
            <a:r>
              <a:rPr lang="en-US" altLang="en-US" sz="1800" dirty="0">
                <a:solidFill>
                  <a:prstClr val="black"/>
                </a:solidFill>
                <a:latin typeface="Calibri" panose="020F0502020204030204"/>
                <a:ea typeface="+mn-ea"/>
              </a:rPr>
              <a:t>(‘</a:t>
            </a:r>
            <a:r>
              <a:rPr lang="en-US" altLang="en-US" sz="1800" i="1" dirty="0">
                <a:solidFill>
                  <a:prstClr val="black"/>
                </a:solidFill>
                <a:latin typeface="Calibri" panose="020F0502020204030204"/>
                <a:ea typeface="+mn-ea"/>
              </a:rPr>
              <a:t>facts’</a:t>
            </a:r>
            <a:r>
              <a:rPr lang="en-US" altLang="en-US" sz="1800" dirty="0">
                <a:solidFill>
                  <a:prstClr val="black"/>
                </a:solidFill>
                <a:latin typeface="Calibri" panose="020F0502020204030204"/>
                <a:ea typeface="+mn-ea"/>
              </a:rPr>
              <a:t>) &amp;</a:t>
            </a:r>
            <a:r>
              <a:rPr lang="en-US" altLang="en-US" sz="2100" dirty="0">
                <a:solidFill>
                  <a:prstClr val="black"/>
                </a:solidFill>
                <a:latin typeface="Calibri" panose="020F0502020204030204"/>
                <a:ea typeface="+mn-ea"/>
              </a:rPr>
              <a:t> </a:t>
            </a:r>
            <a:r>
              <a:rPr lang="en-US" altLang="en-US" sz="2100" u="sng" dirty="0">
                <a:solidFill>
                  <a:prstClr val="black"/>
                </a:solidFill>
                <a:latin typeface="Calibri" panose="020F0502020204030204"/>
                <a:ea typeface="+mn-ea"/>
              </a:rPr>
              <a:t>Internal</a:t>
            </a:r>
            <a:r>
              <a:rPr lang="en-US" altLang="en-US" sz="2100" dirty="0">
                <a:solidFill>
                  <a:prstClr val="black"/>
                </a:solidFill>
                <a:latin typeface="Calibri" panose="020F0502020204030204"/>
                <a:ea typeface="+mn-ea"/>
              </a:rPr>
              <a:t> </a:t>
            </a:r>
            <a:r>
              <a:rPr lang="en-US" altLang="en-US" sz="1800" dirty="0">
                <a:solidFill>
                  <a:prstClr val="black"/>
                </a:solidFill>
                <a:latin typeface="Calibri" panose="020F0502020204030204"/>
                <a:ea typeface="+mn-ea"/>
              </a:rPr>
              <a:t>(‘</a:t>
            </a:r>
            <a:r>
              <a:rPr lang="en-US" altLang="en-US" sz="1800" i="1" dirty="0">
                <a:solidFill>
                  <a:prstClr val="black"/>
                </a:solidFill>
                <a:latin typeface="Calibri" panose="020F0502020204030204"/>
                <a:ea typeface="+mn-ea"/>
              </a:rPr>
              <a:t>feelings’</a:t>
            </a:r>
            <a:r>
              <a:rPr lang="en-US" altLang="en-US" sz="1800" dirty="0">
                <a:solidFill>
                  <a:prstClr val="black"/>
                </a:solidFill>
                <a:latin typeface="Calibri" panose="020F0502020204030204"/>
                <a:ea typeface="+mn-ea"/>
              </a:rPr>
              <a:t>)</a:t>
            </a:r>
          </a:p>
          <a:p>
            <a:pPr eaLnBrk="1" fontAlgn="auto" hangingPunct="1">
              <a:spcBef>
                <a:spcPts val="450"/>
              </a:spcBef>
              <a:spcAft>
                <a:spcPts val="0"/>
              </a:spcAft>
              <a:defRPr/>
            </a:pPr>
            <a:r>
              <a:rPr lang="en-US" altLang="en-US" sz="2100" u="sng" dirty="0">
                <a:solidFill>
                  <a:prstClr val="black"/>
                </a:solidFill>
                <a:latin typeface="Calibri" panose="020F0502020204030204"/>
                <a:ea typeface="+mn-ea"/>
              </a:rPr>
              <a:t>Gifts</a:t>
            </a:r>
            <a:r>
              <a:rPr lang="en-US" altLang="en-US" sz="2100" dirty="0">
                <a:solidFill>
                  <a:prstClr val="black"/>
                </a:solidFill>
                <a:latin typeface="Calibri" panose="020F0502020204030204"/>
                <a:ea typeface="+mn-ea"/>
              </a:rPr>
              <a:t> </a:t>
            </a:r>
            <a:r>
              <a:rPr lang="en-US" altLang="en-US" sz="1800" i="1" dirty="0">
                <a:solidFill>
                  <a:prstClr val="black"/>
                </a:solidFill>
                <a:latin typeface="Calibri" panose="020F0502020204030204"/>
                <a:ea typeface="+mn-ea"/>
              </a:rPr>
              <a:t>(‘positives</a:t>
            </a:r>
            <a:r>
              <a:rPr lang="en-US" altLang="en-US" sz="1800" dirty="0">
                <a:solidFill>
                  <a:prstClr val="black"/>
                </a:solidFill>
                <a:latin typeface="Calibri" panose="020F0502020204030204"/>
                <a:ea typeface="+mn-ea"/>
              </a:rPr>
              <a:t>’) &amp;</a:t>
            </a:r>
            <a:r>
              <a:rPr lang="en-US" altLang="en-US" sz="2100" dirty="0">
                <a:solidFill>
                  <a:prstClr val="black"/>
                </a:solidFill>
                <a:latin typeface="Calibri" panose="020F0502020204030204"/>
                <a:ea typeface="+mn-ea"/>
              </a:rPr>
              <a:t> </a:t>
            </a:r>
            <a:r>
              <a:rPr lang="en-US" altLang="en-US" sz="2100" u="sng" dirty="0">
                <a:solidFill>
                  <a:prstClr val="black"/>
                </a:solidFill>
                <a:latin typeface="Calibri" panose="020F0502020204030204"/>
                <a:ea typeface="+mn-ea"/>
              </a:rPr>
              <a:t>Limits</a:t>
            </a:r>
            <a:r>
              <a:rPr lang="en-US" altLang="en-US" sz="2100" dirty="0">
                <a:solidFill>
                  <a:prstClr val="black"/>
                </a:solidFill>
                <a:latin typeface="Calibri" panose="020F0502020204030204"/>
                <a:ea typeface="+mn-ea"/>
              </a:rPr>
              <a:t> </a:t>
            </a:r>
            <a:r>
              <a:rPr lang="en-US" altLang="en-US" sz="1800" dirty="0">
                <a:solidFill>
                  <a:prstClr val="black"/>
                </a:solidFill>
                <a:latin typeface="Calibri" panose="020F0502020204030204"/>
                <a:ea typeface="+mn-ea"/>
              </a:rPr>
              <a:t>(‘</a:t>
            </a:r>
            <a:r>
              <a:rPr lang="en-US" altLang="en-US" sz="1800" i="1" dirty="0">
                <a:solidFill>
                  <a:prstClr val="black"/>
                </a:solidFill>
                <a:latin typeface="Calibri" panose="020F0502020204030204"/>
                <a:ea typeface="+mn-ea"/>
              </a:rPr>
              <a:t>constraints</a:t>
            </a:r>
            <a:r>
              <a:rPr lang="en-US" altLang="en-US" sz="1800" dirty="0">
                <a:solidFill>
                  <a:prstClr val="black"/>
                </a:solidFill>
                <a:latin typeface="Calibri" panose="020F0502020204030204"/>
                <a:ea typeface="+mn-ea"/>
              </a:rPr>
              <a:t>’)</a:t>
            </a:r>
          </a:p>
          <a:p>
            <a:pPr eaLnBrk="1" fontAlgn="auto" hangingPunct="1">
              <a:spcBef>
                <a:spcPts val="450"/>
              </a:spcBef>
              <a:spcAft>
                <a:spcPts val="0"/>
              </a:spcAft>
              <a:defRPr/>
            </a:pPr>
            <a:r>
              <a:rPr lang="en-US" altLang="en-US" sz="2100" u="sng" dirty="0">
                <a:solidFill>
                  <a:prstClr val="black"/>
                </a:solidFill>
                <a:latin typeface="Calibri" panose="020F0502020204030204"/>
                <a:ea typeface="+mn-ea"/>
              </a:rPr>
              <a:t>Objective Self-awareness </a:t>
            </a:r>
          </a:p>
          <a:p>
            <a:pPr eaLnBrk="1" fontAlgn="auto" hangingPunct="1">
              <a:spcBef>
                <a:spcPts val="0"/>
              </a:spcBef>
              <a:spcAft>
                <a:spcPts val="0"/>
              </a:spcAft>
              <a:defRPr/>
            </a:pPr>
            <a:r>
              <a:rPr lang="en-US" altLang="en-US" sz="2100" dirty="0">
                <a:solidFill>
                  <a:prstClr val="black"/>
                </a:solidFill>
                <a:latin typeface="Calibri" panose="020F0502020204030204"/>
                <a:ea typeface="+mn-ea"/>
              </a:rPr>
              <a:t>(</a:t>
            </a:r>
            <a:r>
              <a:rPr lang="en-US" altLang="en-US" sz="1800" i="1" dirty="0">
                <a:solidFill>
                  <a:prstClr val="black"/>
                </a:solidFill>
                <a:latin typeface="Calibri" panose="020F0502020204030204"/>
                <a:ea typeface="+mn-ea"/>
              </a:rPr>
              <a:t>step back &amp; ask - was my examination thorough / did I let assumptions, biases or filters interfere</a:t>
            </a:r>
            <a:r>
              <a:rPr lang="en-US" altLang="en-US" sz="1800" dirty="0">
                <a:solidFill>
                  <a:prstClr val="black"/>
                </a:solidFill>
                <a:latin typeface="Calibri" panose="020F0502020204030204"/>
                <a:ea typeface="+mn-ea"/>
              </a:rPr>
              <a:t>?)</a:t>
            </a:r>
          </a:p>
        </p:txBody>
      </p:sp>
      <p:pic>
        <p:nvPicPr>
          <p:cNvPr id="32773" name="Picture 130"/>
          <p:cNvPicPr>
            <a:picLocks noChangeAspect="1" noChangeArrowheads="1"/>
          </p:cNvPicPr>
          <p:nvPr/>
        </p:nvPicPr>
        <p:blipFill>
          <a:blip r:embed="rId2">
            <a:extLst>
              <a:ext uri="{28A0092B-C50C-407E-A947-70E740481C1C}">
                <a14:useLocalDpi xmlns:a14="http://schemas.microsoft.com/office/drawing/2010/main" val="0"/>
              </a:ext>
            </a:extLst>
          </a:blip>
          <a:srcRect l="9818" t="33447" r="87222" b="61311"/>
          <a:stretch>
            <a:fillRect/>
          </a:stretch>
        </p:blipFill>
        <p:spPr bwMode="auto">
          <a:xfrm>
            <a:off x="3302794" y="1696640"/>
            <a:ext cx="45601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46" y="1143000"/>
            <a:ext cx="1482054" cy="19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Content Placeholder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0566" y="228600"/>
            <a:ext cx="2452688"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942970" y="4173763"/>
            <a:ext cx="2359824" cy="2506972"/>
          </a:xfrm>
          <a:prstGeom prst="rect">
            <a:avLst/>
          </a:prstGeom>
        </p:spPr>
      </p:pic>
      <p:sp>
        <p:nvSpPr>
          <p:cNvPr id="5" name="Freeform 4"/>
          <p:cNvSpPr/>
          <p:nvPr/>
        </p:nvSpPr>
        <p:spPr>
          <a:xfrm>
            <a:off x="2387065" y="4271441"/>
            <a:ext cx="1617044" cy="502690"/>
          </a:xfrm>
          <a:custGeom>
            <a:avLst/>
            <a:gdLst>
              <a:gd name="connsiteX0" fmla="*/ 1617044 w 1617044"/>
              <a:gd name="connsiteY0" fmla="*/ 136930 h 502690"/>
              <a:gd name="connsiteX1" fmla="*/ 1337912 w 1617044"/>
              <a:gd name="connsiteY1" fmla="*/ 2176 h 502690"/>
              <a:gd name="connsiteX2" fmla="*/ 1241659 w 1617044"/>
              <a:gd name="connsiteY2" fmla="*/ 233182 h 502690"/>
              <a:gd name="connsiteX3" fmla="*/ 0 w 1617044"/>
              <a:gd name="connsiteY3" fmla="*/ 502690 h 502690"/>
              <a:gd name="connsiteX4" fmla="*/ 0 w 1617044"/>
              <a:gd name="connsiteY4" fmla="*/ 502690 h 50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044" h="502690">
                <a:moveTo>
                  <a:pt x="1617044" y="136930"/>
                </a:moveTo>
                <a:cubicBezTo>
                  <a:pt x="1508760" y="61532"/>
                  <a:pt x="1400476" y="-13866"/>
                  <a:pt x="1337912" y="2176"/>
                </a:cubicBezTo>
                <a:cubicBezTo>
                  <a:pt x="1275348" y="18218"/>
                  <a:pt x="1464644" y="149763"/>
                  <a:pt x="1241659" y="233182"/>
                </a:cubicBezTo>
                <a:cubicBezTo>
                  <a:pt x="1018674" y="316601"/>
                  <a:pt x="0" y="502690"/>
                  <a:pt x="0" y="502690"/>
                </a:cubicBezTo>
                <a:lnTo>
                  <a:pt x="0" y="502690"/>
                </a:lnTo>
              </a:path>
            </a:pathLst>
          </a:custGeom>
          <a:noFill/>
          <a:ln>
            <a:solidFill>
              <a:srgbClr val="CC33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484724"/>
      </p:ext>
    </p:extLst>
  </p:cSld>
  <p:clrMapOvr>
    <a:masterClrMapping/>
  </p:clrMapOvr>
  <p:transition advClick="0">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000000"/>
      </a:accent2>
      <a:accent3>
        <a:srgbClr val="FFFFFF"/>
      </a:accent3>
      <a:accent4>
        <a:srgbClr val="000000"/>
      </a:accent4>
      <a:accent5>
        <a:srgbClr val="AAE2CA"/>
      </a:accent5>
      <a:accent6>
        <a:srgbClr val="000000"/>
      </a:accent6>
      <a:hlink>
        <a:srgbClr val="003399"/>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5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5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00CC99"/>
      </a:accent1>
      <a:accent2>
        <a:srgbClr val="000000"/>
      </a:accent2>
      <a:accent3>
        <a:srgbClr val="FFFFFF"/>
      </a:accent3>
      <a:accent4>
        <a:srgbClr val="000000"/>
      </a:accent4>
      <a:accent5>
        <a:srgbClr val="AAE2CA"/>
      </a:accent5>
      <a:accent6>
        <a:srgbClr val="000000"/>
      </a:accent6>
      <a:hlink>
        <a:srgbClr val="003399"/>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5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5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00CC99"/>
      </a:accent1>
      <a:accent2>
        <a:srgbClr val="000000"/>
      </a:accent2>
      <a:accent3>
        <a:srgbClr val="FFFFFF"/>
      </a:accent3>
      <a:accent4>
        <a:srgbClr val="000000"/>
      </a:accent4>
      <a:accent5>
        <a:srgbClr val="AAE2CA"/>
      </a:accent5>
      <a:accent6>
        <a:srgbClr val="000000"/>
      </a:accent6>
      <a:hlink>
        <a:srgbClr val="003399"/>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5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5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135125</TotalTime>
  <Words>12914</Words>
  <Application>Microsoft Office PowerPoint</Application>
  <PresentationFormat>On-screen Show (4:3)</PresentationFormat>
  <Paragraphs>2172</Paragraphs>
  <Slides>108</Slides>
  <Notes>77</Notes>
  <HiddenSlides>0</HiddenSlides>
  <MMClips>0</MMClips>
  <ScaleCrop>false</ScaleCrop>
  <HeadingPairs>
    <vt:vector size="8" baseType="variant">
      <vt:variant>
        <vt:lpstr>Fonts Used</vt:lpstr>
      </vt:variant>
      <vt:variant>
        <vt:i4>19</vt:i4>
      </vt:variant>
      <vt:variant>
        <vt:lpstr>Theme</vt:lpstr>
      </vt:variant>
      <vt:variant>
        <vt:i4>6</vt:i4>
      </vt:variant>
      <vt:variant>
        <vt:lpstr>Embedded OLE Servers</vt:lpstr>
      </vt:variant>
      <vt:variant>
        <vt:i4>1</vt:i4>
      </vt:variant>
      <vt:variant>
        <vt:lpstr>Slide Titles</vt:lpstr>
      </vt:variant>
      <vt:variant>
        <vt:i4>108</vt:i4>
      </vt:variant>
    </vt:vector>
  </HeadingPairs>
  <TitlesOfParts>
    <vt:vector size="134" baseType="lpstr">
      <vt:lpstr>Dotum</vt:lpstr>
      <vt:lpstr>ＭＳ Ｐゴシック</vt:lpstr>
      <vt:lpstr>ＭＳ Ｐゴシック</vt:lpstr>
      <vt:lpstr>18thCentury</vt:lpstr>
      <vt:lpstr>Arial</vt:lpstr>
      <vt:lpstr>Arial Black</vt:lpstr>
      <vt:lpstr>Arial Narrow</vt:lpstr>
      <vt:lpstr>Calibri</vt:lpstr>
      <vt:lpstr>Calibri Light</vt:lpstr>
      <vt:lpstr>Calligraphic</vt:lpstr>
      <vt:lpstr>Comic Sans MS</vt:lpstr>
      <vt:lpstr>Courier New</vt:lpstr>
      <vt:lpstr>Symbol</vt:lpstr>
      <vt:lpstr>Tahoma</vt:lpstr>
      <vt:lpstr>Times New Roman</vt:lpstr>
      <vt:lpstr>Webdings</vt:lpstr>
      <vt:lpstr>Wingdings</vt:lpstr>
      <vt:lpstr>Wingdings 2</vt:lpstr>
      <vt:lpstr>Wingdings 3</vt:lpstr>
      <vt:lpstr>Default Design</vt:lpstr>
      <vt:lpstr>Office Theme</vt:lpstr>
      <vt:lpstr>1_Office Theme</vt:lpstr>
      <vt:lpstr>1_Default Design</vt:lpstr>
      <vt:lpstr>2_Office Theme</vt:lpstr>
      <vt:lpstr>2_Default Design</vt:lpstr>
      <vt:lpstr>Picture</vt:lpstr>
      <vt:lpstr>Welcome to Thresholds</vt:lpstr>
      <vt:lpstr>    Thresholds Volunteer Training      </vt:lpstr>
      <vt:lpstr> Agenda</vt:lpstr>
      <vt:lpstr>PowerPoint Presentation</vt:lpstr>
      <vt:lpstr>Facilitators Today</vt:lpstr>
      <vt:lpstr>Objectives</vt:lpstr>
      <vt:lpstr> Agenda</vt:lpstr>
      <vt:lpstr>Who is Thresholds?</vt:lpstr>
      <vt:lpstr>What is Thresholds</vt:lpstr>
      <vt:lpstr>Thresholds Beliefs</vt:lpstr>
      <vt:lpstr>Who We Are &amp; Who We Teach</vt:lpstr>
      <vt:lpstr>Why We Teach It</vt:lpstr>
      <vt:lpstr>How We Teach It</vt:lpstr>
      <vt:lpstr>Who/Where We Teach</vt:lpstr>
      <vt:lpstr>How to be involved in Thresholds</vt:lpstr>
      <vt:lpstr> Agenda</vt:lpstr>
      <vt:lpstr>Six Steps To Decision Making</vt:lpstr>
      <vt:lpstr> Agenda</vt:lpstr>
      <vt:lpstr>What Is Expected of You</vt:lpstr>
      <vt:lpstr>Weekly 1-1 Micro Sessions Teaching Points</vt:lpstr>
      <vt:lpstr>Getting to the Prison &amp; the 1-1</vt:lpstr>
      <vt:lpstr>PowerPoint Presentation</vt:lpstr>
      <vt:lpstr>Thresholds – Decision Making Prison Clearance Forms</vt:lpstr>
      <vt:lpstr>PowerPoint Presentation</vt:lpstr>
      <vt:lpstr>Thresholds – Decision Making Working with Prison Clients</vt:lpstr>
      <vt:lpstr>Break</vt:lpstr>
      <vt:lpstr> Agenda</vt:lpstr>
      <vt:lpstr>How We Teach It</vt:lpstr>
      <vt:lpstr> Weekly 1-1 Micro Sessions</vt:lpstr>
      <vt:lpstr>Men                 Women</vt:lpstr>
      <vt:lpstr>  Distribute Vol. Teacher Manual &amp; Student Guide</vt:lpstr>
      <vt:lpstr> Agenda</vt:lpstr>
      <vt:lpstr>Thresholds – Decision Making Introduction Session</vt:lpstr>
      <vt:lpstr>Thresholds – Decision Making Micro Session One Practice (Introduction)</vt:lpstr>
      <vt:lpstr>Thresholds – Decision Making Step 1. Define the Situation</vt:lpstr>
      <vt:lpstr>Thresholds – Decision Making Objective Self -Awareness</vt:lpstr>
      <vt:lpstr>PowerPoint Presentation</vt:lpstr>
      <vt:lpstr>PowerPoint Presentation</vt:lpstr>
      <vt:lpstr>PowerPoint Presentation</vt:lpstr>
      <vt:lpstr>Thresholds – Decision Making Micro Session Two Practice (Step 1)</vt:lpstr>
      <vt:lpstr>Thresholds – Decision Making Step 2.  Set the Goal</vt:lpstr>
      <vt:lpstr>PowerPoint Presentation</vt:lpstr>
      <vt:lpstr>PowerPoint Presentation</vt:lpstr>
      <vt:lpstr>Thresholds – Decision Making Micro Session Three Practice (Step 2)</vt:lpstr>
      <vt:lpstr>Lunch</vt:lpstr>
      <vt:lpstr> Agenda</vt:lpstr>
      <vt:lpstr>Thresholds – Decision Making Step 3. Develop the Possibilities</vt:lpstr>
      <vt:lpstr>Thresholds – Decision Making Step 3. Develop the Possibilities</vt:lpstr>
      <vt:lpstr>PowerPoint Presentation</vt:lpstr>
      <vt:lpstr>Thresholds – Decision Making Micro Session Four Practice (Step 3)</vt:lpstr>
      <vt:lpstr>Thresholds – Decision Making Step 4. Evaluate the Possibilities</vt:lpstr>
      <vt:lpstr>PowerPoint Presentation</vt:lpstr>
      <vt:lpstr>Decision Making Example: Staying Sober </vt:lpstr>
      <vt:lpstr>Decision Making Example: Staying Sober </vt:lpstr>
      <vt:lpstr>Decision Making Example: Staying Sober </vt:lpstr>
      <vt:lpstr>Decision Making Example: Staying Sober </vt:lpstr>
      <vt:lpstr>Decision Making Example: Staying Sober </vt:lpstr>
      <vt:lpstr>PowerPoint Presentation</vt:lpstr>
      <vt:lpstr>Thresholds – Decision Making Micro Session Five Practice (Step 4)</vt:lpstr>
      <vt:lpstr>Thresholds – Decision Making Step 5. Make the Decision</vt:lpstr>
      <vt:lpstr>PowerPoint Presentation</vt:lpstr>
      <vt:lpstr>Decision Making Example: Staying Sober </vt:lpstr>
      <vt:lpstr>Thresholds – Decision Making Micro Session Six Practice (Step 5)</vt:lpstr>
      <vt:lpstr>Thresholds – Decision Making Step 6. Implement the Decision</vt:lpstr>
      <vt:lpstr>Thresholds – Decision Making Micro Session Seven Practice (Step 6)</vt:lpstr>
      <vt:lpstr>Thresholds – Decision Making Graduation (Macro Only)</vt:lpstr>
      <vt:lpstr>Break</vt:lpstr>
      <vt:lpstr> Agenda</vt:lpstr>
      <vt:lpstr>Getting to the Prison</vt:lpstr>
      <vt:lpstr>Getting to the Prison</vt:lpstr>
      <vt:lpstr>Getting to the Prison</vt:lpstr>
      <vt:lpstr>Getting to the Prison</vt:lpstr>
      <vt:lpstr>Thresholds – Decision Making Prison Do’s and Don’ts for Teachers    </vt:lpstr>
      <vt:lpstr>Thresholds – Decision Making  Resource – Teaching Dos and Don’ts</vt:lpstr>
      <vt:lpstr>Thresholds – Decision Making  Resource – Teaching Dos and Don’ts</vt:lpstr>
      <vt:lpstr>Thresholds – Decision Making Prison Dress Code and Visitation Advice    </vt:lpstr>
      <vt:lpstr> Agenda</vt:lpstr>
      <vt:lpstr>PowerPoint Presentation</vt:lpstr>
      <vt:lpstr> Thresholds  Roles &amp; Responsibilities </vt:lpstr>
      <vt:lpstr>PowerPoint Presentation</vt:lpstr>
      <vt:lpstr>Thresholds – Decision Making One-to-One Preparation and Teaching</vt:lpstr>
      <vt:lpstr>Thresholds – Decision Making  Resource – Listening Skills</vt:lpstr>
      <vt:lpstr>PowerPoint Presentation</vt:lpstr>
      <vt:lpstr>PowerPoint Presentation</vt:lpstr>
      <vt:lpstr>PowerPoint Presentation</vt:lpstr>
      <vt:lpstr>PowerPoint Presentation</vt:lpstr>
      <vt:lpstr>PowerPoint Presentation</vt:lpstr>
      <vt:lpstr>PowerPoint Presentation</vt:lpstr>
      <vt:lpstr> Agenda</vt:lpstr>
      <vt:lpstr> Thresholds Example – Closing Ritual  </vt:lpstr>
      <vt:lpstr>VTW Slides @ Threshold Chester County website</vt:lpstr>
      <vt:lpstr>Evaluation</vt:lpstr>
      <vt:lpstr> Thank you!!</vt:lpstr>
      <vt:lpstr>PowerPoint Presentation</vt:lpstr>
      <vt:lpstr>Decision Making</vt:lpstr>
      <vt:lpstr>PowerPoint Presentation</vt:lpstr>
      <vt:lpstr>PowerPoint Presentation</vt:lpstr>
      <vt:lpstr>PowerPoint Presentation</vt:lpstr>
      <vt:lpstr>Define  Situation</vt:lpstr>
      <vt:lpstr>Set Goal</vt:lpstr>
      <vt:lpstr>Develop Possibilities</vt:lpstr>
      <vt:lpstr>Evaluate Possibilities</vt:lpstr>
      <vt:lpstr>Make Decision</vt:lpstr>
      <vt:lpstr>Implement the Decision</vt:lpstr>
      <vt:lpstr>PowerPoint Presentation</vt:lpstr>
      <vt:lpstr>PowerPoint Presentation</vt:lpstr>
      <vt:lpstr>Thresholds – Decision Making Objective Self –Awareness Tool</vt:lpstr>
      <vt:lpstr>Thresholds – Decision Making Objective Self –Awareness Tool</vt:lpstr>
    </vt:vector>
  </TitlesOfParts>
  <Company>AHP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Eagles Development Program  Learning Circle Leader Roles &amp; Responsibilities                                             May 2002</dc:title>
  <dc:creator>AHP User</dc:creator>
  <cp:lastModifiedBy>Gerry Stein</cp:lastModifiedBy>
  <cp:revision>769</cp:revision>
  <cp:lastPrinted>2016-09-16T21:56:33Z</cp:lastPrinted>
  <dcterms:created xsi:type="dcterms:W3CDTF">2017-08-23T15:28:20Z</dcterms:created>
  <dcterms:modified xsi:type="dcterms:W3CDTF">2019-03-12T20:13:07Z</dcterms:modified>
</cp:coreProperties>
</file>